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9"/>
  </p:notesMasterIdLst>
  <p:handoutMasterIdLst>
    <p:handoutMasterId r:id="rId150"/>
  </p:handoutMasterIdLst>
  <p:sldIdLst>
    <p:sldId id="256" r:id="rId2"/>
    <p:sldId id="522" r:id="rId3"/>
    <p:sldId id="427" r:id="rId4"/>
    <p:sldId id="527" r:id="rId5"/>
    <p:sldId id="528" r:id="rId6"/>
    <p:sldId id="529" r:id="rId7"/>
    <p:sldId id="530" r:id="rId8"/>
    <p:sldId id="531" r:id="rId9"/>
    <p:sldId id="532" r:id="rId10"/>
    <p:sldId id="533" r:id="rId11"/>
    <p:sldId id="535" r:id="rId12"/>
    <p:sldId id="536" r:id="rId13"/>
    <p:sldId id="537" r:id="rId14"/>
    <p:sldId id="538" r:id="rId15"/>
    <p:sldId id="539" r:id="rId16"/>
    <p:sldId id="540" r:id="rId17"/>
    <p:sldId id="541" r:id="rId18"/>
    <p:sldId id="542" r:id="rId19"/>
    <p:sldId id="543" r:id="rId20"/>
    <p:sldId id="544" r:id="rId21"/>
    <p:sldId id="545" r:id="rId22"/>
    <p:sldId id="546" r:id="rId23"/>
    <p:sldId id="547" r:id="rId24"/>
    <p:sldId id="548" r:id="rId25"/>
    <p:sldId id="549" r:id="rId26"/>
    <p:sldId id="550" r:id="rId27"/>
    <p:sldId id="551" r:id="rId28"/>
    <p:sldId id="552" r:id="rId29"/>
    <p:sldId id="553" r:id="rId30"/>
    <p:sldId id="557" r:id="rId31"/>
    <p:sldId id="554" r:id="rId32"/>
    <p:sldId id="556" r:id="rId33"/>
    <p:sldId id="558" r:id="rId34"/>
    <p:sldId id="559" r:id="rId35"/>
    <p:sldId id="560" r:id="rId36"/>
    <p:sldId id="561" r:id="rId37"/>
    <p:sldId id="562" r:id="rId38"/>
    <p:sldId id="563" r:id="rId39"/>
    <p:sldId id="564" r:id="rId40"/>
    <p:sldId id="566" r:id="rId41"/>
    <p:sldId id="567" r:id="rId42"/>
    <p:sldId id="565" r:id="rId43"/>
    <p:sldId id="568" r:id="rId44"/>
    <p:sldId id="569" r:id="rId45"/>
    <p:sldId id="570" r:id="rId46"/>
    <p:sldId id="571" r:id="rId47"/>
    <p:sldId id="572" r:id="rId48"/>
    <p:sldId id="573" r:id="rId49"/>
    <p:sldId id="574" r:id="rId50"/>
    <p:sldId id="575" r:id="rId51"/>
    <p:sldId id="576" r:id="rId52"/>
    <p:sldId id="577" r:id="rId53"/>
    <p:sldId id="578" r:id="rId54"/>
    <p:sldId id="579" r:id="rId55"/>
    <p:sldId id="580" r:id="rId56"/>
    <p:sldId id="581" r:id="rId57"/>
    <p:sldId id="582" r:id="rId58"/>
    <p:sldId id="583" r:id="rId59"/>
    <p:sldId id="584" r:id="rId60"/>
    <p:sldId id="585" r:id="rId61"/>
    <p:sldId id="586" r:id="rId62"/>
    <p:sldId id="587" r:id="rId63"/>
    <p:sldId id="588" r:id="rId64"/>
    <p:sldId id="589" r:id="rId65"/>
    <p:sldId id="590" r:id="rId66"/>
    <p:sldId id="591" r:id="rId67"/>
    <p:sldId id="592" r:id="rId68"/>
    <p:sldId id="593" r:id="rId69"/>
    <p:sldId id="594" r:id="rId70"/>
    <p:sldId id="595" r:id="rId71"/>
    <p:sldId id="596" r:id="rId72"/>
    <p:sldId id="597" r:id="rId73"/>
    <p:sldId id="598" r:id="rId74"/>
    <p:sldId id="599" r:id="rId75"/>
    <p:sldId id="604" r:id="rId76"/>
    <p:sldId id="648" r:id="rId77"/>
    <p:sldId id="651" r:id="rId78"/>
    <p:sldId id="652" r:id="rId79"/>
    <p:sldId id="653" r:id="rId80"/>
    <p:sldId id="654" r:id="rId81"/>
    <p:sldId id="655" r:id="rId82"/>
    <p:sldId id="656" r:id="rId83"/>
    <p:sldId id="645" r:id="rId84"/>
    <p:sldId id="649" r:id="rId85"/>
    <p:sldId id="657" r:id="rId86"/>
    <p:sldId id="659" r:id="rId87"/>
    <p:sldId id="658" r:id="rId88"/>
    <p:sldId id="661" r:id="rId89"/>
    <p:sldId id="660" r:id="rId90"/>
    <p:sldId id="666" r:id="rId91"/>
    <p:sldId id="662" r:id="rId92"/>
    <p:sldId id="667" r:id="rId93"/>
    <p:sldId id="650" r:id="rId94"/>
    <p:sldId id="668" r:id="rId95"/>
    <p:sldId id="669" r:id="rId96"/>
    <p:sldId id="670" r:id="rId97"/>
    <p:sldId id="671" r:id="rId98"/>
    <p:sldId id="672" r:id="rId99"/>
    <p:sldId id="673" r:id="rId100"/>
    <p:sldId id="674" r:id="rId101"/>
    <p:sldId id="603" r:id="rId102"/>
    <p:sldId id="605" r:id="rId103"/>
    <p:sldId id="606" r:id="rId104"/>
    <p:sldId id="607" r:id="rId105"/>
    <p:sldId id="608" r:id="rId106"/>
    <p:sldId id="609" r:id="rId107"/>
    <p:sldId id="610" r:id="rId108"/>
    <p:sldId id="611" r:id="rId109"/>
    <p:sldId id="612" r:id="rId110"/>
    <p:sldId id="613" r:id="rId111"/>
    <p:sldId id="614" r:id="rId112"/>
    <p:sldId id="615" r:id="rId113"/>
    <p:sldId id="616" r:id="rId114"/>
    <p:sldId id="617" r:id="rId115"/>
    <p:sldId id="618" r:id="rId116"/>
    <p:sldId id="626" r:id="rId117"/>
    <p:sldId id="627" r:id="rId118"/>
    <p:sldId id="628" r:id="rId119"/>
    <p:sldId id="629" r:id="rId120"/>
    <p:sldId id="630" r:id="rId121"/>
    <p:sldId id="631" r:id="rId122"/>
    <p:sldId id="632" r:id="rId123"/>
    <p:sldId id="633" r:id="rId124"/>
    <p:sldId id="634" r:id="rId125"/>
    <p:sldId id="635" r:id="rId126"/>
    <p:sldId id="636" r:id="rId127"/>
    <p:sldId id="637" r:id="rId128"/>
    <p:sldId id="638" r:id="rId129"/>
    <p:sldId id="639" r:id="rId130"/>
    <p:sldId id="640" r:id="rId131"/>
    <p:sldId id="641" r:id="rId132"/>
    <p:sldId id="642" r:id="rId133"/>
    <p:sldId id="643" r:id="rId134"/>
    <p:sldId id="644" r:id="rId135"/>
    <p:sldId id="498" r:id="rId136"/>
    <p:sldId id="520" r:id="rId137"/>
    <p:sldId id="521" r:id="rId138"/>
    <p:sldId id="523" r:id="rId139"/>
    <p:sldId id="510" r:id="rId140"/>
    <p:sldId id="512" r:id="rId141"/>
    <p:sldId id="526" r:id="rId142"/>
    <p:sldId id="507" r:id="rId143"/>
    <p:sldId id="525" r:id="rId144"/>
    <p:sldId id="503" r:id="rId145"/>
    <p:sldId id="504" r:id="rId146"/>
    <p:sldId id="505" r:id="rId147"/>
    <p:sldId id="411" r:id="rId1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28" autoAdjust="0"/>
    <p:restoredTop sz="94660"/>
  </p:normalViewPr>
  <p:slideViewPr>
    <p:cSldViewPr snapToGrid="0">
      <p:cViewPr varScale="1">
        <p:scale>
          <a:sx n="71" d="100"/>
          <a:sy n="71" d="100"/>
        </p:scale>
        <p:origin x="1584" y="60"/>
      </p:cViewPr>
      <p:guideLst>
        <p:guide orient="horz" pos="2160"/>
        <p:guide pos="2880"/>
      </p:guideLst>
    </p:cSldViewPr>
  </p:slideViewPr>
  <p:notesTextViewPr>
    <p:cViewPr>
      <p:scale>
        <a:sx n="1" d="1"/>
        <a:sy n="1" d="1"/>
      </p:scale>
      <p:origin x="0" y="0"/>
    </p:cViewPr>
  </p:notesTextViewPr>
  <p:sorterViewPr>
    <p:cViewPr>
      <p:scale>
        <a:sx n="100" d="100"/>
        <a:sy n="100" d="100"/>
      </p:scale>
      <p:origin x="0" y="-26142"/>
    </p:cViewPr>
  </p:sorter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id-ID"/>
        </a:p>
      </c:txPr>
    </c:title>
    <c:autoTitleDeleted val="0"/>
    <c:plotArea>
      <c:layout/>
      <c:pieChart>
        <c:varyColors val="1"/>
        <c:ser>
          <c:idx val="0"/>
          <c:order val="0"/>
          <c:tx>
            <c:strRef>
              <c:f>Sheet1!$B$1</c:f>
              <c:strCache>
                <c:ptCount val="1"/>
                <c:pt idx="0">
                  <c:v>Bobot</c:v>
                </c:pt>
              </c:strCache>
            </c:strRef>
          </c:tx>
          <c:dPt>
            <c:idx val="0"/>
            <c:bubble3D val="0"/>
            <c:spPr>
              <a:solidFill>
                <a:schemeClr val="accent1"/>
              </a:solidFill>
              <a:ln>
                <a:noFill/>
              </a:ln>
              <a:effectLst>
                <a:outerShdw blurRad="254000" sx="102000" sy="102000" algn="ctr" rotWithShape="0">
                  <a:prstClr val="black">
                    <a:alpha val="20000"/>
                  </a:prstClr>
                </a:outerShdw>
              </a:effectLst>
            </c:spPr>
          </c:dPt>
          <c:dPt>
            <c:idx val="1"/>
            <c:bubble3D val="0"/>
            <c:spPr>
              <a:solidFill>
                <a:schemeClr val="accent2"/>
              </a:solidFill>
              <a:ln>
                <a:noFill/>
              </a:ln>
              <a:effectLst>
                <a:outerShdw blurRad="254000" sx="102000" sy="102000" algn="ctr" rotWithShape="0">
                  <a:prstClr val="black">
                    <a:alpha val="20000"/>
                  </a:prstClr>
                </a:outerShdw>
              </a:effectLst>
            </c:spPr>
          </c:dPt>
          <c:dPt>
            <c:idx val="2"/>
            <c:bubble3D val="0"/>
            <c:spPr>
              <a:solidFill>
                <a:schemeClr val="accent3"/>
              </a:solidFill>
              <a:ln>
                <a:noFill/>
              </a:ln>
              <a:effectLst>
                <a:outerShdw blurRad="254000" sx="102000" sy="102000" algn="ctr" rotWithShape="0">
                  <a:prstClr val="black">
                    <a:alpha val="20000"/>
                  </a:prstClr>
                </a:outerShdw>
              </a:effectLst>
            </c:spPr>
          </c:dPt>
          <c:dPt>
            <c:idx val="3"/>
            <c:bubble3D val="0"/>
            <c:spPr>
              <a:solidFill>
                <a:schemeClr val="accent4"/>
              </a:solidFill>
              <a:ln>
                <a:noFill/>
              </a:ln>
              <a:effectLst>
                <a:outerShdw blurRad="254000" sx="102000" sy="102000" algn="ctr" rotWithShape="0">
                  <a:prstClr val="black">
                    <a:alpha val="20000"/>
                  </a:prstClr>
                </a:outerShdw>
              </a:effectLst>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id-ID"/>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Tugas/Kuis</c:v>
                </c:pt>
                <c:pt idx="1">
                  <c:v>Proyek/UAS</c:v>
                </c:pt>
                <c:pt idx="2">
                  <c:v>Praktikum</c:v>
                </c:pt>
                <c:pt idx="3">
                  <c:v>UTS</c:v>
                </c:pt>
              </c:strCache>
            </c:strRef>
          </c:cat>
          <c:val>
            <c:numRef>
              <c:f>Sheet1!$B$2:$B$5</c:f>
              <c:numCache>
                <c:formatCode>0%</c:formatCode>
                <c:ptCount val="4"/>
                <c:pt idx="0">
                  <c:v>0.15</c:v>
                </c:pt>
                <c:pt idx="1">
                  <c:v>0.3</c:v>
                </c:pt>
                <c:pt idx="2">
                  <c:v>0.3</c:v>
                </c:pt>
                <c:pt idx="3">
                  <c:v>0.25</c:v>
                </c:pt>
              </c:numCache>
            </c:numRef>
          </c:val>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id-ID"/>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d-ID"/>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58F112-1D6F-44C5-AF73-A5EEB7AA45F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3E0CF4D4-198B-4AFE-88D2-8E46B21E88EE}">
      <dgm:prSet phldrT="[Text]" custT="1"/>
      <dgm:spPr>
        <a:noFill/>
      </dgm:spPr>
      <dgm:t>
        <a:bodyPr/>
        <a:lstStyle/>
        <a:p>
          <a:r>
            <a:rPr lang="en-US" sz="2400" b="1" dirty="0">
              <a:latin typeface="Agency FB" panose="020B0503020202020204" pitchFamily="34" charset="0"/>
            </a:rPr>
            <a:t>01. </a:t>
          </a:r>
          <a:r>
            <a:rPr lang="id-ID" sz="2400" b="1" dirty="0" smtClean="0">
              <a:latin typeface="Agency FB" panose="020B0503020202020204" pitchFamily="34" charset="0"/>
            </a:rPr>
            <a:t>Overview SMBD– Entity Diagram</a:t>
          </a:r>
          <a:endParaRPr lang="en-US" sz="2400" b="0" dirty="0">
            <a:latin typeface="Agency FB" panose="020B0503020202020204" pitchFamily="34" charset="0"/>
          </a:endParaRPr>
        </a:p>
      </dgm:t>
    </dgm:pt>
    <dgm:pt modelId="{05810277-582E-4DDD-94AC-FECF5A93EDB5}" type="parTrans" cxnId="{1D2DC411-ECA7-4663-9E60-7319B60B72BC}">
      <dgm:prSet/>
      <dgm:spPr/>
      <dgm:t>
        <a:bodyPr/>
        <a:lstStyle/>
        <a:p>
          <a:endParaRPr lang="en-US" sz="2400"/>
        </a:p>
      </dgm:t>
    </dgm:pt>
    <dgm:pt modelId="{8CA7FDF3-C092-44B1-B986-2EF0BE92CBAB}" type="sibTrans" cxnId="{1D2DC411-ECA7-4663-9E60-7319B60B72BC}">
      <dgm:prSet/>
      <dgm:spPr/>
      <dgm:t>
        <a:bodyPr/>
        <a:lstStyle/>
        <a:p>
          <a:endParaRPr lang="en-US" sz="2400"/>
        </a:p>
      </dgm:t>
    </dgm:pt>
    <dgm:pt modelId="{AF33AACA-520F-4C78-A492-459906460AB8}">
      <dgm:prSet phldrT="[Text]" custT="1"/>
      <dgm:spPr>
        <a:solidFill>
          <a:srgbClr val="FFFF00"/>
        </a:solidFill>
      </dgm:spPr>
      <dgm:t>
        <a:bodyPr/>
        <a:lstStyle/>
        <a:p>
          <a:r>
            <a:rPr lang="id-ID" sz="2400" b="1" dirty="0">
              <a:latin typeface="Agency FB" panose="020B0503020202020204" pitchFamily="34" charset="0"/>
            </a:rPr>
            <a:t>0</a:t>
          </a:r>
          <a:r>
            <a:rPr lang="en-US" sz="2400" b="1" dirty="0">
              <a:latin typeface="Agency FB" panose="020B0503020202020204" pitchFamily="34" charset="0"/>
            </a:rPr>
            <a:t>2</a:t>
          </a:r>
          <a:r>
            <a:rPr lang="id-ID" sz="2400" b="1" dirty="0">
              <a:latin typeface="Agency FB" panose="020B0503020202020204" pitchFamily="34" charset="0"/>
            </a:rPr>
            <a:t>. </a:t>
          </a:r>
          <a:r>
            <a:rPr lang="en-US" sz="2400" dirty="0" err="1" smtClean="0">
              <a:latin typeface="Agency FB" panose="020B0503020202020204" pitchFamily="34" charset="0"/>
            </a:rPr>
            <a:t>Tipe</a:t>
          </a:r>
          <a:r>
            <a:rPr lang="id-ID" sz="2400" dirty="0" smtClean="0">
              <a:latin typeface="Agency FB" panose="020B0503020202020204" pitchFamily="34" charset="0"/>
            </a:rPr>
            <a:t> &amp; Model</a:t>
          </a:r>
          <a:r>
            <a:rPr lang="en-US" sz="2400" dirty="0" smtClean="0">
              <a:latin typeface="Agency FB" panose="020B0503020202020204" pitchFamily="34" charset="0"/>
            </a:rPr>
            <a:t> Data </a:t>
          </a:r>
          <a:endParaRPr lang="en-US" sz="2400" b="0" dirty="0">
            <a:latin typeface="Agency FB" panose="020B0503020202020204" pitchFamily="34" charset="0"/>
          </a:endParaRPr>
        </a:p>
      </dgm:t>
    </dgm:pt>
    <dgm:pt modelId="{CB0669E8-D15A-4CA7-B25B-559EABAF1916}" type="parTrans" cxnId="{8B213670-E152-4553-A9B4-0FD9705C894B}">
      <dgm:prSet/>
      <dgm:spPr/>
      <dgm:t>
        <a:bodyPr/>
        <a:lstStyle/>
        <a:p>
          <a:endParaRPr lang="en-US" sz="2400"/>
        </a:p>
      </dgm:t>
    </dgm:pt>
    <dgm:pt modelId="{869CDED2-2803-423D-A3AB-51B1970638B5}" type="sibTrans" cxnId="{8B213670-E152-4553-A9B4-0FD9705C894B}">
      <dgm:prSet/>
      <dgm:spPr/>
      <dgm:t>
        <a:bodyPr/>
        <a:lstStyle/>
        <a:p>
          <a:endParaRPr lang="en-US" sz="2400"/>
        </a:p>
      </dgm:t>
    </dgm:pt>
    <dgm:pt modelId="{CB240EB0-B7E3-4313-8BE6-86A373066FC0}">
      <dgm:prSet custT="1"/>
      <dgm:spPr>
        <a:noFill/>
      </dgm:spPr>
      <dgm:t>
        <a:bodyPr/>
        <a:lstStyle/>
        <a:p>
          <a:r>
            <a:rPr lang="id-ID" sz="2400" b="1" dirty="0">
              <a:latin typeface="Agency FB" panose="020B0503020202020204" pitchFamily="34" charset="0"/>
            </a:rPr>
            <a:t>0</a:t>
          </a:r>
          <a:r>
            <a:rPr lang="en-US" sz="2400" b="1" dirty="0">
              <a:latin typeface="Agency FB" panose="020B0503020202020204" pitchFamily="34" charset="0"/>
            </a:rPr>
            <a:t>4</a:t>
          </a:r>
          <a:r>
            <a:rPr lang="id-ID" sz="2400" b="1" dirty="0">
              <a:latin typeface="Agency FB" panose="020B0503020202020204" pitchFamily="34" charset="0"/>
            </a:rPr>
            <a:t>. </a:t>
          </a:r>
          <a:r>
            <a:rPr lang="id-ID" sz="2400" b="0" dirty="0" smtClean="0">
              <a:latin typeface="Agency FB" panose="020B0503020202020204" pitchFamily="34" charset="0"/>
            </a:rPr>
            <a:t>Review DML</a:t>
          </a:r>
          <a:endParaRPr lang="id-ID" sz="2400" b="0" dirty="0">
            <a:latin typeface="Agency FB" panose="020B0503020202020204" pitchFamily="34" charset="0"/>
          </a:endParaRPr>
        </a:p>
      </dgm:t>
    </dgm:pt>
    <dgm:pt modelId="{45D2F17A-5A34-4858-AB73-0B514DBF108F}" type="parTrans" cxnId="{27607829-2BEA-4479-BA11-DA1E46672A0F}">
      <dgm:prSet/>
      <dgm:spPr/>
      <dgm:t>
        <a:bodyPr/>
        <a:lstStyle/>
        <a:p>
          <a:endParaRPr lang="en-US" sz="2400"/>
        </a:p>
      </dgm:t>
    </dgm:pt>
    <dgm:pt modelId="{D5CBEA7A-8159-4F0B-9E46-848769A3E3FD}" type="sibTrans" cxnId="{27607829-2BEA-4479-BA11-DA1E46672A0F}">
      <dgm:prSet/>
      <dgm:spPr/>
      <dgm:t>
        <a:bodyPr/>
        <a:lstStyle/>
        <a:p>
          <a:endParaRPr lang="en-US" sz="2400"/>
        </a:p>
      </dgm:t>
    </dgm:pt>
    <dgm:pt modelId="{20C80331-3DF2-434B-B8AC-7634E5807512}">
      <dgm:prSet custT="1"/>
      <dgm:spPr>
        <a:noFill/>
      </dgm:spPr>
      <dgm:t>
        <a:bodyPr/>
        <a:lstStyle/>
        <a:p>
          <a:r>
            <a:rPr lang="id-ID" sz="2400" b="1" dirty="0">
              <a:latin typeface="Agency FB" panose="020B0503020202020204" pitchFamily="34" charset="0"/>
            </a:rPr>
            <a:t>0</a:t>
          </a:r>
          <a:r>
            <a:rPr lang="en-US" sz="2400" b="1" dirty="0">
              <a:latin typeface="Agency FB" panose="020B0503020202020204" pitchFamily="34" charset="0"/>
            </a:rPr>
            <a:t>5</a:t>
          </a:r>
          <a:r>
            <a:rPr lang="id-ID" sz="2400" b="1" dirty="0">
              <a:latin typeface="Agency FB" panose="020B0503020202020204" pitchFamily="34" charset="0"/>
            </a:rPr>
            <a:t>. </a:t>
          </a:r>
          <a:r>
            <a:rPr lang="id-ID" sz="2400" b="0" dirty="0" smtClean="0">
              <a:latin typeface="Agency FB" panose="020B0503020202020204" pitchFamily="34" charset="0"/>
            </a:rPr>
            <a:t>Function</a:t>
          </a:r>
          <a:endParaRPr lang="id-ID" sz="2400" b="0" dirty="0">
            <a:latin typeface="Agency FB" panose="020B0503020202020204" pitchFamily="34" charset="0"/>
          </a:endParaRPr>
        </a:p>
      </dgm:t>
    </dgm:pt>
    <dgm:pt modelId="{2140B65D-0D78-4CD9-AB98-107EF3E82F92}" type="parTrans" cxnId="{AA55B694-F293-4A6C-9BC9-51B2DBF37CA6}">
      <dgm:prSet/>
      <dgm:spPr/>
      <dgm:t>
        <a:bodyPr/>
        <a:lstStyle/>
        <a:p>
          <a:endParaRPr lang="en-US" sz="2400"/>
        </a:p>
      </dgm:t>
    </dgm:pt>
    <dgm:pt modelId="{B2C2B9A3-D102-43C5-90AF-B27BB147D0E4}" type="sibTrans" cxnId="{AA55B694-F293-4A6C-9BC9-51B2DBF37CA6}">
      <dgm:prSet/>
      <dgm:spPr/>
      <dgm:t>
        <a:bodyPr/>
        <a:lstStyle/>
        <a:p>
          <a:endParaRPr lang="en-US" sz="2400"/>
        </a:p>
      </dgm:t>
    </dgm:pt>
    <dgm:pt modelId="{B50812C8-80F2-490C-9037-0BD38C7BFB0D}">
      <dgm:prSet custT="1"/>
      <dgm:spPr>
        <a:noFill/>
      </dgm:spPr>
      <dgm:t>
        <a:bodyPr/>
        <a:lstStyle/>
        <a:p>
          <a:r>
            <a:rPr lang="en-US" sz="2400" b="1" dirty="0" smtClean="0">
              <a:latin typeface="Agency FB" panose="020B0503020202020204" pitchFamily="34" charset="0"/>
            </a:rPr>
            <a:t>0</a:t>
          </a:r>
          <a:r>
            <a:rPr lang="id-ID" sz="2400" b="1" dirty="0" smtClean="0">
              <a:latin typeface="Agency FB" panose="020B0503020202020204" pitchFamily="34" charset="0"/>
            </a:rPr>
            <a:t>8</a:t>
          </a:r>
          <a:r>
            <a:rPr lang="en-US" sz="2400" b="1" dirty="0" smtClean="0">
              <a:latin typeface="Agency FB" panose="020B0503020202020204" pitchFamily="34" charset="0"/>
            </a:rPr>
            <a:t>. </a:t>
          </a:r>
          <a:r>
            <a:rPr lang="id-ID" sz="2400" b="0" dirty="0" smtClean="0">
              <a:latin typeface="Agency FB" panose="020B0503020202020204" pitchFamily="34" charset="0"/>
            </a:rPr>
            <a:t>Perulangan dan Keputusan</a:t>
          </a:r>
          <a:endParaRPr lang="id-ID" sz="2400" b="0" dirty="0">
            <a:latin typeface="Agency FB" panose="020B0503020202020204" pitchFamily="34" charset="0"/>
          </a:endParaRPr>
        </a:p>
      </dgm:t>
    </dgm:pt>
    <dgm:pt modelId="{266074CD-B9AD-4397-B112-2B436D8DE8E3}" type="parTrans" cxnId="{2C014A22-DB82-42CD-8D37-3C2ED5D3426D}">
      <dgm:prSet/>
      <dgm:spPr/>
      <dgm:t>
        <a:bodyPr/>
        <a:lstStyle/>
        <a:p>
          <a:endParaRPr lang="en-ID" sz="1600"/>
        </a:p>
      </dgm:t>
    </dgm:pt>
    <dgm:pt modelId="{1874C836-D8E5-4E6F-AEF4-03B61705FE42}" type="sibTrans" cxnId="{2C014A22-DB82-42CD-8D37-3C2ED5D3426D}">
      <dgm:prSet/>
      <dgm:spPr/>
      <dgm:t>
        <a:bodyPr/>
        <a:lstStyle/>
        <a:p>
          <a:endParaRPr lang="en-ID" sz="1600"/>
        </a:p>
      </dgm:t>
    </dgm:pt>
    <dgm:pt modelId="{3687D782-6124-45EA-9A91-EB21C2D52BF0}">
      <dgm:prSet phldrT="[Text]" custT="1"/>
      <dgm:spPr>
        <a:solidFill>
          <a:srgbClr val="FFFF00"/>
        </a:solidFill>
      </dgm:spPr>
      <dgm:t>
        <a:bodyPr/>
        <a:lstStyle/>
        <a:p>
          <a:r>
            <a:rPr lang="id-ID" sz="2400" b="1" dirty="0">
              <a:latin typeface="Agency FB" panose="020B0503020202020204" pitchFamily="34" charset="0"/>
            </a:rPr>
            <a:t>0</a:t>
          </a:r>
          <a:r>
            <a:rPr lang="en-US" sz="2400" b="1" dirty="0">
              <a:latin typeface="Agency FB" panose="020B0503020202020204" pitchFamily="34" charset="0"/>
            </a:rPr>
            <a:t>3</a:t>
          </a:r>
          <a:r>
            <a:rPr lang="id-ID" sz="2400" b="1" dirty="0">
              <a:latin typeface="Agency FB" panose="020B0503020202020204" pitchFamily="34" charset="0"/>
            </a:rPr>
            <a:t>.</a:t>
          </a:r>
          <a:r>
            <a:rPr lang="en-US" sz="2400" b="1" dirty="0">
              <a:latin typeface="Agency FB" panose="020B0503020202020204" pitchFamily="34" charset="0"/>
            </a:rPr>
            <a:t> </a:t>
          </a:r>
          <a:r>
            <a:rPr lang="id-ID" sz="2400" b="0" dirty="0" smtClean="0">
              <a:latin typeface="Agency FB" panose="020B0503020202020204" pitchFamily="34" charset="0"/>
            </a:rPr>
            <a:t>Review DDL</a:t>
          </a:r>
          <a:endParaRPr lang="en-US" sz="2400" b="0" dirty="0">
            <a:latin typeface="Agency FB" panose="020B0503020202020204" pitchFamily="34" charset="0"/>
          </a:endParaRPr>
        </a:p>
      </dgm:t>
    </dgm:pt>
    <dgm:pt modelId="{C8B551E5-829B-4576-B9BA-E0CAED4F8BE7}" type="parTrans" cxnId="{368C8CDB-8E4E-4207-BCA2-0A3676298BAB}">
      <dgm:prSet/>
      <dgm:spPr/>
      <dgm:t>
        <a:bodyPr/>
        <a:lstStyle/>
        <a:p>
          <a:endParaRPr lang="en-ID" sz="1600"/>
        </a:p>
      </dgm:t>
    </dgm:pt>
    <dgm:pt modelId="{5D9D8EC7-7331-4612-A9A4-59FA9BEA93A2}" type="sibTrans" cxnId="{368C8CDB-8E4E-4207-BCA2-0A3676298BAB}">
      <dgm:prSet/>
      <dgm:spPr/>
      <dgm:t>
        <a:bodyPr/>
        <a:lstStyle/>
        <a:p>
          <a:endParaRPr lang="en-ID" sz="1600"/>
        </a:p>
      </dgm:t>
    </dgm:pt>
    <dgm:pt modelId="{88AED1D3-3D1E-45AE-88E7-C32E5BB7C192}">
      <dgm:prSet custT="1"/>
      <dgm:spPr>
        <a:noFill/>
      </dgm:spPr>
      <dgm:t>
        <a:bodyPr/>
        <a:lstStyle/>
        <a:p>
          <a:r>
            <a:rPr lang="en-US" sz="2400" b="1" dirty="0" smtClean="0">
              <a:latin typeface="Agency FB" panose="020B0503020202020204" pitchFamily="34" charset="0"/>
            </a:rPr>
            <a:t>0</a:t>
          </a:r>
          <a:r>
            <a:rPr lang="id-ID" sz="2400" b="1" dirty="0" smtClean="0">
              <a:latin typeface="Agency FB" panose="020B0503020202020204" pitchFamily="34" charset="0"/>
            </a:rPr>
            <a:t>7</a:t>
          </a:r>
          <a:r>
            <a:rPr lang="en-US" sz="2400" b="1" dirty="0" smtClean="0">
              <a:latin typeface="Agency FB" panose="020B0503020202020204" pitchFamily="34" charset="0"/>
            </a:rPr>
            <a:t>.</a:t>
          </a:r>
          <a:r>
            <a:rPr lang="id-ID" sz="2400" b="1" dirty="0" smtClean="0">
              <a:latin typeface="Agency FB" panose="020B0503020202020204" pitchFamily="34" charset="0"/>
            </a:rPr>
            <a:t> </a:t>
          </a:r>
          <a:r>
            <a:rPr lang="id-ID" sz="2400" b="0" dirty="0" smtClean="0">
              <a:latin typeface="Agency FB" panose="020B0503020202020204" pitchFamily="34" charset="0"/>
            </a:rPr>
            <a:t>View dan User Authorisation</a:t>
          </a:r>
          <a:r>
            <a:rPr lang="en-US" sz="2400" b="0" dirty="0" smtClean="0">
              <a:latin typeface="Agency FB" panose="020B0503020202020204" pitchFamily="34" charset="0"/>
            </a:rPr>
            <a:t> </a:t>
          </a:r>
          <a:endParaRPr lang="id-ID" sz="2000" b="0" dirty="0">
            <a:latin typeface="Agency FB" panose="020B0503020202020204" pitchFamily="34" charset="0"/>
          </a:endParaRPr>
        </a:p>
      </dgm:t>
    </dgm:pt>
    <dgm:pt modelId="{98361960-E45C-4393-BA68-C3A827C9DB2F}" type="parTrans" cxnId="{732ED7B6-7726-4C39-ACFA-91F3B34D5893}">
      <dgm:prSet/>
      <dgm:spPr/>
      <dgm:t>
        <a:bodyPr/>
        <a:lstStyle/>
        <a:p>
          <a:endParaRPr lang="id-ID"/>
        </a:p>
      </dgm:t>
    </dgm:pt>
    <dgm:pt modelId="{6C7C8E6B-F34C-42A3-94BA-32243A74B104}" type="sibTrans" cxnId="{732ED7B6-7726-4C39-ACFA-91F3B34D5893}">
      <dgm:prSet/>
      <dgm:spPr/>
      <dgm:t>
        <a:bodyPr/>
        <a:lstStyle/>
        <a:p>
          <a:endParaRPr lang="id-ID"/>
        </a:p>
      </dgm:t>
    </dgm:pt>
    <dgm:pt modelId="{B25A0330-CFB6-49EA-BDC4-F8BB8BC10869}">
      <dgm:prSet custT="1"/>
      <dgm:spPr>
        <a:noFill/>
      </dgm:spPr>
      <dgm:t>
        <a:bodyPr/>
        <a:lstStyle/>
        <a:p>
          <a:r>
            <a:rPr lang="en-US" sz="2400" b="1" dirty="0" smtClean="0">
              <a:latin typeface="Agency FB" panose="020B0503020202020204" pitchFamily="34" charset="0"/>
            </a:rPr>
            <a:t>0</a:t>
          </a:r>
          <a:r>
            <a:rPr lang="id-ID" sz="2400" b="1" dirty="0" smtClean="0">
              <a:latin typeface="Agency FB" panose="020B0503020202020204" pitchFamily="34" charset="0"/>
            </a:rPr>
            <a:t>6</a:t>
          </a:r>
          <a:r>
            <a:rPr lang="en-US" sz="2400" b="1" dirty="0" smtClean="0">
              <a:latin typeface="Agency FB" panose="020B0503020202020204" pitchFamily="34" charset="0"/>
            </a:rPr>
            <a:t>. </a:t>
          </a:r>
          <a:r>
            <a:rPr lang="id-ID" sz="2400" b="0" i="0" dirty="0" smtClean="0">
              <a:latin typeface="Agency FB" panose="020B0503020202020204" pitchFamily="34" charset="0"/>
            </a:rPr>
            <a:t>Transactional SQL</a:t>
          </a:r>
          <a:endParaRPr lang="id-ID" sz="2000" b="0" dirty="0">
            <a:latin typeface="Agency FB" panose="020B0503020202020204" pitchFamily="34" charset="0"/>
          </a:endParaRPr>
        </a:p>
      </dgm:t>
    </dgm:pt>
    <dgm:pt modelId="{A4BCEEEF-8D5C-433A-9DB0-A7AB65294D7D}" type="parTrans" cxnId="{8C511542-7C32-4AC8-96E5-FEDC65833B10}">
      <dgm:prSet/>
      <dgm:spPr/>
      <dgm:t>
        <a:bodyPr/>
        <a:lstStyle/>
        <a:p>
          <a:endParaRPr lang="id-ID"/>
        </a:p>
      </dgm:t>
    </dgm:pt>
    <dgm:pt modelId="{D24983E9-458E-48B5-986C-0C97A41A0DEA}" type="sibTrans" cxnId="{8C511542-7C32-4AC8-96E5-FEDC65833B10}">
      <dgm:prSet/>
      <dgm:spPr/>
      <dgm:t>
        <a:bodyPr/>
        <a:lstStyle/>
        <a:p>
          <a:endParaRPr lang="id-ID"/>
        </a:p>
      </dgm:t>
    </dgm:pt>
    <dgm:pt modelId="{FA152123-58CE-48F0-AD32-399CCFB0B709}" type="pres">
      <dgm:prSet presAssocID="{8358F112-1D6F-44C5-AF73-A5EEB7AA45FA}" presName="linear" presStyleCnt="0">
        <dgm:presLayoutVars>
          <dgm:animLvl val="lvl"/>
          <dgm:resizeHandles val="exact"/>
        </dgm:presLayoutVars>
      </dgm:prSet>
      <dgm:spPr/>
      <dgm:t>
        <a:bodyPr/>
        <a:lstStyle/>
        <a:p>
          <a:endParaRPr lang="id-ID"/>
        </a:p>
      </dgm:t>
    </dgm:pt>
    <dgm:pt modelId="{086980F9-6F38-4459-8BC9-85C438D0D44C}" type="pres">
      <dgm:prSet presAssocID="{3E0CF4D4-198B-4AFE-88D2-8E46B21E88EE}" presName="parentText" presStyleLbl="node1" presStyleIdx="0" presStyleCnt="8" custScaleY="142592">
        <dgm:presLayoutVars>
          <dgm:chMax val="0"/>
          <dgm:bulletEnabled val="1"/>
        </dgm:presLayoutVars>
      </dgm:prSet>
      <dgm:spPr/>
      <dgm:t>
        <a:bodyPr/>
        <a:lstStyle/>
        <a:p>
          <a:endParaRPr lang="id-ID"/>
        </a:p>
      </dgm:t>
    </dgm:pt>
    <dgm:pt modelId="{224F8B66-69B6-4446-9591-30132FBD91B7}" type="pres">
      <dgm:prSet presAssocID="{8CA7FDF3-C092-44B1-B986-2EF0BE92CBAB}" presName="spacer" presStyleCnt="0"/>
      <dgm:spPr/>
    </dgm:pt>
    <dgm:pt modelId="{2B0E2AB5-C119-4743-96E1-6DE15C2A42E9}" type="pres">
      <dgm:prSet presAssocID="{AF33AACA-520F-4C78-A492-459906460AB8}" presName="parentText" presStyleLbl="node1" presStyleIdx="1" presStyleCnt="8">
        <dgm:presLayoutVars>
          <dgm:chMax val="0"/>
          <dgm:bulletEnabled val="1"/>
        </dgm:presLayoutVars>
      </dgm:prSet>
      <dgm:spPr/>
      <dgm:t>
        <a:bodyPr/>
        <a:lstStyle/>
        <a:p>
          <a:endParaRPr lang="id-ID"/>
        </a:p>
      </dgm:t>
    </dgm:pt>
    <dgm:pt modelId="{C67334F9-8461-4DE6-9FA9-F5C3B9C4B1FF}" type="pres">
      <dgm:prSet presAssocID="{869CDED2-2803-423D-A3AB-51B1970638B5}" presName="spacer" presStyleCnt="0"/>
      <dgm:spPr/>
    </dgm:pt>
    <dgm:pt modelId="{EBF2DBB0-09AC-46B7-9297-8EC140618313}" type="pres">
      <dgm:prSet presAssocID="{3687D782-6124-45EA-9A91-EB21C2D52BF0}" presName="parentText" presStyleLbl="node1" presStyleIdx="2" presStyleCnt="8">
        <dgm:presLayoutVars>
          <dgm:chMax val="0"/>
          <dgm:bulletEnabled val="1"/>
        </dgm:presLayoutVars>
      </dgm:prSet>
      <dgm:spPr/>
      <dgm:t>
        <a:bodyPr/>
        <a:lstStyle/>
        <a:p>
          <a:endParaRPr lang="id-ID"/>
        </a:p>
      </dgm:t>
    </dgm:pt>
    <dgm:pt modelId="{FB1C185E-CAB2-4C95-AF25-F3F9A8C7B33A}" type="pres">
      <dgm:prSet presAssocID="{5D9D8EC7-7331-4612-A9A4-59FA9BEA93A2}" presName="spacer" presStyleCnt="0"/>
      <dgm:spPr/>
    </dgm:pt>
    <dgm:pt modelId="{E6B7A12E-D792-4506-9B2A-818D9EC2E909}" type="pres">
      <dgm:prSet presAssocID="{CB240EB0-B7E3-4313-8BE6-86A373066FC0}" presName="parentText" presStyleLbl="node1" presStyleIdx="3" presStyleCnt="8">
        <dgm:presLayoutVars>
          <dgm:chMax val="0"/>
          <dgm:bulletEnabled val="1"/>
        </dgm:presLayoutVars>
      </dgm:prSet>
      <dgm:spPr/>
      <dgm:t>
        <a:bodyPr/>
        <a:lstStyle/>
        <a:p>
          <a:endParaRPr lang="id-ID"/>
        </a:p>
      </dgm:t>
    </dgm:pt>
    <dgm:pt modelId="{0EB01F03-3097-4A9C-AE2B-3E53A59D9AAA}" type="pres">
      <dgm:prSet presAssocID="{D5CBEA7A-8159-4F0B-9E46-848769A3E3FD}" presName="spacer" presStyleCnt="0"/>
      <dgm:spPr/>
    </dgm:pt>
    <dgm:pt modelId="{9498D6D7-D1DE-4880-A122-141F0CC4C4C8}" type="pres">
      <dgm:prSet presAssocID="{20C80331-3DF2-434B-B8AC-7634E5807512}" presName="parentText" presStyleLbl="node1" presStyleIdx="4" presStyleCnt="8">
        <dgm:presLayoutVars>
          <dgm:chMax val="0"/>
          <dgm:bulletEnabled val="1"/>
        </dgm:presLayoutVars>
      </dgm:prSet>
      <dgm:spPr/>
      <dgm:t>
        <a:bodyPr/>
        <a:lstStyle/>
        <a:p>
          <a:endParaRPr lang="id-ID"/>
        </a:p>
      </dgm:t>
    </dgm:pt>
    <dgm:pt modelId="{5D07B7CB-CC6D-470B-A290-F73F830AFF10}" type="pres">
      <dgm:prSet presAssocID="{B2C2B9A3-D102-43C5-90AF-B27BB147D0E4}" presName="spacer" presStyleCnt="0"/>
      <dgm:spPr/>
    </dgm:pt>
    <dgm:pt modelId="{D27F1C2B-8031-40D9-9358-BFC0F3063FA8}" type="pres">
      <dgm:prSet presAssocID="{B25A0330-CFB6-49EA-BDC4-F8BB8BC10869}" presName="parentText" presStyleLbl="node1" presStyleIdx="5" presStyleCnt="8">
        <dgm:presLayoutVars>
          <dgm:chMax val="0"/>
          <dgm:bulletEnabled val="1"/>
        </dgm:presLayoutVars>
      </dgm:prSet>
      <dgm:spPr/>
      <dgm:t>
        <a:bodyPr/>
        <a:lstStyle/>
        <a:p>
          <a:endParaRPr lang="id-ID"/>
        </a:p>
      </dgm:t>
    </dgm:pt>
    <dgm:pt modelId="{223A945E-3A54-4E8B-86BF-D24E00BBAEF9}" type="pres">
      <dgm:prSet presAssocID="{D24983E9-458E-48B5-986C-0C97A41A0DEA}" presName="spacer" presStyleCnt="0"/>
      <dgm:spPr/>
    </dgm:pt>
    <dgm:pt modelId="{AD907E54-1AAF-42A9-B5AD-B0BFC7405B10}" type="pres">
      <dgm:prSet presAssocID="{88AED1D3-3D1E-45AE-88E7-C32E5BB7C192}" presName="parentText" presStyleLbl="node1" presStyleIdx="6" presStyleCnt="8">
        <dgm:presLayoutVars>
          <dgm:chMax val="0"/>
          <dgm:bulletEnabled val="1"/>
        </dgm:presLayoutVars>
      </dgm:prSet>
      <dgm:spPr/>
      <dgm:t>
        <a:bodyPr/>
        <a:lstStyle/>
        <a:p>
          <a:endParaRPr lang="id-ID"/>
        </a:p>
      </dgm:t>
    </dgm:pt>
    <dgm:pt modelId="{E9C150B1-583C-4593-B4E5-9929074DC241}" type="pres">
      <dgm:prSet presAssocID="{6C7C8E6B-F34C-42A3-94BA-32243A74B104}" presName="spacer" presStyleCnt="0"/>
      <dgm:spPr/>
    </dgm:pt>
    <dgm:pt modelId="{56822E35-C193-43A7-8AA0-3E3F8B75E6AF}" type="pres">
      <dgm:prSet presAssocID="{B50812C8-80F2-490C-9037-0BD38C7BFB0D}" presName="parentText" presStyleLbl="node1" presStyleIdx="7" presStyleCnt="8">
        <dgm:presLayoutVars>
          <dgm:chMax val="0"/>
          <dgm:bulletEnabled val="1"/>
        </dgm:presLayoutVars>
      </dgm:prSet>
      <dgm:spPr/>
      <dgm:t>
        <a:bodyPr/>
        <a:lstStyle/>
        <a:p>
          <a:endParaRPr lang="id-ID"/>
        </a:p>
      </dgm:t>
    </dgm:pt>
  </dgm:ptLst>
  <dgm:cxnLst>
    <dgm:cxn modelId="{1CB92142-64F4-403D-BF70-4A09453B576A}" type="presOf" srcId="{B50812C8-80F2-490C-9037-0BD38C7BFB0D}" destId="{56822E35-C193-43A7-8AA0-3E3F8B75E6AF}" srcOrd="0" destOrd="0" presId="urn:microsoft.com/office/officeart/2005/8/layout/vList2"/>
    <dgm:cxn modelId="{8C511542-7C32-4AC8-96E5-FEDC65833B10}" srcId="{8358F112-1D6F-44C5-AF73-A5EEB7AA45FA}" destId="{B25A0330-CFB6-49EA-BDC4-F8BB8BC10869}" srcOrd="5" destOrd="0" parTransId="{A4BCEEEF-8D5C-433A-9DB0-A7AB65294D7D}" sibTransId="{D24983E9-458E-48B5-986C-0C97A41A0DEA}"/>
    <dgm:cxn modelId="{27607829-2BEA-4479-BA11-DA1E46672A0F}" srcId="{8358F112-1D6F-44C5-AF73-A5EEB7AA45FA}" destId="{CB240EB0-B7E3-4313-8BE6-86A373066FC0}" srcOrd="3" destOrd="0" parTransId="{45D2F17A-5A34-4858-AB73-0B514DBF108F}" sibTransId="{D5CBEA7A-8159-4F0B-9E46-848769A3E3FD}"/>
    <dgm:cxn modelId="{1D2DC411-ECA7-4663-9E60-7319B60B72BC}" srcId="{8358F112-1D6F-44C5-AF73-A5EEB7AA45FA}" destId="{3E0CF4D4-198B-4AFE-88D2-8E46B21E88EE}" srcOrd="0" destOrd="0" parTransId="{05810277-582E-4DDD-94AC-FECF5A93EDB5}" sibTransId="{8CA7FDF3-C092-44B1-B986-2EF0BE92CBAB}"/>
    <dgm:cxn modelId="{B2605EF2-C9E3-4868-96E3-248A697AF15D}" type="presOf" srcId="{3E0CF4D4-198B-4AFE-88D2-8E46B21E88EE}" destId="{086980F9-6F38-4459-8BC9-85C438D0D44C}" srcOrd="0" destOrd="0" presId="urn:microsoft.com/office/officeart/2005/8/layout/vList2"/>
    <dgm:cxn modelId="{5DE55F97-FCEF-4EF7-B10C-BE4E7E688CE8}" type="presOf" srcId="{88AED1D3-3D1E-45AE-88E7-C32E5BB7C192}" destId="{AD907E54-1AAF-42A9-B5AD-B0BFC7405B10}" srcOrd="0" destOrd="0" presId="urn:microsoft.com/office/officeart/2005/8/layout/vList2"/>
    <dgm:cxn modelId="{732ED7B6-7726-4C39-ACFA-91F3B34D5893}" srcId="{8358F112-1D6F-44C5-AF73-A5EEB7AA45FA}" destId="{88AED1D3-3D1E-45AE-88E7-C32E5BB7C192}" srcOrd="6" destOrd="0" parTransId="{98361960-E45C-4393-BA68-C3A827C9DB2F}" sibTransId="{6C7C8E6B-F34C-42A3-94BA-32243A74B104}"/>
    <dgm:cxn modelId="{C50C4B33-78F1-4654-BCA1-97D799F1FAFE}" type="presOf" srcId="{8358F112-1D6F-44C5-AF73-A5EEB7AA45FA}" destId="{FA152123-58CE-48F0-AD32-399CCFB0B709}" srcOrd="0" destOrd="0" presId="urn:microsoft.com/office/officeart/2005/8/layout/vList2"/>
    <dgm:cxn modelId="{AA55B694-F293-4A6C-9BC9-51B2DBF37CA6}" srcId="{8358F112-1D6F-44C5-AF73-A5EEB7AA45FA}" destId="{20C80331-3DF2-434B-B8AC-7634E5807512}" srcOrd="4" destOrd="0" parTransId="{2140B65D-0D78-4CD9-AB98-107EF3E82F92}" sibTransId="{B2C2B9A3-D102-43C5-90AF-B27BB147D0E4}"/>
    <dgm:cxn modelId="{2C014A22-DB82-42CD-8D37-3C2ED5D3426D}" srcId="{8358F112-1D6F-44C5-AF73-A5EEB7AA45FA}" destId="{B50812C8-80F2-490C-9037-0BD38C7BFB0D}" srcOrd="7" destOrd="0" parTransId="{266074CD-B9AD-4397-B112-2B436D8DE8E3}" sibTransId="{1874C836-D8E5-4E6F-AEF4-03B61705FE42}"/>
    <dgm:cxn modelId="{8B213670-E152-4553-A9B4-0FD9705C894B}" srcId="{8358F112-1D6F-44C5-AF73-A5EEB7AA45FA}" destId="{AF33AACA-520F-4C78-A492-459906460AB8}" srcOrd="1" destOrd="0" parTransId="{CB0669E8-D15A-4CA7-B25B-559EABAF1916}" sibTransId="{869CDED2-2803-423D-A3AB-51B1970638B5}"/>
    <dgm:cxn modelId="{368C8CDB-8E4E-4207-BCA2-0A3676298BAB}" srcId="{8358F112-1D6F-44C5-AF73-A5EEB7AA45FA}" destId="{3687D782-6124-45EA-9A91-EB21C2D52BF0}" srcOrd="2" destOrd="0" parTransId="{C8B551E5-829B-4576-B9BA-E0CAED4F8BE7}" sibTransId="{5D9D8EC7-7331-4612-A9A4-59FA9BEA93A2}"/>
    <dgm:cxn modelId="{18901CFF-1299-4CAA-8206-6582A3931566}" type="presOf" srcId="{B25A0330-CFB6-49EA-BDC4-F8BB8BC10869}" destId="{D27F1C2B-8031-40D9-9358-BFC0F3063FA8}" srcOrd="0" destOrd="0" presId="urn:microsoft.com/office/officeart/2005/8/layout/vList2"/>
    <dgm:cxn modelId="{FDCF459F-1F57-4714-8A9E-C50E8BCA8DA7}" type="presOf" srcId="{AF33AACA-520F-4C78-A492-459906460AB8}" destId="{2B0E2AB5-C119-4743-96E1-6DE15C2A42E9}" srcOrd="0" destOrd="0" presId="urn:microsoft.com/office/officeart/2005/8/layout/vList2"/>
    <dgm:cxn modelId="{5B3216DD-3EC7-4AB0-9832-02F1F8E48922}" type="presOf" srcId="{3687D782-6124-45EA-9A91-EB21C2D52BF0}" destId="{EBF2DBB0-09AC-46B7-9297-8EC140618313}" srcOrd="0" destOrd="0" presId="urn:microsoft.com/office/officeart/2005/8/layout/vList2"/>
    <dgm:cxn modelId="{215A83CB-63C0-415A-ADE8-2887DA94BFAF}" type="presOf" srcId="{20C80331-3DF2-434B-B8AC-7634E5807512}" destId="{9498D6D7-D1DE-4880-A122-141F0CC4C4C8}" srcOrd="0" destOrd="0" presId="urn:microsoft.com/office/officeart/2005/8/layout/vList2"/>
    <dgm:cxn modelId="{B0211CD5-C09D-43B5-8DA2-550B0938653F}" type="presOf" srcId="{CB240EB0-B7E3-4313-8BE6-86A373066FC0}" destId="{E6B7A12E-D792-4506-9B2A-818D9EC2E909}" srcOrd="0" destOrd="0" presId="urn:microsoft.com/office/officeart/2005/8/layout/vList2"/>
    <dgm:cxn modelId="{B4A20815-4326-48DB-BFBA-A060165688FD}" type="presParOf" srcId="{FA152123-58CE-48F0-AD32-399CCFB0B709}" destId="{086980F9-6F38-4459-8BC9-85C438D0D44C}" srcOrd="0" destOrd="0" presId="urn:microsoft.com/office/officeart/2005/8/layout/vList2"/>
    <dgm:cxn modelId="{610E97B7-08B8-4300-8745-1314A8CCB2F4}" type="presParOf" srcId="{FA152123-58CE-48F0-AD32-399CCFB0B709}" destId="{224F8B66-69B6-4446-9591-30132FBD91B7}" srcOrd="1" destOrd="0" presId="urn:microsoft.com/office/officeart/2005/8/layout/vList2"/>
    <dgm:cxn modelId="{EAF68E38-26D5-42F7-A659-4963C03E67CD}" type="presParOf" srcId="{FA152123-58CE-48F0-AD32-399CCFB0B709}" destId="{2B0E2AB5-C119-4743-96E1-6DE15C2A42E9}" srcOrd="2" destOrd="0" presId="urn:microsoft.com/office/officeart/2005/8/layout/vList2"/>
    <dgm:cxn modelId="{37A1D3E0-5EEE-461E-8217-9BE87706A880}" type="presParOf" srcId="{FA152123-58CE-48F0-AD32-399CCFB0B709}" destId="{C67334F9-8461-4DE6-9FA9-F5C3B9C4B1FF}" srcOrd="3" destOrd="0" presId="urn:microsoft.com/office/officeart/2005/8/layout/vList2"/>
    <dgm:cxn modelId="{000533B3-56CD-4585-929C-CD9F1A4D5DFB}" type="presParOf" srcId="{FA152123-58CE-48F0-AD32-399CCFB0B709}" destId="{EBF2DBB0-09AC-46B7-9297-8EC140618313}" srcOrd="4" destOrd="0" presId="urn:microsoft.com/office/officeart/2005/8/layout/vList2"/>
    <dgm:cxn modelId="{F193E4D4-5C6F-4DC2-9656-5D9C865B324A}" type="presParOf" srcId="{FA152123-58CE-48F0-AD32-399CCFB0B709}" destId="{FB1C185E-CAB2-4C95-AF25-F3F9A8C7B33A}" srcOrd="5" destOrd="0" presId="urn:microsoft.com/office/officeart/2005/8/layout/vList2"/>
    <dgm:cxn modelId="{F725E218-9D7B-4A08-8267-317DBAB5FFEA}" type="presParOf" srcId="{FA152123-58CE-48F0-AD32-399CCFB0B709}" destId="{E6B7A12E-D792-4506-9B2A-818D9EC2E909}" srcOrd="6" destOrd="0" presId="urn:microsoft.com/office/officeart/2005/8/layout/vList2"/>
    <dgm:cxn modelId="{5F79FE45-5C29-419E-90CF-6167E431AA4B}" type="presParOf" srcId="{FA152123-58CE-48F0-AD32-399CCFB0B709}" destId="{0EB01F03-3097-4A9C-AE2B-3E53A59D9AAA}" srcOrd="7" destOrd="0" presId="urn:microsoft.com/office/officeart/2005/8/layout/vList2"/>
    <dgm:cxn modelId="{39140D42-0F7B-47C7-A380-AC3F46200563}" type="presParOf" srcId="{FA152123-58CE-48F0-AD32-399CCFB0B709}" destId="{9498D6D7-D1DE-4880-A122-141F0CC4C4C8}" srcOrd="8" destOrd="0" presId="urn:microsoft.com/office/officeart/2005/8/layout/vList2"/>
    <dgm:cxn modelId="{01876486-F7DE-45E6-B889-15045BD61D60}" type="presParOf" srcId="{FA152123-58CE-48F0-AD32-399CCFB0B709}" destId="{5D07B7CB-CC6D-470B-A290-F73F830AFF10}" srcOrd="9" destOrd="0" presId="urn:microsoft.com/office/officeart/2005/8/layout/vList2"/>
    <dgm:cxn modelId="{941694E2-52B5-4947-A6F8-9D0A0B0402F0}" type="presParOf" srcId="{FA152123-58CE-48F0-AD32-399CCFB0B709}" destId="{D27F1C2B-8031-40D9-9358-BFC0F3063FA8}" srcOrd="10" destOrd="0" presId="urn:microsoft.com/office/officeart/2005/8/layout/vList2"/>
    <dgm:cxn modelId="{BA22905A-C3BD-46D1-B36C-7635E4B378CD}" type="presParOf" srcId="{FA152123-58CE-48F0-AD32-399CCFB0B709}" destId="{223A945E-3A54-4E8B-86BF-D24E00BBAEF9}" srcOrd="11" destOrd="0" presId="urn:microsoft.com/office/officeart/2005/8/layout/vList2"/>
    <dgm:cxn modelId="{2E1F37E8-6CCC-4A32-9BFC-287B8BB86B75}" type="presParOf" srcId="{FA152123-58CE-48F0-AD32-399CCFB0B709}" destId="{AD907E54-1AAF-42A9-B5AD-B0BFC7405B10}" srcOrd="12" destOrd="0" presId="urn:microsoft.com/office/officeart/2005/8/layout/vList2"/>
    <dgm:cxn modelId="{DA4CAA56-B206-446B-9E59-20706E16D505}" type="presParOf" srcId="{FA152123-58CE-48F0-AD32-399CCFB0B709}" destId="{E9C150B1-583C-4593-B4E5-9929074DC241}" srcOrd="13" destOrd="0" presId="urn:microsoft.com/office/officeart/2005/8/layout/vList2"/>
    <dgm:cxn modelId="{90BA93B7-9532-419E-9373-18A21841B1F0}" type="presParOf" srcId="{FA152123-58CE-48F0-AD32-399CCFB0B709}" destId="{56822E35-C193-43A7-8AA0-3E3F8B75E6A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58F112-1D6F-44C5-AF73-A5EEB7AA45F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0C7B9932-39A1-47F9-9D81-48F5FB31E47A}">
      <dgm:prSet custT="1"/>
      <dgm:spPr>
        <a:noFill/>
      </dgm:spPr>
      <dgm:t>
        <a:bodyPr/>
        <a:lstStyle/>
        <a:p>
          <a:r>
            <a:rPr lang="en-US" sz="2800" b="1" dirty="0" smtClean="0">
              <a:latin typeface="Agency FB" panose="020B0503020202020204" pitchFamily="34" charset="0"/>
            </a:rPr>
            <a:t>1</a:t>
          </a:r>
          <a:r>
            <a:rPr lang="id-ID" sz="2800" b="1" dirty="0" smtClean="0">
              <a:latin typeface="Agency FB" panose="020B0503020202020204" pitchFamily="34" charset="0"/>
            </a:rPr>
            <a:t>2. </a:t>
          </a:r>
          <a:r>
            <a:rPr lang="en-US" sz="2800" dirty="0" smtClean="0">
              <a:latin typeface="Agency FB" panose="020B0503020202020204" pitchFamily="34" charset="0"/>
            </a:rPr>
            <a:t>Embedded SQL</a:t>
          </a:r>
          <a:endParaRPr lang="id-ID" sz="2800" b="0" dirty="0">
            <a:latin typeface="Agency FB" panose="020B0503020202020204" pitchFamily="34" charset="0"/>
          </a:endParaRPr>
        </a:p>
      </dgm:t>
    </dgm:pt>
    <dgm:pt modelId="{D8421E35-5FBC-423C-A6D2-16363CA910C8}" type="parTrans" cxnId="{C1FB15BA-0572-4739-B268-2C3734120A75}">
      <dgm:prSet/>
      <dgm:spPr/>
      <dgm:t>
        <a:bodyPr/>
        <a:lstStyle/>
        <a:p>
          <a:endParaRPr lang="en-US" sz="2600"/>
        </a:p>
      </dgm:t>
    </dgm:pt>
    <dgm:pt modelId="{042BEBE6-60AA-414D-A745-1DED3A6F379E}" type="sibTrans" cxnId="{C1FB15BA-0572-4739-B268-2C3734120A75}">
      <dgm:prSet/>
      <dgm:spPr/>
      <dgm:t>
        <a:bodyPr/>
        <a:lstStyle/>
        <a:p>
          <a:endParaRPr lang="en-US" sz="2600"/>
        </a:p>
      </dgm:t>
    </dgm:pt>
    <dgm:pt modelId="{A8758CBD-2F5C-468E-AF8A-A294A393DC9D}">
      <dgm:prSet custT="1"/>
      <dgm:spPr>
        <a:noFill/>
      </dgm:spPr>
      <dgm:t>
        <a:bodyPr/>
        <a:lstStyle/>
        <a:p>
          <a:r>
            <a:rPr lang="id-ID" sz="2800" b="1" dirty="0" smtClean="0">
              <a:latin typeface="Agency FB" panose="020B0503020202020204" pitchFamily="34" charset="0"/>
            </a:rPr>
            <a:t>1</a:t>
          </a:r>
          <a:r>
            <a:rPr lang="en-US" sz="2800" b="1" dirty="0" smtClean="0">
              <a:latin typeface="Agency FB" panose="020B0503020202020204" pitchFamily="34" charset="0"/>
            </a:rPr>
            <a:t>0</a:t>
          </a:r>
          <a:r>
            <a:rPr lang="id-ID" sz="2800" b="1" dirty="0" smtClean="0">
              <a:latin typeface="Agency FB" panose="020B0503020202020204" pitchFamily="34" charset="0"/>
            </a:rPr>
            <a:t>. </a:t>
          </a:r>
          <a:r>
            <a:rPr lang="id-ID" sz="2800" b="0" dirty="0" smtClean="0">
              <a:latin typeface="Agency FB" panose="020B0503020202020204" pitchFamily="34" charset="0"/>
            </a:rPr>
            <a:t>Stored Procedure </a:t>
          </a:r>
          <a:endParaRPr lang="id-ID" sz="2800" b="0" dirty="0">
            <a:latin typeface="Agency FB" panose="020B0503020202020204" pitchFamily="34" charset="0"/>
          </a:endParaRPr>
        </a:p>
      </dgm:t>
    </dgm:pt>
    <dgm:pt modelId="{7363FA1B-B195-4A36-98E5-18FF6337C761}" type="parTrans" cxnId="{3ACA0BD9-07C8-4657-989E-170651E56254}">
      <dgm:prSet/>
      <dgm:spPr/>
      <dgm:t>
        <a:bodyPr/>
        <a:lstStyle/>
        <a:p>
          <a:endParaRPr lang="en-ID"/>
        </a:p>
      </dgm:t>
    </dgm:pt>
    <dgm:pt modelId="{CC9C24DF-BDC6-4E28-9B28-656BA0414C0A}" type="sibTrans" cxnId="{3ACA0BD9-07C8-4657-989E-170651E56254}">
      <dgm:prSet/>
      <dgm:spPr/>
      <dgm:t>
        <a:bodyPr/>
        <a:lstStyle/>
        <a:p>
          <a:endParaRPr lang="en-ID"/>
        </a:p>
      </dgm:t>
    </dgm:pt>
    <dgm:pt modelId="{58A7C433-FDDE-421D-AB06-F6CAC1ABBA2F}">
      <dgm:prSet custT="1"/>
      <dgm:spPr>
        <a:noFill/>
      </dgm:spPr>
      <dgm:t>
        <a:bodyPr/>
        <a:lstStyle/>
        <a:p>
          <a:r>
            <a:rPr lang="en-US" sz="2800" b="1" dirty="0" smtClean="0">
              <a:latin typeface="Agency FB" panose="020B0503020202020204" pitchFamily="34" charset="0"/>
            </a:rPr>
            <a:t>1</a:t>
          </a:r>
          <a:r>
            <a:rPr lang="id-ID" sz="2800" b="1" dirty="0" smtClean="0">
              <a:latin typeface="Agency FB" panose="020B0503020202020204" pitchFamily="34" charset="0"/>
            </a:rPr>
            <a:t>4</a:t>
          </a:r>
          <a:r>
            <a:rPr lang="en-US" sz="2800" b="1" dirty="0" smtClean="0">
              <a:latin typeface="Agency FB" panose="020B0503020202020204" pitchFamily="34" charset="0"/>
            </a:rPr>
            <a:t>.</a:t>
          </a:r>
          <a:r>
            <a:rPr lang="en-US" sz="2800" b="0" dirty="0" smtClean="0">
              <a:latin typeface="Agency FB" panose="020B0503020202020204" pitchFamily="34" charset="0"/>
            </a:rPr>
            <a:t> </a:t>
          </a:r>
          <a:r>
            <a:rPr lang="en-US" sz="2800" b="0" dirty="0">
              <a:latin typeface="Agency FB" panose="020B0503020202020204" pitchFamily="34" charset="0"/>
            </a:rPr>
            <a:t>UAS</a:t>
          </a:r>
          <a:endParaRPr lang="id-ID" sz="2800" b="0" dirty="0">
            <a:latin typeface="Agency FB" panose="020B0503020202020204" pitchFamily="34" charset="0"/>
          </a:endParaRPr>
        </a:p>
      </dgm:t>
    </dgm:pt>
    <dgm:pt modelId="{327E8E02-A54A-4312-BF33-FF265C068203}" type="parTrans" cxnId="{562A4640-4A45-4DD6-817F-DE17698E3633}">
      <dgm:prSet/>
      <dgm:spPr/>
      <dgm:t>
        <a:bodyPr/>
        <a:lstStyle/>
        <a:p>
          <a:endParaRPr lang="en-ID"/>
        </a:p>
      </dgm:t>
    </dgm:pt>
    <dgm:pt modelId="{5D963E43-9AAD-4ED3-B198-6B7C39B8C341}" type="sibTrans" cxnId="{562A4640-4A45-4DD6-817F-DE17698E3633}">
      <dgm:prSet/>
      <dgm:spPr/>
      <dgm:t>
        <a:bodyPr/>
        <a:lstStyle/>
        <a:p>
          <a:endParaRPr lang="en-ID"/>
        </a:p>
      </dgm:t>
    </dgm:pt>
    <dgm:pt modelId="{8A0FA7A2-209D-4133-811E-E74489CEC298}">
      <dgm:prSet custT="1"/>
      <dgm:spPr>
        <a:noFill/>
      </dgm:spPr>
      <dgm:t>
        <a:bodyPr/>
        <a:lstStyle/>
        <a:p>
          <a:r>
            <a:rPr lang="id-ID" sz="2800" b="1" i="0" dirty="0" smtClean="0">
              <a:latin typeface="Agency FB" panose="020B0503020202020204" pitchFamily="34" charset="0"/>
            </a:rPr>
            <a:t>13. </a:t>
          </a:r>
          <a:r>
            <a:rPr lang="id-ID" sz="2800" b="0" dirty="0" smtClean="0">
              <a:latin typeface="Agency FB" panose="020B0503020202020204" pitchFamily="34" charset="0"/>
            </a:rPr>
            <a:t>Basis Data NoSQL</a:t>
          </a:r>
          <a:endParaRPr lang="id-ID" sz="2800" b="0" dirty="0">
            <a:latin typeface="Agency FB" panose="020B0503020202020204" pitchFamily="34" charset="0"/>
          </a:endParaRPr>
        </a:p>
      </dgm:t>
    </dgm:pt>
    <dgm:pt modelId="{0B2555AE-370C-4CD9-BE21-91B60FC4126A}" type="parTrans" cxnId="{C81A6E36-6573-4351-963B-425FDE850740}">
      <dgm:prSet/>
      <dgm:spPr/>
      <dgm:t>
        <a:bodyPr/>
        <a:lstStyle/>
        <a:p>
          <a:endParaRPr lang="id-ID"/>
        </a:p>
      </dgm:t>
    </dgm:pt>
    <dgm:pt modelId="{CDE3748E-2FDD-4A34-BF21-B1E61CFB072E}" type="sibTrans" cxnId="{C81A6E36-6573-4351-963B-425FDE850740}">
      <dgm:prSet/>
      <dgm:spPr/>
      <dgm:t>
        <a:bodyPr/>
        <a:lstStyle/>
        <a:p>
          <a:endParaRPr lang="id-ID"/>
        </a:p>
      </dgm:t>
    </dgm:pt>
    <dgm:pt modelId="{642BE8AD-2944-4B42-9366-123356C46E61}">
      <dgm:prSet custT="1"/>
      <dgm:spPr>
        <a:noFill/>
      </dgm:spPr>
      <dgm:t>
        <a:bodyPr/>
        <a:lstStyle/>
        <a:p>
          <a:r>
            <a:rPr lang="id-ID" sz="2800" b="1" dirty="0" smtClean="0">
              <a:latin typeface="Agency FB" panose="020B0503020202020204" pitchFamily="34" charset="0"/>
            </a:rPr>
            <a:t>11. </a:t>
          </a:r>
          <a:r>
            <a:rPr lang="id-ID" sz="2800" b="0" dirty="0" smtClean="0">
              <a:latin typeface="Agency FB" panose="020B0503020202020204" pitchFamily="34" charset="0"/>
            </a:rPr>
            <a:t>System Catalog</a:t>
          </a:r>
          <a:endParaRPr lang="id-ID" sz="2800" b="0" dirty="0">
            <a:latin typeface="Agency FB" panose="020B0503020202020204" pitchFamily="34" charset="0"/>
          </a:endParaRPr>
        </a:p>
      </dgm:t>
    </dgm:pt>
    <dgm:pt modelId="{698DF715-EAA8-4E1F-AE30-F8F231CAD6D5}" type="parTrans" cxnId="{1B57B739-F2BC-41CA-8441-AFC5F1B31F5B}">
      <dgm:prSet/>
      <dgm:spPr/>
      <dgm:t>
        <a:bodyPr/>
        <a:lstStyle/>
        <a:p>
          <a:endParaRPr lang="id-ID"/>
        </a:p>
      </dgm:t>
    </dgm:pt>
    <dgm:pt modelId="{520053A4-94E8-4AC6-8393-9B61D35B62BB}" type="sibTrans" cxnId="{1B57B739-F2BC-41CA-8441-AFC5F1B31F5B}">
      <dgm:prSet/>
      <dgm:spPr/>
      <dgm:t>
        <a:bodyPr/>
        <a:lstStyle/>
        <a:p>
          <a:endParaRPr lang="id-ID"/>
        </a:p>
      </dgm:t>
    </dgm:pt>
    <dgm:pt modelId="{2CC30F71-B98F-486D-8873-6944B4625B26}">
      <dgm:prSet custT="1"/>
      <dgm:spPr>
        <a:noFill/>
      </dgm:spPr>
      <dgm:t>
        <a:bodyPr/>
        <a:lstStyle/>
        <a:p>
          <a:r>
            <a:rPr lang="id-ID" sz="2800" b="1" dirty="0" smtClean="0">
              <a:latin typeface="Agency FB" panose="020B0503020202020204" pitchFamily="34" charset="0"/>
            </a:rPr>
            <a:t>09. </a:t>
          </a:r>
          <a:r>
            <a:rPr lang="id-ID" sz="2800" b="0" dirty="0" smtClean="0">
              <a:latin typeface="Agency FB" panose="020B0503020202020204" pitchFamily="34" charset="0"/>
            </a:rPr>
            <a:t>Trigger</a:t>
          </a:r>
          <a:endParaRPr lang="id-ID" sz="2800" b="0" dirty="0">
            <a:latin typeface="Agency FB" panose="020B0503020202020204" pitchFamily="34" charset="0"/>
          </a:endParaRPr>
        </a:p>
      </dgm:t>
    </dgm:pt>
    <dgm:pt modelId="{D4717EC3-D2FC-4676-BA1B-4CB4ABF63DE8}" type="parTrans" cxnId="{436E64EB-1DF1-4B26-B510-81E95C0A9E70}">
      <dgm:prSet/>
      <dgm:spPr/>
      <dgm:t>
        <a:bodyPr/>
        <a:lstStyle/>
        <a:p>
          <a:endParaRPr lang="id-ID"/>
        </a:p>
      </dgm:t>
    </dgm:pt>
    <dgm:pt modelId="{66F03BC1-F27D-4747-BB9E-C43A7768C829}" type="sibTrans" cxnId="{436E64EB-1DF1-4B26-B510-81E95C0A9E70}">
      <dgm:prSet/>
      <dgm:spPr/>
      <dgm:t>
        <a:bodyPr/>
        <a:lstStyle/>
        <a:p>
          <a:endParaRPr lang="id-ID"/>
        </a:p>
      </dgm:t>
    </dgm:pt>
    <dgm:pt modelId="{FA152123-58CE-48F0-AD32-399CCFB0B709}" type="pres">
      <dgm:prSet presAssocID="{8358F112-1D6F-44C5-AF73-A5EEB7AA45FA}" presName="linear" presStyleCnt="0">
        <dgm:presLayoutVars>
          <dgm:animLvl val="lvl"/>
          <dgm:resizeHandles val="exact"/>
        </dgm:presLayoutVars>
      </dgm:prSet>
      <dgm:spPr/>
      <dgm:t>
        <a:bodyPr/>
        <a:lstStyle/>
        <a:p>
          <a:endParaRPr lang="id-ID"/>
        </a:p>
      </dgm:t>
    </dgm:pt>
    <dgm:pt modelId="{AE57778C-26DF-488F-8785-504B257AD008}" type="pres">
      <dgm:prSet presAssocID="{2CC30F71-B98F-486D-8873-6944B4625B26}" presName="parentText" presStyleLbl="node1" presStyleIdx="0" presStyleCnt="6">
        <dgm:presLayoutVars>
          <dgm:chMax val="0"/>
          <dgm:bulletEnabled val="1"/>
        </dgm:presLayoutVars>
      </dgm:prSet>
      <dgm:spPr/>
      <dgm:t>
        <a:bodyPr/>
        <a:lstStyle/>
        <a:p>
          <a:endParaRPr lang="id-ID"/>
        </a:p>
      </dgm:t>
    </dgm:pt>
    <dgm:pt modelId="{3D0EF647-8F45-4905-95EA-BA3D7B56CA4A}" type="pres">
      <dgm:prSet presAssocID="{66F03BC1-F27D-4747-BB9E-C43A7768C829}" presName="spacer" presStyleCnt="0"/>
      <dgm:spPr/>
    </dgm:pt>
    <dgm:pt modelId="{6F268465-018D-415F-9342-5F99EA4F989A}" type="pres">
      <dgm:prSet presAssocID="{A8758CBD-2F5C-468E-AF8A-A294A393DC9D}" presName="parentText" presStyleLbl="node1" presStyleIdx="1" presStyleCnt="6">
        <dgm:presLayoutVars>
          <dgm:chMax val="0"/>
          <dgm:bulletEnabled val="1"/>
        </dgm:presLayoutVars>
      </dgm:prSet>
      <dgm:spPr/>
      <dgm:t>
        <a:bodyPr/>
        <a:lstStyle/>
        <a:p>
          <a:endParaRPr lang="id-ID"/>
        </a:p>
      </dgm:t>
    </dgm:pt>
    <dgm:pt modelId="{6AE71C83-3A5B-4E23-B880-47A196E9AF94}" type="pres">
      <dgm:prSet presAssocID="{CC9C24DF-BDC6-4E28-9B28-656BA0414C0A}" presName="spacer" presStyleCnt="0"/>
      <dgm:spPr/>
    </dgm:pt>
    <dgm:pt modelId="{DDCCFEBC-C980-4FF8-9280-936607572721}" type="pres">
      <dgm:prSet presAssocID="{642BE8AD-2944-4B42-9366-123356C46E61}" presName="parentText" presStyleLbl="node1" presStyleIdx="2" presStyleCnt="6">
        <dgm:presLayoutVars>
          <dgm:chMax val="0"/>
          <dgm:bulletEnabled val="1"/>
        </dgm:presLayoutVars>
      </dgm:prSet>
      <dgm:spPr/>
      <dgm:t>
        <a:bodyPr/>
        <a:lstStyle/>
        <a:p>
          <a:endParaRPr lang="id-ID"/>
        </a:p>
      </dgm:t>
    </dgm:pt>
    <dgm:pt modelId="{CD4A806F-47C2-4ADC-8458-911CF07AF02F}" type="pres">
      <dgm:prSet presAssocID="{520053A4-94E8-4AC6-8393-9B61D35B62BB}" presName="spacer" presStyleCnt="0"/>
      <dgm:spPr/>
    </dgm:pt>
    <dgm:pt modelId="{AADA161B-0E44-4493-B862-AA188302F13F}" type="pres">
      <dgm:prSet presAssocID="{0C7B9932-39A1-47F9-9D81-48F5FB31E47A}" presName="parentText" presStyleLbl="node1" presStyleIdx="3" presStyleCnt="6">
        <dgm:presLayoutVars>
          <dgm:chMax val="0"/>
          <dgm:bulletEnabled val="1"/>
        </dgm:presLayoutVars>
      </dgm:prSet>
      <dgm:spPr/>
      <dgm:t>
        <a:bodyPr/>
        <a:lstStyle/>
        <a:p>
          <a:endParaRPr lang="id-ID"/>
        </a:p>
      </dgm:t>
    </dgm:pt>
    <dgm:pt modelId="{15958AA4-8D6C-4081-B41A-A71B0A1A4517}" type="pres">
      <dgm:prSet presAssocID="{042BEBE6-60AA-414D-A745-1DED3A6F379E}" presName="spacer" presStyleCnt="0"/>
      <dgm:spPr/>
    </dgm:pt>
    <dgm:pt modelId="{BDCDCFE5-C63B-426B-8D16-4C2EF5169E39}" type="pres">
      <dgm:prSet presAssocID="{8A0FA7A2-209D-4133-811E-E74489CEC298}" presName="parentText" presStyleLbl="node1" presStyleIdx="4" presStyleCnt="6">
        <dgm:presLayoutVars>
          <dgm:chMax val="0"/>
          <dgm:bulletEnabled val="1"/>
        </dgm:presLayoutVars>
      </dgm:prSet>
      <dgm:spPr/>
      <dgm:t>
        <a:bodyPr/>
        <a:lstStyle/>
        <a:p>
          <a:endParaRPr lang="id-ID"/>
        </a:p>
      </dgm:t>
    </dgm:pt>
    <dgm:pt modelId="{8700EA0F-EFF4-48CD-9D0F-A9E8254D03F8}" type="pres">
      <dgm:prSet presAssocID="{CDE3748E-2FDD-4A34-BF21-B1E61CFB072E}" presName="spacer" presStyleCnt="0"/>
      <dgm:spPr/>
    </dgm:pt>
    <dgm:pt modelId="{6D91ED1E-1C01-4CEA-BA64-500F855B3639}" type="pres">
      <dgm:prSet presAssocID="{58A7C433-FDDE-421D-AB06-F6CAC1ABBA2F}" presName="parentText" presStyleLbl="node1" presStyleIdx="5" presStyleCnt="6">
        <dgm:presLayoutVars>
          <dgm:chMax val="0"/>
          <dgm:bulletEnabled val="1"/>
        </dgm:presLayoutVars>
      </dgm:prSet>
      <dgm:spPr/>
      <dgm:t>
        <a:bodyPr/>
        <a:lstStyle/>
        <a:p>
          <a:endParaRPr lang="id-ID"/>
        </a:p>
      </dgm:t>
    </dgm:pt>
  </dgm:ptLst>
  <dgm:cxnLst>
    <dgm:cxn modelId="{41812D08-E42C-4F19-A3EB-A54F9433A565}" type="presOf" srcId="{642BE8AD-2944-4B42-9366-123356C46E61}" destId="{DDCCFEBC-C980-4FF8-9280-936607572721}" srcOrd="0" destOrd="0" presId="urn:microsoft.com/office/officeart/2005/8/layout/vList2"/>
    <dgm:cxn modelId="{C0627DBE-71DF-4D66-9DAD-98EC11E340FD}" type="presOf" srcId="{8358F112-1D6F-44C5-AF73-A5EEB7AA45FA}" destId="{FA152123-58CE-48F0-AD32-399CCFB0B709}" srcOrd="0" destOrd="0" presId="urn:microsoft.com/office/officeart/2005/8/layout/vList2"/>
    <dgm:cxn modelId="{EE5B531F-E398-4EF9-B3AD-626603AA00FF}" type="presOf" srcId="{8A0FA7A2-209D-4133-811E-E74489CEC298}" destId="{BDCDCFE5-C63B-426B-8D16-4C2EF5169E39}" srcOrd="0" destOrd="0" presId="urn:microsoft.com/office/officeart/2005/8/layout/vList2"/>
    <dgm:cxn modelId="{562A4640-4A45-4DD6-817F-DE17698E3633}" srcId="{8358F112-1D6F-44C5-AF73-A5EEB7AA45FA}" destId="{58A7C433-FDDE-421D-AB06-F6CAC1ABBA2F}" srcOrd="5" destOrd="0" parTransId="{327E8E02-A54A-4312-BF33-FF265C068203}" sibTransId="{5D963E43-9AAD-4ED3-B198-6B7C39B8C341}"/>
    <dgm:cxn modelId="{C81A6E36-6573-4351-963B-425FDE850740}" srcId="{8358F112-1D6F-44C5-AF73-A5EEB7AA45FA}" destId="{8A0FA7A2-209D-4133-811E-E74489CEC298}" srcOrd="4" destOrd="0" parTransId="{0B2555AE-370C-4CD9-BE21-91B60FC4126A}" sibTransId="{CDE3748E-2FDD-4A34-BF21-B1E61CFB072E}"/>
    <dgm:cxn modelId="{3ACA0BD9-07C8-4657-989E-170651E56254}" srcId="{8358F112-1D6F-44C5-AF73-A5EEB7AA45FA}" destId="{A8758CBD-2F5C-468E-AF8A-A294A393DC9D}" srcOrd="1" destOrd="0" parTransId="{7363FA1B-B195-4A36-98E5-18FF6337C761}" sibTransId="{CC9C24DF-BDC6-4E28-9B28-656BA0414C0A}"/>
    <dgm:cxn modelId="{436E64EB-1DF1-4B26-B510-81E95C0A9E70}" srcId="{8358F112-1D6F-44C5-AF73-A5EEB7AA45FA}" destId="{2CC30F71-B98F-486D-8873-6944B4625B26}" srcOrd="0" destOrd="0" parTransId="{D4717EC3-D2FC-4676-BA1B-4CB4ABF63DE8}" sibTransId="{66F03BC1-F27D-4747-BB9E-C43A7768C829}"/>
    <dgm:cxn modelId="{B9A44580-8817-47DF-BF76-B860660D20B7}" type="presOf" srcId="{58A7C433-FDDE-421D-AB06-F6CAC1ABBA2F}" destId="{6D91ED1E-1C01-4CEA-BA64-500F855B3639}" srcOrd="0" destOrd="0" presId="urn:microsoft.com/office/officeart/2005/8/layout/vList2"/>
    <dgm:cxn modelId="{24EE2FE7-360B-44EB-AAB0-FCB29BD701DF}" type="presOf" srcId="{2CC30F71-B98F-486D-8873-6944B4625B26}" destId="{AE57778C-26DF-488F-8785-504B257AD008}" srcOrd="0" destOrd="0" presId="urn:microsoft.com/office/officeart/2005/8/layout/vList2"/>
    <dgm:cxn modelId="{C1FB15BA-0572-4739-B268-2C3734120A75}" srcId="{8358F112-1D6F-44C5-AF73-A5EEB7AA45FA}" destId="{0C7B9932-39A1-47F9-9D81-48F5FB31E47A}" srcOrd="3" destOrd="0" parTransId="{D8421E35-5FBC-423C-A6D2-16363CA910C8}" sibTransId="{042BEBE6-60AA-414D-A745-1DED3A6F379E}"/>
    <dgm:cxn modelId="{1B57B739-F2BC-41CA-8441-AFC5F1B31F5B}" srcId="{8358F112-1D6F-44C5-AF73-A5EEB7AA45FA}" destId="{642BE8AD-2944-4B42-9366-123356C46E61}" srcOrd="2" destOrd="0" parTransId="{698DF715-EAA8-4E1F-AE30-F8F231CAD6D5}" sibTransId="{520053A4-94E8-4AC6-8393-9B61D35B62BB}"/>
    <dgm:cxn modelId="{15C3B151-699A-47EF-BE1E-75FC30D76FEA}" type="presOf" srcId="{0C7B9932-39A1-47F9-9D81-48F5FB31E47A}" destId="{AADA161B-0E44-4493-B862-AA188302F13F}" srcOrd="0" destOrd="0" presId="urn:microsoft.com/office/officeart/2005/8/layout/vList2"/>
    <dgm:cxn modelId="{E205F9DA-5DAF-4506-9636-B15B5B9901EB}" type="presOf" srcId="{A8758CBD-2F5C-468E-AF8A-A294A393DC9D}" destId="{6F268465-018D-415F-9342-5F99EA4F989A}" srcOrd="0" destOrd="0" presId="urn:microsoft.com/office/officeart/2005/8/layout/vList2"/>
    <dgm:cxn modelId="{2E7BB7DC-0B0E-4AC8-A855-9F4E9B82F2B5}" type="presParOf" srcId="{FA152123-58CE-48F0-AD32-399CCFB0B709}" destId="{AE57778C-26DF-488F-8785-504B257AD008}" srcOrd="0" destOrd="0" presId="urn:microsoft.com/office/officeart/2005/8/layout/vList2"/>
    <dgm:cxn modelId="{D682A1F4-E93A-4E81-8A08-6D27873D3CA4}" type="presParOf" srcId="{FA152123-58CE-48F0-AD32-399CCFB0B709}" destId="{3D0EF647-8F45-4905-95EA-BA3D7B56CA4A}" srcOrd="1" destOrd="0" presId="urn:microsoft.com/office/officeart/2005/8/layout/vList2"/>
    <dgm:cxn modelId="{314B5BFB-EF2E-4D1A-A176-2DD2530AEC53}" type="presParOf" srcId="{FA152123-58CE-48F0-AD32-399CCFB0B709}" destId="{6F268465-018D-415F-9342-5F99EA4F989A}" srcOrd="2" destOrd="0" presId="urn:microsoft.com/office/officeart/2005/8/layout/vList2"/>
    <dgm:cxn modelId="{11622DEF-CA9E-459F-B832-8949E05978C2}" type="presParOf" srcId="{FA152123-58CE-48F0-AD32-399CCFB0B709}" destId="{6AE71C83-3A5B-4E23-B880-47A196E9AF94}" srcOrd="3" destOrd="0" presId="urn:microsoft.com/office/officeart/2005/8/layout/vList2"/>
    <dgm:cxn modelId="{F43A0503-2600-48B0-8206-D4180FD1752B}" type="presParOf" srcId="{FA152123-58CE-48F0-AD32-399CCFB0B709}" destId="{DDCCFEBC-C980-4FF8-9280-936607572721}" srcOrd="4" destOrd="0" presId="urn:microsoft.com/office/officeart/2005/8/layout/vList2"/>
    <dgm:cxn modelId="{8BE1991E-626E-40B9-8274-F4CAC6DE1DF2}" type="presParOf" srcId="{FA152123-58CE-48F0-AD32-399CCFB0B709}" destId="{CD4A806F-47C2-4ADC-8458-911CF07AF02F}" srcOrd="5" destOrd="0" presId="urn:microsoft.com/office/officeart/2005/8/layout/vList2"/>
    <dgm:cxn modelId="{6D6D6518-E42F-425A-B171-177699694985}" type="presParOf" srcId="{FA152123-58CE-48F0-AD32-399CCFB0B709}" destId="{AADA161B-0E44-4493-B862-AA188302F13F}" srcOrd="6" destOrd="0" presId="urn:microsoft.com/office/officeart/2005/8/layout/vList2"/>
    <dgm:cxn modelId="{EA131D6C-0E08-48C0-A88E-206576936ABB}" type="presParOf" srcId="{FA152123-58CE-48F0-AD32-399CCFB0B709}" destId="{15958AA4-8D6C-4081-B41A-A71B0A1A4517}" srcOrd="7" destOrd="0" presId="urn:microsoft.com/office/officeart/2005/8/layout/vList2"/>
    <dgm:cxn modelId="{7FB05024-DDEA-443B-939C-A203BDB7D798}" type="presParOf" srcId="{FA152123-58CE-48F0-AD32-399CCFB0B709}" destId="{BDCDCFE5-C63B-426B-8D16-4C2EF5169E39}" srcOrd="8" destOrd="0" presId="urn:microsoft.com/office/officeart/2005/8/layout/vList2"/>
    <dgm:cxn modelId="{354D443A-1C49-49D2-8202-625064C1BC87}" type="presParOf" srcId="{FA152123-58CE-48F0-AD32-399CCFB0B709}" destId="{8700EA0F-EFF4-48CD-9D0F-A9E8254D03F8}" srcOrd="9" destOrd="0" presId="urn:microsoft.com/office/officeart/2005/8/layout/vList2"/>
    <dgm:cxn modelId="{B1FA64CA-5C20-48A0-B08F-E009841E414A}" type="presParOf" srcId="{FA152123-58CE-48F0-AD32-399CCFB0B709}" destId="{6D91ED1E-1C01-4CEA-BA64-500F855B3639}" srcOrd="1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980F9-6F38-4459-8BC9-85C438D0D44C}">
      <dsp:nvSpPr>
        <dsp:cNvPr id="0" name=""/>
        <dsp:cNvSpPr/>
      </dsp:nvSpPr>
      <dsp:spPr>
        <a:xfrm>
          <a:off x="0" y="31964"/>
          <a:ext cx="4214401" cy="817479"/>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a:latin typeface="Agency FB" panose="020B0503020202020204" pitchFamily="34" charset="0"/>
            </a:rPr>
            <a:t>01. </a:t>
          </a:r>
          <a:r>
            <a:rPr lang="id-ID" sz="2400" b="1" kern="1200" dirty="0" smtClean="0">
              <a:latin typeface="Agency FB" panose="020B0503020202020204" pitchFamily="34" charset="0"/>
            </a:rPr>
            <a:t>Overview SMBD– Entity Diagram</a:t>
          </a:r>
          <a:endParaRPr lang="en-US" sz="2400" b="0" kern="1200" dirty="0">
            <a:latin typeface="Agency FB" panose="020B0503020202020204" pitchFamily="34" charset="0"/>
          </a:endParaRPr>
        </a:p>
      </dsp:txBody>
      <dsp:txXfrm>
        <a:off x="39906" y="71870"/>
        <a:ext cx="4134589" cy="737667"/>
      </dsp:txXfrm>
    </dsp:sp>
    <dsp:sp modelId="{2B0E2AB5-C119-4743-96E1-6DE15C2A42E9}">
      <dsp:nvSpPr>
        <dsp:cNvPr id="0" name=""/>
        <dsp:cNvSpPr/>
      </dsp:nvSpPr>
      <dsp:spPr>
        <a:xfrm>
          <a:off x="0" y="878243"/>
          <a:ext cx="4214401" cy="573300"/>
        </a:xfrm>
        <a:prstGeom prst="roundRect">
          <a:avLst/>
        </a:prstGeom>
        <a:solidFill>
          <a:srgbClr val="FFFF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a:latin typeface="Agency FB" panose="020B0503020202020204" pitchFamily="34" charset="0"/>
            </a:rPr>
            <a:t>0</a:t>
          </a:r>
          <a:r>
            <a:rPr lang="en-US" sz="2400" b="1" kern="1200" dirty="0">
              <a:latin typeface="Agency FB" panose="020B0503020202020204" pitchFamily="34" charset="0"/>
            </a:rPr>
            <a:t>2</a:t>
          </a:r>
          <a:r>
            <a:rPr lang="id-ID" sz="2400" b="1" kern="1200" dirty="0">
              <a:latin typeface="Agency FB" panose="020B0503020202020204" pitchFamily="34" charset="0"/>
            </a:rPr>
            <a:t>. </a:t>
          </a:r>
          <a:r>
            <a:rPr lang="en-US" sz="2400" kern="1200" dirty="0" err="1" smtClean="0">
              <a:latin typeface="Agency FB" panose="020B0503020202020204" pitchFamily="34" charset="0"/>
            </a:rPr>
            <a:t>Tipe</a:t>
          </a:r>
          <a:r>
            <a:rPr lang="id-ID" sz="2400" kern="1200" dirty="0" smtClean="0">
              <a:latin typeface="Agency FB" panose="020B0503020202020204" pitchFamily="34" charset="0"/>
            </a:rPr>
            <a:t> &amp; Model</a:t>
          </a:r>
          <a:r>
            <a:rPr lang="en-US" sz="2400" kern="1200" dirty="0" smtClean="0">
              <a:latin typeface="Agency FB" panose="020B0503020202020204" pitchFamily="34" charset="0"/>
            </a:rPr>
            <a:t> Data </a:t>
          </a:r>
          <a:endParaRPr lang="en-US" sz="2400" b="0" kern="1200" dirty="0">
            <a:latin typeface="Agency FB" panose="020B0503020202020204" pitchFamily="34" charset="0"/>
          </a:endParaRPr>
        </a:p>
      </dsp:txBody>
      <dsp:txXfrm>
        <a:off x="27986" y="906229"/>
        <a:ext cx="4158429" cy="517328"/>
      </dsp:txXfrm>
    </dsp:sp>
    <dsp:sp modelId="{EBF2DBB0-09AC-46B7-9297-8EC140618313}">
      <dsp:nvSpPr>
        <dsp:cNvPr id="0" name=""/>
        <dsp:cNvSpPr/>
      </dsp:nvSpPr>
      <dsp:spPr>
        <a:xfrm>
          <a:off x="0" y="1480343"/>
          <a:ext cx="4214401" cy="573300"/>
        </a:xfrm>
        <a:prstGeom prst="roundRect">
          <a:avLst/>
        </a:prstGeom>
        <a:solidFill>
          <a:srgbClr val="FFFF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a:latin typeface="Agency FB" panose="020B0503020202020204" pitchFamily="34" charset="0"/>
            </a:rPr>
            <a:t>0</a:t>
          </a:r>
          <a:r>
            <a:rPr lang="en-US" sz="2400" b="1" kern="1200" dirty="0">
              <a:latin typeface="Agency FB" panose="020B0503020202020204" pitchFamily="34" charset="0"/>
            </a:rPr>
            <a:t>3</a:t>
          </a:r>
          <a:r>
            <a:rPr lang="id-ID" sz="2400" b="1" kern="1200" dirty="0">
              <a:latin typeface="Agency FB" panose="020B0503020202020204" pitchFamily="34" charset="0"/>
            </a:rPr>
            <a:t>.</a:t>
          </a:r>
          <a:r>
            <a:rPr lang="en-US" sz="2400" b="1" kern="1200" dirty="0">
              <a:latin typeface="Agency FB" panose="020B0503020202020204" pitchFamily="34" charset="0"/>
            </a:rPr>
            <a:t> </a:t>
          </a:r>
          <a:r>
            <a:rPr lang="id-ID" sz="2400" b="0" kern="1200" dirty="0" smtClean="0">
              <a:latin typeface="Agency FB" panose="020B0503020202020204" pitchFamily="34" charset="0"/>
            </a:rPr>
            <a:t>Review DDL</a:t>
          </a:r>
          <a:endParaRPr lang="en-US" sz="2400" b="0" kern="1200" dirty="0">
            <a:latin typeface="Agency FB" panose="020B0503020202020204" pitchFamily="34" charset="0"/>
          </a:endParaRPr>
        </a:p>
      </dsp:txBody>
      <dsp:txXfrm>
        <a:off x="27986" y="1508329"/>
        <a:ext cx="4158429" cy="517328"/>
      </dsp:txXfrm>
    </dsp:sp>
    <dsp:sp modelId="{E6B7A12E-D792-4506-9B2A-818D9EC2E909}">
      <dsp:nvSpPr>
        <dsp:cNvPr id="0" name=""/>
        <dsp:cNvSpPr/>
      </dsp:nvSpPr>
      <dsp:spPr>
        <a:xfrm>
          <a:off x="0" y="2082443"/>
          <a:ext cx="4214401" cy="57330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a:latin typeface="Agency FB" panose="020B0503020202020204" pitchFamily="34" charset="0"/>
            </a:rPr>
            <a:t>0</a:t>
          </a:r>
          <a:r>
            <a:rPr lang="en-US" sz="2400" b="1" kern="1200" dirty="0">
              <a:latin typeface="Agency FB" panose="020B0503020202020204" pitchFamily="34" charset="0"/>
            </a:rPr>
            <a:t>4</a:t>
          </a:r>
          <a:r>
            <a:rPr lang="id-ID" sz="2400" b="1" kern="1200" dirty="0">
              <a:latin typeface="Agency FB" panose="020B0503020202020204" pitchFamily="34" charset="0"/>
            </a:rPr>
            <a:t>. </a:t>
          </a:r>
          <a:r>
            <a:rPr lang="id-ID" sz="2400" b="0" kern="1200" dirty="0" smtClean="0">
              <a:latin typeface="Agency FB" panose="020B0503020202020204" pitchFamily="34" charset="0"/>
            </a:rPr>
            <a:t>Review DML</a:t>
          </a:r>
          <a:endParaRPr lang="id-ID" sz="2400" b="0" kern="1200" dirty="0">
            <a:latin typeface="Agency FB" panose="020B0503020202020204" pitchFamily="34" charset="0"/>
          </a:endParaRPr>
        </a:p>
      </dsp:txBody>
      <dsp:txXfrm>
        <a:off x="27986" y="2110429"/>
        <a:ext cx="4158429" cy="517328"/>
      </dsp:txXfrm>
    </dsp:sp>
    <dsp:sp modelId="{9498D6D7-D1DE-4880-A122-141F0CC4C4C8}">
      <dsp:nvSpPr>
        <dsp:cNvPr id="0" name=""/>
        <dsp:cNvSpPr/>
      </dsp:nvSpPr>
      <dsp:spPr>
        <a:xfrm>
          <a:off x="0" y="2684543"/>
          <a:ext cx="4214401" cy="57330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a:latin typeface="Agency FB" panose="020B0503020202020204" pitchFamily="34" charset="0"/>
            </a:rPr>
            <a:t>0</a:t>
          </a:r>
          <a:r>
            <a:rPr lang="en-US" sz="2400" b="1" kern="1200" dirty="0">
              <a:latin typeface="Agency FB" panose="020B0503020202020204" pitchFamily="34" charset="0"/>
            </a:rPr>
            <a:t>5</a:t>
          </a:r>
          <a:r>
            <a:rPr lang="id-ID" sz="2400" b="1" kern="1200" dirty="0">
              <a:latin typeface="Agency FB" panose="020B0503020202020204" pitchFamily="34" charset="0"/>
            </a:rPr>
            <a:t>. </a:t>
          </a:r>
          <a:r>
            <a:rPr lang="id-ID" sz="2400" b="0" kern="1200" dirty="0" smtClean="0">
              <a:latin typeface="Agency FB" panose="020B0503020202020204" pitchFamily="34" charset="0"/>
            </a:rPr>
            <a:t>Function</a:t>
          </a:r>
          <a:endParaRPr lang="id-ID" sz="2400" b="0" kern="1200" dirty="0">
            <a:latin typeface="Agency FB" panose="020B0503020202020204" pitchFamily="34" charset="0"/>
          </a:endParaRPr>
        </a:p>
      </dsp:txBody>
      <dsp:txXfrm>
        <a:off x="27986" y="2712529"/>
        <a:ext cx="4158429" cy="517328"/>
      </dsp:txXfrm>
    </dsp:sp>
    <dsp:sp modelId="{D27F1C2B-8031-40D9-9358-BFC0F3063FA8}">
      <dsp:nvSpPr>
        <dsp:cNvPr id="0" name=""/>
        <dsp:cNvSpPr/>
      </dsp:nvSpPr>
      <dsp:spPr>
        <a:xfrm>
          <a:off x="0" y="3286643"/>
          <a:ext cx="4214401" cy="57330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latin typeface="Agency FB" panose="020B0503020202020204" pitchFamily="34" charset="0"/>
            </a:rPr>
            <a:t>0</a:t>
          </a:r>
          <a:r>
            <a:rPr lang="id-ID" sz="2400" b="1" kern="1200" dirty="0" smtClean="0">
              <a:latin typeface="Agency FB" panose="020B0503020202020204" pitchFamily="34" charset="0"/>
            </a:rPr>
            <a:t>6</a:t>
          </a:r>
          <a:r>
            <a:rPr lang="en-US" sz="2400" b="1" kern="1200" dirty="0" smtClean="0">
              <a:latin typeface="Agency FB" panose="020B0503020202020204" pitchFamily="34" charset="0"/>
            </a:rPr>
            <a:t>. </a:t>
          </a:r>
          <a:r>
            <a:rPr lang="id-ID" sz="2400" b="0" i="0" kern="1200" dirty="0" smtClean="0">
              <a:latin typeface="Agency FB" panose="020B0503020202020204" pitchFamily="34" charset="0"/>
            </a:rPr>
            <a:t>Transactional SQL</a:t>
          </a:r>
          <a:endParaRPr lang="id-ID" sz="2000" b="0" kern="1200" dirty="0">
            <a:latin typeface="Agency FB" panose="020B0503020202020204" pitchFamily="34" charset="0"/>
          </a:endParaRPr>
        </a:p>
      </dsp:txBody>
      <dsp:txXfrm>
        <a:off x="27986" y="3314629"/>
        <a:ext cx="4158429" cy="517328"/>
      </dsp:txXfrm>
    </dsp:sp>
    <dsp:sp modelId="{AD907E54-1AAF-42A9-B5AD-B0BFC7405B10}">
      <dsp:nvSpPr>
        <dsp:cNvPr id="0" name=""/>
        <dsp:cNvSpPr/>
      </dsp:nvSpPr>
      <dsp:spPr>
        <a:xfrm>
          <a:off x="0" y="3888743"/>
          <a:ext cx="4214401" cy="57330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latin typeface="Agency FB" panose="020B0503020202020204" pitchFamily="34" charset="0"/>
            </a:rPr>
            <a:t>0</a:t>
          </a:r>
          <a:r>
            <a:rPr lang="id-ID" sz="2400" b="1" kern="1200" dirty="0" smtClean="0">
              <a:latin typeface="Agency FB" panose="020B0503020202020204" pitchFamily="34" charset="0"/>
            </a:rPr>
            <a:t>7</a:t>
          </a:r>
          <a:r>
            <a:rPr lang="en-US" sz="2400" b="1" kern="1200" dirty="0" smtClean="0">
              <a:latin typeface="Agency FB" panose="020B0503020202020204" pitchFamily="34" charset="0"/>
            </a:rPr>
            <a:t>.</a:t>
          </a:r>
          <a:r>
            <a:rPr lang="id-ID" sz="2400" b="1" kern="1200" dirty="0" smtClean="0">
              <a:latin typeface="Agency FB" panose="020B0503020202020204" pitchFamily="34" charset="0"/>
            </a:rPr>
            <a:t> </a:t>
          </a:r>
          <a:r>
            <a:rPr lang="id-ID" sz="2400" b="0" kern="1200" dirty="0" smtClean="0">
              <a:latin typeface="Agency FB" panose="020B0503020202020204" pitchFamily="34" charset="0"/>
            </a:rPr>
            <a:t>View dan User Authorisation</a:t>
          </a:r>
          <a:r>
            <a:rPr lang="en-US" sz="2400" b="0" kern="1200" dirty="0" smtClean="0">
              <a:latin typeface="Agency FB" panose="020B0503020202020204" pitchFamily="34" charset="0"/>
            </a:rPr>
            <a:t> </a:t>
          </a:r>
          <a:endParaRPr lang="id-ID" sz="2000" b="0" kern="1200" dirty="0">
            <a:latin typeface="Agency FB" panose="020B0503020202020204" pitchFamily="34" charset="0"/>
          </a:endParaRPr>
        </a:p>
      </dsp:txBody>
      <dsp:txXfrm>
        <a:off x="27986" y="3916729"/>
        <a:ext cx="4158429" cy="517328"/>
      </dsp:txXfrm>
    </dsp:sp>
    <dsp:sp modelId="{56822E35-C193-43A7-8AA0-3E3F8B75E6AF}">
      <dsp:nvSpPr>
        <dsp:cNvPr id="0" name=""/>
        <dsp:cNvSpPr/>
      </dsp:nvSpPr>
      <dsp:spPr>
        <a:xfrm>
          <a:off x="0" y="4490843"/>
          <a:ext cx="4214401" cy="57330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latin typeface="Agency FB" panose="020B0503020202020204" pitchFamily="34" charset="0"/>
            </a:rPr>
            <a:t>0</a:t>
          </a:r>
          <a:r>
            <a:rPr lang="id-ID" sz="2400" b="1" kern="1200" dirty="0" smtClean="0">
              <a:latin typeface="Agency FB" panose="020B0503020202020204" pitchFamily="34" charset="0"/>
            </a:rPr>
            <a:t>8</a:t>
          </a:r>
          <a:r>
            <a:rPr lang="en-US" sz="2400" b="1" kern="1200" dirty="0" smtClean="0">
              <a:latin typeface="Agency FB" panose="020B0503020202020204" pitchFamily="34" charset="0"/>
            </a:rPr>
            <a:t>. </a:t>
          </a:r>
          <a:r>
            <a:rPr lang="id-ID" sz="2400" b="0" kern="1200" dirty="0" smtClean="0">
              <a:latin typeface="Agency FB" panose="020B0503020202020204" pitchFamily="34" charset="0"/>
            </a:rPr>
            <a:t>Perulangan dan Keputusan</a:t>
          </a:r>
          <a:endParaRPr lang="id-ID" sz="2400" b="0" kern="1200" dirty="0">
            <a:latin typeface="Agency FB" panose="020B0503020202020204" pitchFamily="34" charset="0"/>
          </a:endParaRPr>
        </a:p>
      </dsp:txBody>
      <dsp:txXfrm>
        <a:off x="27986" y="4518829"/>
        <a:ext cx="4158429" cy="5173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57778C-26DF-488F-8785-504B257AD008}">
      <dsp:nvSpPr>
        <dsp:cNvPr id="0" name=""/>
        <dsp:cNvSpPr/>
      </dsp:nvSpPr>
      <dsp:spPr>
        <a:xfrm>
          <a:off x="0" y="6559"/>
          <a:ext cx="4214401" cy="71136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id-ID" sz="2800" b="1" kern="1200" dirty="0" smtClean="0">
              <a:latin typeface="Agency FB" panose="020B0503020202020204" pitchFamily="34" charset="0"/>
            </a:rPr>
            <a:t>09. </a:t>
          </a:r>
          <a:r>
            <a:rPr lang="id-ID" sz="2800" b="0" kern="1200" dirty="0" smtClean="0">
              <a:latin typeface="Agency FB" panose="020B0503020202020204" pitchFamily="34" charset="0"/>
            </a:rPr>
            <a:t>Trigger</a:t>
          </a:r>
          <a:endParaRPr lang="id-ID" sz="2800" b="0" kern="1200" dirty="0">
            <a:latin typeface="Agency FB" panose="020B0503020202020204" pitchFamily="34" charset="0"/>
          </a:endParaRPr>
        </a:p>
      </dsp:txBody>
      <dsp:txXfrm>
        <a:off x="34726" y="41285"/>
        <a:ext cx="4144949" cy="641908"/>
      </dsp:txXfrm>
    </dsp:sp>
    <dsp:sp modelId="{6F268465-018D-415F-9342-5F99EA4F989A}">
      <dsp:nvSpPr>
        <dsp:cNvPr id="0" name=""/>
        <dsp:cNvSpPr/>
      </dsp:nvSpPr>
      <dsp:spPr>
        <a:xfrm>
          <a:off x="0" y="827359"/>
          <a:ext cx="4214401" cy="71136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id-ID" sz="2800" b="1" kern="1200" dirty="0" smtClean="0">
              <a:latin typeface="Agency FB" panose="020B0503020202020204" pitchFamily="34" charset="0"/>
            </a:rPr>
            <a:t>1</a:t>
          </a:r>
          <a:r>
            <a:rPr lang="en-US" sz="2800" b="1" kern="1200" dirty="0" smtClean="0">
              <a:latin typeface="Agency FB" panose="020B0503020202020204" pitchFamily="34" charset="0"/>
            </a:rPr>
            <a:t>0</a:t>
          </a:r>
          <a:r>
            <a:rPr lang="id-ID" sz="2800" b="1" kern="1200" dirty="0" smtClean="0">
              <a:latin typeface="Agency FB" panose="020B0503020202020204" pitchFamily="34" charset="0"/>
            </a:rPr>
            <a:t>. </a:t>
          </a:r>
          <a:r>
            <a:rPr lang="id-ID" sz="2800" b="0" kern="1200" dirty="0" smtClean="0">
              <a:latin typeface="Agency FB" panose="020B0503020202020204" pitchFamily="34" charset="0"/>
            </a:rPr>
            <a:t>Stored Procedure </a:t>
          </a:r>
          <a:endParaRPr lang="id-ID" sz="2800" b="0" kern="1200" dirty="0">
            <a:latin typeface="Agency FB" panose="020B0503020202020204" pitchFamily="34" charset="0"/>
          </a:endParaRPr>
        </a:p>
      </dsp:txBody>
      <dsp:txXfrm>
        <a:off x="34726" y="862085"/>
        <a:ext cx="4144949" cy="641908"/>
      </dsp:txXfrm>
    </dsp:sp>
    <dsp:sp modelId="{DDCCFEBC-C980-4FF8-9280-936607572721}">
      <dsp:nvSpPr>
        <dsp:cNvPr id="0" name=""/>
        <dsp:cNvSpPr/>
      </dsp:nvSpPr>
      <dsp:spPr>
        <a:xfrm>
          <a:off x="0" y="1648159"/>
          <a:ext cx="4214401" cy="71136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id-ID" sz="2800" b="1" kern="1200" dirty="0" smtClean="0">
              <a:latin typeface="Agency FB" panose="020B0503020202020204" pitchFamily="34" charset="0"/>
            </a:rPr>
            <a:t>11. </a:t>
          </a:r>
          <a:r>
            <a:rPr lang="id-ID" sz="2800" b="0" kern="1200" dirty="0" smtClean="0">
              <a:latin typeface="Agency FB" panose="020B0503020202020204" pitchFamily="34" charset="0"/>
            </a:rPr>
            <a:t>System Catalog</a:t>
          </a:r>
          <a:endParaRPr lang="id-ID" sz="2800" b="0" kern="1200" dirty="0">
            <a:latin typeface="Agency FB" panose="020B0503020202020204" pitchFamily="34" charset="0"/>
          </a:endParaRPr>
        </a:p>
      </dsp:txBody>
      <dsp:txXfrm>
        <a:off x="34726" y="1682885"/>
        <a:ext cx="4144949" cy="641908"/>
      </dsp:txXfrm>
    </dsp:sp>
    <dsp:sp modelId="{AADA161B-0E44-4493-B862-AA188302F13F}">
      <dsp:nvSpPr>
        <dsp:cNvPr id="0" name=""/>
        <dsp:cNvSpPr/>
      </dsp:nvSpPr>
      <dsp:spPr>
        <a:xfrm>
          <a:off x="0" y="2468959"/>
          <a:ext cx="4214401" cy="71136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1" kern="1200" dirty="0" smtClean="0">
              <a:latin typeface="Agency FB" panose="020B0503020202020204" pitchFamily="34" charset="0"/>
            </a:rPr>
            <a:t>1</a:t>
          </a:r>
          <a:r>
            <a:rPr lang="id-ID" sz="2800" b="1" kern="1200" dirty="0" smtClean="0">
              <a:latin typeface="Agency FB" panose="020B0503020202020204" pitchFamily="34" charset="0"/>
            </a:rPr>
            <a:t>2. </a:t>
          </a:r>
          <a:r>
            <a:rPr lang="en-US" sz="2800" kern="1200" dirty="0" smtClean="0">
              <a:latin typeface="Agency FB" panose="020B0503020202020204" pitchFamily="34" charset="0"/>
            </a:rPr>
            <a:t>Embedded SQL</a:t>
          </a:r>
          <a:endParaRPr lang="id-ID" sz="2800" b="0" kern="1200" dirty="0">
            <a:latin typeface="Agency FB" panose="020B0503020202020204" pitchFamily="34" charset="0"/>
          </a:endParaRPr>
        </a:p>
      </dsp:txBody>
      <dsp:txXfrm>
        <a:off x="34726" y="2503685"/>
        <a:ext cx="4144949" cy="641908"/>
      </dsp:txXfrm>
    </dsp:sp>
    <dsp:sp modelId="{BDCDCFE5-C63B-426B-8D16-4C2EF5169E39}">
      <dsp:nvSpPr>
        <dsp:cNvPr id="0" name=""/>
        <dsp:cNvSpPr/>
      </dsp:nvSpPr>
      <dsp:spPr>
        <a:xfrm>
          <a:off x="0" y="3289760"/>
          <a:ext cx="4214401" cy="71136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id-ID" sz="2800" b="1" i="0" kern="1200" dirty="0" smtClean="0">
              <a:latin typeface="Agency FB" panose="020B0503020202020204" pitchFamily="34" charset="0"/>
            </a:rPr>
            <a:t>13. </a:t>
          </a:r>
          <a:r>
            <a:rPr lang="id-ID" sz="2800" b="0" kern="1200" dirty="0" smtClean="0">
              <a:latin typeface="Agency FB" panose="020B0503020202020204" pitchFamily="34" charset="0"/>
            </a:rPr>
            <a:t>Basis Data NoSQL</a:t>
          </a:r>
          <a:endParaRPr lang="id-ID" sz="2800" b="0" kern="1200" dirty="0">
            <a:latin typeface="Agency FB" panose="020B0503020202020204" pitchFamily="34" charset="0"/>
          </a:endParaRPr>
        </a:p>
      </dsp:txBody>
      <dsp:txXfrm>
        <a:off x="34726" y="3324486"/>
        <a:ext cx="4144949" cy="641908"/>
      </dsp:txXfrm>
    </dsp:sp>
    <dsp:sp modelId="{6D91ED1E-1C01-4CEA-BA64-500F855B3639}">
      <dsp:nvSpPr>
        <dsp:cNvPr id="0" name=""/>
        <dsp:cNvSpPr/>
      </dsp:nvSpPr>
      <dsp:spPr>
        <a:xfrm>
          <a:off x="0" y="4110560"/>
          <a:ext cx="4214401" cy="71136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1" kern="1200" dirty="0" smtClean="0">
              <a:latin typeface="Agency FB" panose="020B0503020202020204" pitchFamily="34" charset="0"/>
            </a:rPr>
            <a:t>1</a:t>
          </a:r>
          <a:r>
            <a:rPr lang="id-ID" sz="2800" b="1" kern="1200" dirty="0" smtClean="0">
              <a:latin typeface="Agency FB" panose="020B0503020202020204" pitchFamily="34" charset="0"/>
            </a:rPr>
            <a:t>4</a:t>
          </a:r>
          <a:r>
            <a:rPr lang="en-US" sz="2800" b="1" kern="1200" dirty="0" smtClean="0">
              <a:latin typeface="Agency FB" panose="020B0503020202020204" pitchFamily="34" charset="0"/>
            </a:rPr>
            <a:t>.</a:t>
          </a:r>
          <a:r>
            <a:rPr lang="en-US" sz="2800" b="0" kern="1200" dirty="0" smtClean="0">
              <a:latin typeface="Agency FB" panose="020B0503020202020204" pitchFamily="34" charset="0"/>
            </a:rPr>
            <a:t> </a:t>
          </a:r>
          <a:r>
            <a:rPr lang="en-US" sz="2800" b="0" kern="1200" dirty="0">
              <a:latin typeface="Agency FB" panose="020B0503020202020204" pitchFamily="34" charset="0"/>
            </a:rPr>
            <a:t>UAS</a:t>
          </a:r>
          <a:endParaRPr lang="id-ID" sz="2800" b="0" kern="1200" dirty="0">
            <a:latin typeface="Agency FB" panose="020B0503020202020204" pitchFamily="34" charset="0"/>
          </a:endParaRPr>
        </a:p>
      </dsp:txBody>
      <dsp:txXfrm>
        <a:off x="34726" y="4145286"/>
        <a:ext cx="4144949" cy="6419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image" Target="../media/image19.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C21BEF-BE28-4E76-9D60-7138FB889744}" type="datetimeFigureOut">
              <a:rPr lang="en-US" smtClean="0"/>
              <a:t>2/26/2019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DA3C49-5868-4E61-A677-62436B989765}" type="slidenum">
              <a:rPr lang="en-US" smtClean="0"/>
              <a:t>‹#›</a:t>
            </a:fld>
            <a:endParaRPr lang="en-US"/>
          </a:p>
        </p:txBody>
      </p:sp>
    </p:spTree>
    <p:extLst>
      <p:ext uri="{BB962C8B-B14F-4D97-AF65-F5344CB8AC3E}">
        <p14:creationId xmlns:p14="http://schemas.microsoft.com/office/powerpoint/2010/main" val="406759974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CF35F7-200E-49D6-8B7C-AD2DD13040E3}" type="datetimeFigureOut">
              <a:rPr lang="id-ID" smtClean="0"/>
              <a:t>26/02/2019</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E517B7-8B0C-443C-8177-3FD29EF0AB98}" type="slidenum">
              <a:rPr lang="id-ID" smtClean="0"/>
              <a:t>‹#›</a:t>
            </a:fld>
            <a:endParaRPr lang="id-ID"/>
          </a:p>
        </p:txBody>
      </p:sp>
    </p:spTree>
    <p:extLst>
      <p:ext uri="{BB962C8B-B14F-4D97-AF65-F5344CB8AC3E}">
        <p14:creationId xmlns:p14="http://schemas.microsoft.com/office/powerpoint/2010/main" val="426627367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id-ID"/>
          </a:p>
        </p:txBody>
      </p:sp>
      <p:sp>
        <p:nvSpPr>
          <p:cNvPr id="4" name="Footer Placeholder 3"/>
          <p:cNvSpPr>
            <a:spLocks noGrp="1"/>
          </p:cNvSpPr>
          <p:nvPr>
            <p:ph type="ftr" sz="quarter" idx="10"/>
          </p:nvPr>
        </p:nvSpPr>
        <p:spPr/>
        <p:txBody>
          <a:bodyPr/>
          <a:lstStyle/>
          <a:p>
            <a:endParaRPr lang="id-ID"/>
          </a:p>
        </p:txBody>
      </p:sp>
      <p:sp>
        <p:nvSpPr>
          <p:cNvPr id="5" name="Slide Number Placeholder 4"/>
          <p:cNvSpPr>
            <a:spLocks noGrp="1"/>
          </p:cNvSpPr>
          <p:nvPr>
            <p:ph type="sldNum" sz="quarter" idx="11"/>
          </p:nvPr>
        </p:nvSpPr>
        <p:spPr/>
        <p:txBody>
          <a:bodyPr/>
          <a:lstStyle/>
          <a:p>
            <a:fld id="{EBE517B7-8B0C-443C-8177-3FD29EF0AB98}" type="slidenum">
              <a:rPr lang="id-ID" smtClean="0"/>
              <a:t>5</a:t>
            </a:fld>
            <a:endParaRPr lang="id-ID"/>
          </a:p>
        </p:txBody>
      </p:sp>
    </p:spTree>
    <p:extLst>
      <p:ext uri="{BB962C8B-B14F-4D97-AF65-F5344CB8AC3E}">
        <p14:creationId xmlns:p14="http://schemas.microsoft.com/office/powerpoint/2010/main" val="1537959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1371600" y="1143000"/>
            <a:ext cx="4114800" cy="3086100"/>
          </a:xfrm>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2697295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1371600" y="1143000"/>
            <a:ext cx="4114800" cy="3086100"/>
          </a:xfrm>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942795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xfrm>
            <a:off x="1371600" y="1143000"/>
            <a:ext cx="4114800" cy="3086100"/>
          </a:xfrm>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874038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xfrm>
            <a:off x="1371600" y="1143000"/>
            <a:ext cx="4114800" cy="3086100"/>
          </a:xfrm>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3089413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1371600" y="1143000"/>
            <a:ext cx="4114800" cy="3086100"/>
          </a:xfrm>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1615142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xfrm>
            <a:off x="1371600" y="1143000"/>
            <a:ext cx="4114800" cy="3086100"/>
          </a:xfrm>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3894305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1371600" y="1143000"/>
            <a:ext cx="4114800" cy="3086100"/>
          </a:xfrm>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1033390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xfrm>
            <a:off x="1371600" y="1143000"/>
            <a:ext cx="4114800" cy="3086100"/>
          </a:xfrm>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2769992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xfrm>
            <a:off x="1371600" y="1143000"/>
            <a:ext cx="4114800" cy="3086100"/>
          </a:xfrm>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915321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xfrm>
            <a:off x="1371600" y="1143000"/>
            <a:ext cx="4114800" cy="3086100"/>
          </a:xfrm>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771099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1371600" y="1143000"/>
            <a:ext cx="4114800" cy="3086100"/>
          </a:xfrm>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1117227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xfrm>
            <a:off x="1371600" y="1143000"/>
            <a:ext cx="4114800" cy="3086100"/>
          </a:xfrm>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3907132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xfrm>
            <a:off x="1371600" y="1143000"/>
            <a:ext cx="4114800" cy="3086100"/>
          </a:xfrm>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380105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371600" y="1143000"/>
            <a:ext cx="4114800" cy="3086100"/>
          </a:xfrm>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2845738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02107C-8A32-4F4E-ADDC-F9915711B10C}" type="slidenum">
              <a:rPr lang="en-US" smtClean="0"/>
              <a:t>68</a:t>
            </a:fld>
            <a:endParaRPr lang="en-US"/>
          </a:p>
        </p:txBody>
      </p:sp>
    </p:spTree>
    <p:extLst>
      <p:ext uri="{BB962C8B-B14F-4D97-AF65-F5344CB8AC3E}">
        <p14:creationId xmlns:p14="http://schemas.microsoft.com/office/powerpoint/2010/main" val="293416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371600" y="1143000"/>
            <a:ext cx="4114800" cy="3086100"/>
          </a:xfrm>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1975079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1371600" y="1143000"/>
            <a:ext cx="4114800" cy="3086100"/>
          </a:xfrm>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76320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371600" y="1143000"/>
            <a:ext cx="4114800" cy="3086100"/>
          </a:xfrm>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3293919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xfrm>
            <a:off x="1371600" y="1143000"/>
            <a:ext cx="4114800" cy="3086100"/>
          </a:xfrm>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4251914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371600" y="1143000"/>
            <a:ext cx="4114800" cy="3086100"/>
          </a:xfrm>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1568085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xfrm>
            <a:off x="1371600" y="1143000"/>
            <a:ext cx="4114800" cy="3086100"/>
          </a:xfrm>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209088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xfrm>
            <a:off x="1371600" y="1143000"/>
            <a:ext cx="4114800" cy="3086100"/>
          </a:xfrm>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1860146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28650" y="2062165"/>
            <a:ext cx="7886700" cy="1396785"/>
          </a:xfrm>
        </p:spPr>
        <p:txBody>
          <a:bodyPr anchor="b">
            <a:normAutofit/>
          </a:bodyPr>
          <a:lstStyle>
            <a:lvl1pPr algn="ctr">
              <a:defRPr sz="6500" b="1">
                <a:latin typeface="Agency FB" panose="020B0503020202020204" pitchFamily="34" charset="0"/>
              </a:defRPr>
            </a:lvl1pPr>
          </a:lstStyle>
          <a:p>
            <a:r>
              <a:rPr lang="en-US" dirty="0" err="1"/>
              <a:t>Judul</a:t>
            </a:r>
            <a:r>
              <a:rPr lang="en-US" dirty="0"/>
              <a:t> </a:t>
            </a:r>
            <a:r>
              <a:rPr lang="en-US" dirty="0" err="1"/>
              <a:t>Presentasi</a:t>
            </a:r>
            <a:endParaRPr lang="en-US" dirty="0"/>
          </a:p>
        </p:txBody>
      </p:sp>
      <p:sp>
        <p:nvSpPr>
          <p:cNvPr id="8" name="Subtitle 2"/>
          <p:cNvSpPr>
            <a:spLocks noGrp="1"/>
          </p:cNvSpPr>
          <p:nvPr>
            <p:ph type="subTitle" idx="1"/>
          </p:nvPr>
        </p:nvSpPr>
        <p:spPr>
          <a:xfrm>
            <a:off x="628650" y="3602038"/>
            <a:ext cx="7886700" cy="1655762"/>
          </a:xfrm>
        </p:spPr>
        <p:txBody>
          <a:bodyPr/>
          <a:lstStyle>
            <a:lvl1pPr marL="0" indent="0" algn="ctr">
              <a:buNone/>
              <a:defRPr sz="2400">
                <a:latin typeface="Agency FB" panose="020B0503020202020204" pitchFamily="34" charset="0"/>
                <a:ea typeface="Adobe Heiti Std R" panose="020B0400000000000000" pitchFamily="34" charset="-128"/>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grpSp>
        <p:nvGrpSpPr>
          <p:cNvPr id="2" name="Group 1">
            <a:extLst>
              <a:ext uri="{FF2B5EF4-FFF2-40B4-BE49-F238E27FC236}">
                <a16:creationId xmlns="" xmlns:a16="http://schemas.microsoft.com/office/drawing/2014/main" id="{BF297A3D-1EBC-4C20-A6D0-B4AB835648C5}"/>
              </a:ext>
            </a:extLst>
          </p:cNvPr>
          <p:cNvGrpSpPr/>
          <p:nvPr userDrawn="1"/>
        </p:nvGrpSpPr>
        <p:grpSpPr>
          <a:xfrm>
            <a:off x="7418769" y="6522818"/>
            <a:ext cx="1725232" cy="335186"/>
            <a:chOff x="7418768" y="6522818"/>
            <a:chExt cx="1725232" cy="335186"/>
          </a:xfrm>
        </p:grpSpPr>
        <p:sp>
          <p:nvSpPr>
            <p:cNvPr id="20" name="Rectangle 19"/>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25" name="Rectangle 24"/>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3131051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5"/>
            <a:ext cx="8229600" cy="1139825"/>
          </a:xfrm>
        </p:spPr>
        <p:txBody>
          <a:bodyPr/>
          <a:lstStyle>
            <a:lvl1pPr>
              <a:defRPr>
                <a:latin typeface="Agency FB" panose="020B0503020202020204" pitchFamily="34" charset="0"/>
              </a:defRPr>
            </a:lvl1pPr>
          </a:lstStyle>
          <a:p>
            <a:r>
              <a:rPr lang="en-US" smtClean="0"/>
              <a:t>Click to edit Master title style</a:t>
            </a:r>
            <a:endParaRPr lang="en-US"/>
          </a:p>
        </p:txBody>
      </p:sp>
      <p:sp>
        <p:nvSpPr>
          <p:cNvPr id="3" name="Text Placeholder 2"/>
          <p:cNvSpPr>
            <a:spLocks noGrp="1"/>
          </p:cNvSpPr>
          <p:nvPr>
            <p:ph type="body" sz="half" idx="1"/>
          </p:nvPr>
        </p:nvSpPr>
        <p:spPr>
          <a:xfrm>
            <a:off x="457200" y="1600202"/>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90"/>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smtClean="0"/>
            </a:lvl1pPr>
          </a:lstStyle>
          <a:p>
            <a:pPr>
              <a:defRPr/>
            </a:pPr>
            <a:endParaRPr lang="en-US" altLang="en-US"/>
          </a:p>
        </p:txBody>
      </p:sp>
      <p:sp>
        <p:nvSpPr>
          <p:cNvPr id="7" name="Footer Placeholder 6"/>
          <p:cNvSpPr>
            <a:spLocks noGrp="1"/>
          </p:cNvSpPr>
          <p:nvPr>
            <p:ph type="ftr" sz="quarter" idx="11"/>
          </p:nvPr>
        </p:nvSpPr>
        <p:spPr>
          <a:xfrm>
            <a:off x="3124200" y="6245225"/>
            <a:ext cx="2895600" cy="476250"/>
          </a:xfrm>
        </p:spPr>
        <p:txBody>
          <a:bodyPr/>
          <a:lstStyle>
            <a:lvl1pPr>
              <a:defRPr smtClean="0"/>
            </a:lvl1pPr>
          </a:lstStyle>
          <a:p>
            <a:pPr>
              <a:defRPr/>
            </a:pPr>
            <a:endParaRPr lang="en-US" altLang="en-US"/>
          </a:p>
        </p:txBody>
      </p:sp>
      <p:sp>
        <p:nvSpPr>
          <p:cNvPr id="8" name="Slide Number Placeholder 7"/>
          <p:cNvSpPr>
            <a:spLocks noGrp="1"/>
          </p:cNvSpPr>
          <p:nvPr>
            <p:ph type="sldNum" sz="quarter" idx="12"/>
          </p:nvPr>
        </p:nvSpPr>
        <p:spPr>
          <a:xfrm>
            <a:off x="6553200" y="6245225"/>
            <a:ext cx="2133600" cy="476250"/>
          </a:xfrm>
        </p:spPr>
        <p:txBody>
          <a:bodyPr/>
          <a:lstStyle>
            <a:lvl1pPr>
              <a:defRPr smtClean="0"/>
            </a:lvl1pPr>
          </a:lstStyle>
          <a:p>
            <a:pPr>
              <a:defRPr/>
            </a:pPr>
            <a:fld id="{8DD2C0A5-D0ED-4A11-B695-75852E092838}" type="slidenum">
              <a:rPr lang="en-US" altLang="en-US"/>
              <a:pPr>
                <a:defRPr/>
              </a:pPr>
              <a:t>‹#›</a:t>
            </a:fld>
            <a:endParaRPr lang="en-US" altLang="en-US"/>
          </a:p>
        </p:txBody>
      </p:sp>
      <p:sp>
        <p:nvSpPr>
          <p:cNvPr id="9" name="Rectangle 8"/>
          <p:cNvSpPr/>
          <p:nvPr userDrawn="1"/>
        </p:nvSpPr>
        <p:spPr>
          <a:xfrm>
            <a:off x="255058" y="262204"/>
            <a:ext cx="202142" cy="1167868"/>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61535459"/>
      </p:ext>
    </p:extLst>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smtClean="0"/>
              <a:t>Click to edit Master title style</a:t>
            </a:r>
            <a:endParaRPr lang="id-ID"/>
          </a:p>
        </p:txBody>
      </p:sp>
      <p:sp>
        <p:nvSpPr>
          <p:cNvPr id="3" name="Text Placeholder 2"/>
          <p:cNvSpPr>
            <a:spLocks noGrp="1"/>
          </p:cNvSpPr>
          <p:nvPr>
            <p:ph type="body"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4648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endParaRPr lang="en-US"/>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EB8F6C07-ED1E-4AFF-855A-52E6AA134BEC}" type="slidenum">
              <a:rPr lang="en-US"/>
              <a:pPr/>
              <a:t>‹#›</a:t>
            </a:fld>
            <a:endParaRPr lang="en-US"/>
          </a:p>
        </p:txBody>
      </p:sp>
      <p:sp>
        <p:nvSpPr>
          <p:cNvPr id="7" name="Date Placeholder 6"/>
          <p:cNvSpPr>
            <a:spLocks noGrp="1"/>
          </p:cNvSpPr>
          <p:nvPr>
            <p:ph type="dt" sz="half" idx="12"/>
          </p:nvPr>
        </p:nvSpPr>
        <p:spPr>
          <a:xfrm>
            <a:off x="457200" y="6245225"/>
            <a:ext cx="2133600" cy="476250"/>
          </a:xfrm>
        </p:spPr>
        <p:txBody>
          <a:bodyPr/>
          <a:lstStyle>
            <a:lvl1pPr>
              <a:defRPr/>
            </a:lvl1pPr>
          </a:lstStyle>
          <a:p>
            <a:endParaRPr lang="en-US"/>
          </a:p>
        </p:txBody>
      </p:sp>
    </p:spTree>
    <p:extLst>
      <p:ext uri="{BB962C8B-B14F-4D97-AF65-F5344CB8AC3E}">
        <p14:creationId xmlns:p14="http://schemas.microsoft.com/office/powerpoint/2010/main" val="326122160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96A300E-0E83-436C-99F7-23CC1281ED56}" type="slidenum">
              <a:rPr lang="en-US" altLang="en-US"/>
              <a:pPr>
                <a:defRPr/>
              </a:pPr>
              <a:t>‹#›</a:t>
            </a:fld>
            <a:endParaRPr lang="en-US" altLang="en-US"/>
          </a:p>
        </p:txBody>
      </p:sp>
    </p:spTree>
    <p:extLst>
      <p:ext uri="{BB962C8B-B14F-4D97-AF65-F5344CB8AC3E}">
        <p14:creationId xmlns:p14="http://schemas.microsoft.com/office/powerpoint/2010/main" val="334212118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2" descr="http://oconk.heck.in/files/caramemperbaikilamput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8166" y="496391"/>
            <a:ext cx="1456955" cy="157266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hasCustomPrompt="1"/>
          </p:nvPr>
        </p:nvSpPr>
        <p:spPr>
          <a:xfrm>
            <a:off x="326572" y="496389"/>
            <a:ext cx="6970341" cy="6022268"/>
          </a:xfrm>
        </p:spPr>
        <p:txBody>
          <a:bodyPr/>
          <a:lstStyle>
            <a:lvl1pPr marL="0" indent="0">
              <a:buFont typeface="Wingdings" panose="05000000000000000000" pitchFamily="2" charset="2"/>
              <a:buNone/>
              <a:defRPr/>
            </a:lvl1pPr>
            <a:lvl2pPr marL="685766" indent="-228589">
              <a:buFont typeface="Wingdings" panose="05000000000000000000" pitchFamily="2" charset="2"/>
              <a:buChar char="q"/>
              <a:defRPr/>
            </a:lvl2pPr>
            <a:lvl3pPr marL="1142942" indent="-228589">
              <a:buFont typeface="Wingdings" panose="05000000000000000000" pitchFamily="2" charset="2"/>
              <a:buChar char="q"/>
              <a:defRPr/>
            </a:lvl3pPr>
            <a:lvl4pPr marL="1600120" indent="-228589">
              <a:buFont typeface="Wingdings" panose="05000000000000000000" pitchFamily="2" charset="2"/>
              <a:buChar char="q"/>
              <a:defRPr/>
            </a:lvl4pPr>
            <a:lvl5pPr marL="2057298" indent="-228589">
              <a:buFont typeface="Wingdings" panose="05000000000000000000" pitchFamily="2" charset="2"/>
              <a:buChar char="q"/>
              <a:defRPr/>
            </a:lvl5pPr>
          </a:lstStyle>
          <a:p>
            <a:pPr lvl="0"/>
            <a:r>
              <a:rPr lang="en-US" dirty="0" err="1"/>
              <a:t>Tulisan</a:t>
            </a:r>
            <a:endParaRPr lang="en-US" dirty="0"/>
          </a:p>
        </p:txBody>
      </p:sp>
      <p:grpSp>
        <p:nvGrpSpPr>
          <p:cNvPr id="12" name="Group 11">
            <a:extLst>
              <a:ext uri="{FF2B5EF4-FFF2-40B4-BE49-F238E27FC236}">
                <a16:creationId xmlns="" xmlns:a16="http://schemas.microsoft.com/office/drawing/2014/main" id="{6CB640A9-E75A-4093-9667-ABD2E89C2AD7}"/>
              </a:ext>
            </a:extLst>
          </p:cNvPr>
          <p:cNvGrpSpPr/>
          <p:nvPr userDrawn="1"/>
        </p:nvGrpSpPr>
        <p:grpSpPr>
          <a:xfrm>
            <a:off x="7418769" y="6522818"/>
            <a:ext cx="1725232" cy="335186"/>
            <a:chOff x="7418768" y="6522818"/>
            <a:chExt cx="1725232" cy="335186"/>
          </a:xfrm>
        </p:grpSpPr>
        <p:sp>
          <p:nvSpPr>
            <p:cNvPr id="13" name="Rectangle 12">
              <a:extLst>
                <a:ext uri="{FF2B5EF4-FFF2-40B4-BE49-F238E27FC236}">
                  <a16:creationId xmlns="" xmlns:a16="http://schemas.microsoft.com/office/drawing/2014/main" id="{262ED595-A960-4EC6-A66D-72370EA79B32}"/>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4" name="Rectangle 13">
              <a:extLst>
                <a:ext uri="{FF2B5EF4-FFF2-40B4-BE49-F238E27FC236}">
                  <a16:creationId xmlns="" xmlns:a16="http://schemas.microsoft.com/office/drawing/2014/main" id="{B6C5A0C2-4FFC-43FE-AF3C-49817869F3D9}"/>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1889234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 xmlns:a16="http://schemas.microsoft.com/office/drawing/2014/main" id="{3767F55E-A8D4-4080-A68C-7A89EBC25F20}"/>
              </a:ext>
            </a:extLst>
          </p:cNvPr>
          <p:cNvGrpSpPr/>
          <p:nvPr userDrawn="1"/>
        </p:nvGrpSpPr>
        <p:grpSpPr>
          <a:xfrm>
            <a:off x="7418769" y="6522814"/>
            <a:ext cx="1725232" cy="335186"/>
            <a:chOff x="7418768" y="6522818"/>
            <a:chExt cx="1725232" cy="335186"/>
          </a:xfrm>
        </p:grpSpPr>
        <p:sp>
          <p:nvSpPr>
            <p:cNvPr id="15" name="Rectangle 14">
              <a:extLst>
                <a:ext uri="{FF2B5EF4-FFF2-40B4-BE49-F238E27FC236}">
                  <a16:creationId xmlns="" xmlns:a16="http://schemas.microsoft.com/office/drawing/2014/main" id="{3D172E93-39AD-4D63-9BA1-B8B65F6D6F1E}"/>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6" name="Rectangle 15">
              <a:extLst>
                <a:ext uri="{FF2B5EF4-FFF2-40B4-BE49-F238E27FC236}">
                  <a16:creationId xmlns="" xmlns:a16="http://schemas.microsoft.com/office/drawing/2014/main" id="{E0B00AE5-724C-4F13-BE78-A3FF537246D8}"/>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
        <p:nvSpPr>
          <p:cNvPr id="7" name="Title 1"/>
          <p:cNvSpPr>
            <a:spLocks noGrp="1"/>
          </p:cNvSpPr>
          <p:nvPr>
            <p:ph type="title" hasCustomPrompt="1"/>
          </p:nvPr>
        </p:nvSpPr>
        <p:spPr>
          <a:xfrm>
            <a:off x="175264" y="116932"/>
            <a:ext cx="8778231" cy="1233036"/>
          </a:xfrm>
        </p:spPr>
        <p:txBody>
          <a:bodyPr/>
          <a:lstStyle>
            <a:lvl1pPr>
              <a:defRPr baseline="0">
                <a:latin typeface="Agency FB" panose="020B0503020202020204" pitchFamily="34" charset="0"/>
              </a:defRPr>
            </a:lvl1pPr>
          </a:lstStyle>
          <a:p>
            <a:r>
              <a:rPr lang="en-US" dirty="0"/>
              <a:t>Road Map </a:t>
            </a:r>
            <a:r>
              <a:rPr lang="en-US" dirty="0" err="1"/>
              <a:t>Presentasi</a:t>
            </a:r>
            <a:endParaRPr lang="en-US" dirty="0"/>
          </a:p>
        </p:txBody>
      </p:sp>
      <p:sp>
        <p:nvSpPr>
          <p:cNvPr id="8" name="Content Placeholder 2"/>
          <p:cNvSpPr>
            <a:spLocks noGrp="1"/>
          </p:cNvSpPr>
          <p:nvPr>
            <p:ph idx="1" hasCustomPrompt="1"/>
          </p:nvPr>
        </p:nvSpPr>
        <p:spPr>
          <a:xfrm>
            <a:off x="175270" y="1668282"/>
            <a:ext cx="8778231" cy="4854536"/>
          </a:xfrm>
        </p:spPr>
        <p:txBody>
          <a:bodyPr>
            <a:normAutofit/>
          </a:bodyPr>
          <a:lstStyle>
            <a:lvl1pPr marL="404793" indent="-404793">
              <a:buFont typeface="+mj-lt"/>
              <a:buAutoNum type="romanUcPeriod"/>
              <a:defRPr sz="3200" baseline="0"/>
            </a:lvl1pPr>
            <a:lvl2pPr marL="914354" indent="-457178">
              <a:buFont typeface="+mj-lt"/>
              <a:buAutoNum type="arabicPeriod"/>
              <a:defRPr sz="2800"/>
            </a:lvl2pPr>
            <a:lvl3pPr marL="1371532" indent="-457178">
              <a:buFont typeface="+mj-lt"/>
              <a:buAutoNum type="alphaLcPeriod"/>
              <a:defRPr sz="2400"/>
            </a:lvl3pPr>
            <a:lvl4pPr marL="1714414" indent="-342882">
              <a:buFont typeface="+mj-lt"/>
              <a:buAutoNum type="arabicParenR"/>
              <a:defRPr sz="2000"/>
            </a:lvl4pPr>
            <a:lvl5pPr marL="2171592" indent="-342882">
              <a:buFont typeface="+mj-lt"/>
              <a:buAutoNum type="alphaLcParenR"/>
              <a:defRPr sz="2000"/>
            </a:lvl5pPr>
          </a:lstStyle>
          <a:p>
            <a:pPr lvl="0"/>
            <a:r>
              <a:rPr lang="en-US" dirty="0"/>
              <a:t>Bab </a:t>
            </a:r>
          </a:p>
          <a:p>
            <a:pPr lvl="1"/>
            <a:r>
              <a:rPr lang="en-US" dirty="0"/>
              <a:t>Sub Bab</a:t>
            </a:r>
          </a:p>
          <a:p>
            <a:pPr lvl="2"/>
            <a:r>
              <a:rPr lang="en-US" dirty="0"/>
              <a:t>Sub Bab Level 2</a:t>
            </a:r>
          </a:p>
          <a:p>
            <a:pPr lvl="3"/>
            <a:r>
              <a:rPr lang="en-US" dirty="0"/>
              <a:t>Sub Bab Level 3</a:t>
            </a:r>
          </a:p>
          <a:p>
            <a:pPr lvl="4"/>
            <a:r>
              <a:rPr lang="en-US" dirty="0"/>
              <a:t>Sub Bab level 4</a:t>
            </a:r>
          </a:p>
        </p:txBody>
      </p:sp>
      <p:sp>
        <p:nvSpPr>
          <p:cNvPr id="9" name="Rectangle 8"/>
          <p:cNvSpPr/>
          <p:nvPr userDrawn="1"/>
        </p:nvSpPr>
        <p:spPr>
          <a:xfrm>
            <a:off x="2" y="1391516"/>
            <a:ext cx="8953493" cy="245502"/>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31814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831852" y="1120463"/>
            <a:ext cx="7410449" cy="2308538"/>
          </a:xfrm>
        </p:spPr>
        <p:txBody>
          <a:bodyPr anchor="b">
            <a:normAutofit/>
          </a:bodyPr>
          <a:lstStyle>
            <a:lvl1pPr>
              <a:defRPr sz="5000">
                <a:latin typeface="Agency FB" panose="020B0503020202020204" pitchFamily="34" charset="0"/>
              </a:defRPr>
            </a:lvl1pPr>
          </a:lstStyle>
          <a:p>
            <a:r>
              <a:rPr lang="en-US" dirty="0"/>
              <a:t>Bab</a:t>
            </a:r>
          </a:p>
        </p:txBody>
      </p:sp>
      <p:sp>
        <p:nvSpPr>
          <p:cNvPr id="9" name="Text Placeholder 2"/>
          <p:cNvSpPr>
            <a:spLocks noGrp="1"/>
          </p:cNvSpPr>
          <p:nvPr>
            <p:ph type="body" idx="1"/>
          </p:nvPr>
        </p:nvSpPr>
        <p:spPr>
          <a:xfrm>
            <a:off x="831852" y="3541692"/>
            <a:ext cx="7410449" cy="2547973"/>
          </a:xfrm>
        </p:spPr>
        <p:txBody>
          <a:bodyPr>
            <a:normAutofit/>
          </a:bodyPr>
          <a:lstStyle>
            <a:lvl1pPr marL="0" indent="0">
              <a:buNone/>
              <a:defRPr sz="2800">
                <a:solidFill>
                  <a:schemeClr val="tx1">
                    <a:tint val="75000"/>
                  </a:schemeClr>
                </a:solidFill>
                <a:latin typeface="Agency FB" panose="020B0503020202020204"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Master text styles</a:t>
            </a:r>
          </a:p>
        </p:txBody>
      </p:sp>
      <p:grpSp>
        <p:nvGrpSpPr>
          <p:cNvPr id="12" name="Group 11">
            <a:extLst>
              <a:ext uri="{FF2B5EF4-FFF2-40B4-BE49-F238E27FC236}">
                <a16:creationId xmlns="" xmlns:a16="http://schemas.microsoft.com/office/drawing/2014/main" id="{339DAB42-6B87-4E41-8A58-64139319C82D}"/>
              </a:ext>
            </a:extLst>
          </p:cNvPr>
          <p:cNvGrpSpPr/>
          <p:nvPr userDrawn="1"/>
        </p:nvGrpSpPr>
        <p:grpSpPr>
          <a:xfrm>
            <a:off x="7418769" y="6522814"/>
            <a:ext cx="1725232" cy="335186"/>
            <a:chOff x="7418768" y="6522818"/>
            <a:chExt cx="1725232" cy="335186"/>
          </a:xfrm>
        </p:grpSpPr>
        <p:sp>
          <p:nvSpPr>
            <p:cNvPr id="13" name="Rectangle 12">
              <a:extLst>
                <a:ext uri="{FF2B5EF4-FFF2-40B4-BE49-F238E27FC236}">
                  <a16:creationId xmlns="" xmlns:a16="http://schemas.microsoft.com/office/drawing/2014/main" id="{22EF7F0A-8D0E-4B48-9292-DB29D3890617}"/>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4" name="Rectangle 13">
              <a:extLst>
                <a:ext uri="{FF2B5EF4-FFF2-40B4-BE49-F238E27FC236}">
                  <a16:creationId xmlns="" xmlns:a16="http://schemas.microsoft.com/office/drawing/2014/main" id="{4E488A89-9A6A-43B3-8B27-1C5F834123EA}"/>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1501426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grpSp>
        <p:nvGrpSpPr>
          <p:cNvPr id="14" name="Group 13">
            <a:extLst>
              <a:ext uri="{FF2B5EF4-FFF2-40B4-BE49-F238E27FC236}">
                <a16:creationId xmlns="" xmlns:a16="http://schemas.microsoft.com/office/drawing/2014/main" id="{5AEF91FE-CE08-4C64-9D1A-BF086DAC22E9}"/>
              </a:ext>
            </a:extLst>
          </p:cNvPr>
          <p:cNvGrpSpPr/>
          <p:nvPr userDrawn="1"/>
        </p:nvGrpSpPr>
        <p:grpSpPr>
          <a:xfrm>
            <a:off x="7418769" y="6522814"/>
            <a:ext cx="1725232" cy="335186"/>
            <a:chOff x="7418768" y="6522818"/>
            <a:chExt cx="1725232" cy="335186"/>
          </a:xfrm>
        </p:grpSpPr>
        <p:sp>
          <p:nvSpPr>
            <p:cNvPr id="15" name="Rectangle 14">
              <a:extLst>
                <a:ext uri="{FF2B5EF4-FFF2-40B4-BE49-F238E27FC236}">
                  <a16:creationId xmlns="" xmlns:a16="http://schemas.microsoft.com/office/drawing/2014/main" id="{F36587F9-4489-4F31-A201-9E603A9EFA33}"/>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6" name="Rectangle 15">
              <a:extLst>
                <a:ext uri="{FF2B5EF4-FFF2-40B4-BE49-F238E27FC236}">
                  <a16:creationId xmlns="" xmlns:a16="http://schemas.microsoft.com/office/drawing/2014/main" id="{57D842AC-AEF0-446E-9DFB-E136E63032D2}"/>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
        <p:nvSpPr>
          <p:cNvPr id="2" name="Title 1"/>
          <p:cNvSpPr>
            <a:spLocks noGrp="1"/>
          </p:cNvSpPr>
          <p:nvPr>
            <p:ph type="title" hasCustomPrompt="1"/>
          </p:nvPr>
        </p:nvSpPr>
        <p:spPr>
          <a:xfrm>
            <a:off x="476252" y="116945"/>
            <a:ext cx="8319407" cy="1325563"/>
          </a:xfrm>
        </p:spPr>
        <p:txBody>
          <a:bodyPr/>
          <a:lstStyle>
            <a:lvl1pPr>
              <a:defRPr>
                <a:latin typeface="Agency FB" panose="020B0503020202020204" pitchFamily="34" charset="0"/>
              </a:defRPr>
            </a:lvl1pPr>
          </a:lstStyle>
          <a:p>
            <a:r>
              <a:rPr lang="en-US" dirty="0"/>
              <a:t>Bab L1/ L2 / L3</a:t>
            </a:r>
          </a:p>
        </p:txBody>
      </p:sp>
      <p:sp>
        <p:nvSpPr>
          <p:cNvPr id="3" name="Content Placeholder 2"/>
          <p:cNvSpPr>
            <a:spLocks noGrp="1"/>
          </p:cNvSpPr>
          <p:nvPr>
            <p:ph idx="1" hasCustomPrompt="1"/>
          </p:nvPr>
        </p:nvSpPr>
        <p:spPr>
          <a:xfrm>
            <a:off x="476252" y="1658984"/>
            <a:ext cx="8319406" cy="4859675"/>
          </a:xfrm>
        </p:spPr>
        <p:txBody>
          <a:bodyPr/>
          <a:lstStyle>
            <a:lvl1pPr marL="457178" indent="-457178">
              <a:buFont typeface="Wingdings" panose="05000000000000000000" pitchFamily="2" charset="2"/>
              <a:buChar char="q"/>
              <a:defRPr/>
            </a:lvl1pPr>
            <a:lvl2pPr marL="685766" indent="-228589">
              <a:buFont typeface="Wingdings" panose="05000000000000000000" pitchFamily="2" charset="2"/>
              <a:buChar char="q"/>
              <a:defRPr/>
            </a:lvl2pPr>
            <a:lvl3pPr marL="1142942" indent="-228589">
              <a:buFont typeface="Wingdings" panose="05000000000000000000" pitchFamily="2" charset="2"/>
              <a:buChar char="q"/>
              <a:defRPr/>
            </a:lvl3pPr>
            <a:lvl4pPr marL="1600120" indent="-228589">
              <a:buFont typeface="Wingdings" panose="05000000000000000000" pitchFamily="2" charset="2"/>
              <a:buChar char="q"/>
              <a:defRPr/>
            </a:lvl4pPr>
            <a:lvl5pPr marL="2057298" indent="-228589">
              <a:buFont typeface="Wingdings" panose="05000000000000000000" pitchFamily="2" charset="2"/>
              <a:buChar char="q"/>
              <a:defRPr/>
            </a:lvl5pPr>
          </a:lstStyle>
          <a:p>
            <a:pPr lvl="0"/>
            <a:r>
              <a:rPr lang="en-US" dirty="0" err="1"/>
              <a:t>Teks</a:t>
            </a:r>
            <a:endParaRPr lang="en-US" dirty="0"/>
          </a:p>
        </p:txBody>
      </p:sp>
      <p:sp>
        <p:nvSpPr>
          <p:cNvPr id="4" name="Rectangle 3"/>
          <p:cNvSpPr/>
          <p:nvPr userDrawn="1"/>
        </p:nvSpPr>
        <p:spPr>
          <a:xfrm>
            <a:off x="115911" y="116945"/>
            <a:ext cx="309707" cy="1325563"/>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52369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87072"/>
            <a:ext cx="8229600" cy="1143000"/>
          </a:xfrm>
          <a:prstGeom prst="rect">
            <a:avLst/>
          </a:prstGeom>
        </p:spPr>
        <p:txBody>
          <a:bodyPr/>
          <a:lstStyle>
            <a:lvl1pPr>
              <a:defRPr>
                <a:latin typeface="Agency FB" panose="020B0503020202020204"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p:nvPr userDrawn="1"/>
        </p:nvSpPr>
        <p:spPr>
          <a:xfrm>
            <a:off x="255058" y="262204"/>
            <a:ext cx="202142" cy="1167868"/>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01633629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b="0">
                <a:latin typeface="Agency FB" panose="020B0503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p:nvPr userDrawn="1"/>
        </p:nvSpPr>
        <p:spPr>
          <a:xfrm>
            <a:off x="255058" y="262204"/>
            <a:ext cx="202142" cy="1167868"/>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5841911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ormAutofit/>
          </a:bodyPr>
          <a:lstStyle>
            <a:lvl1pPr>
              <a:defRPr sz="4400" b="0">
                <a:latin typeface="Agency FB" panose="020B0503020202020204" pitchFamily="34" charset="0"/>
              </a:defRPr>
            </a:lvl1pPr>
          </a:lstStyle>
          <a:p>
            <a:r>
              <a:rPr lang="en-US" smtClean="0"/>
              <a:t>Click to edit Master title style</a:t>
            </a:r>
            <a:endParaRPr lang="en-US"/>
          </a:p>
        </p:txBody>
      </p:sp>
      <p:sp>
        <p:nvSpPr>
          <p:cNvPr id="3" name="Table Placeholder 2"/>
          <p:cNvSpPr>
            <a:spLocks noGrp="1"/>
          </p:cNvSpPr>
          <p:nvPr>
            <p:ph type="tbl" idx="1"/>
          </p:nvPr>
        </p:nvSpPr>
        <p:spPr>
          <a:xfrm>
            <a:off x="457200" y="1600202"/>
            <a:ext cx="8229600" cy="4525963"/>
          </a:xfrm>
          <a:prstGeom prst="rect">
            <a:avLst/>
          </a:prstGeom>
        </p:spPr>
        <p:txBody>
          <a:bodyPr/>
          <a:lstStyle/>
          <a:p>
            <a:pPr lvl="0"/>
            <a:endParaRPr lang="en-US" noProof="0" smtClean="0"/>
          </a:p>
        </p:txBody>
      </p:sp>
      <p:sp>
        <p:nvSpPr>
          <p:cNvPr id="4" name="Rectangle 3"/>
          <p:cNvSpPr/>
          <p:nvPr userDrawn="1"/>
        </p:nvSpPr>
        <p:spPr>
          <a:xfrm>
            <a:off x="255058" y="262204"/>
            <a:ext cx="202142" cy="1167868"/>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5842789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atin typeface="Agency FB" panose="020B0503020202020204"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90"/>
            <a:ext cx="4038600" cy="21875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p:nvPr userDrawn="1"/>
        </p:nvSpPr>
        <p:spPr>
          <a:xfrm>
            <a:off x="255058" y="262204"/>
            <a:ext cx="202142" cy="1167868"/>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73172723"/>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d-ID"/>
              <a:t>2017</a:t>
            </a:r>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ECABF6-CC33-4333-ADC2-3645AF387021}" type="slidenum">
              <a:rPr lang="en-US" smtClean="0"/>
              <a:t>‹#›</a:t>
            </a:fld>
            <a:endParaRPr lang="en-US"/>
          </a:p>
        </p:txBody>
      </p:sp>
    </p:spTree>
    <p:extLst>
      <p:ext uri="{BB962C8B-B14F-4D97-AF65-F5344CB8AC3E}">
        <p14:creationId xmlns:p14="http://schemas.microsoft.com/office/powerpoint/2010/main" val="2697037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hyperlink" Target="mailto:doniaft@gmail.com" TargetMode="Externa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image" Target="../media/image20.png"/><Relationship Id="rId5" Type="http://schemas.openxmlformats.org/officeDocument/2006/relationships/oleObject" Target="../embeddings/oleObject3.bin"/><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oleObject" Target="../embeddings/oleObject5.bin"/><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34.emf"/><Relationship Id="rId4" Type="http://schemas.openxmlformats.org/officeDocument/2006/relationships/oleObject" Target="../embeddings/oleObject6.bin"/></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subTitle" idx="1"/>
          </p:nvPr>
        </p:nvSpPr>
        <p:spPr>
          <a:xfrm>
            <a:off x="628650" y="4450177"/>
            <a:ext cx="7886700" cy="1655762"/>
          </a:xfrm>
        </p:spPr>
        <p:txBody>
          <a:bodyPr/>
          <a:lstStyle/>
          <a:p>
            <a:pPr>
              <a:lnSpc>
                <a:spcPct val="80000"/>
              </a:lnSpc>
              <a:spcBef>
                <a:spcPts val="0"/>
              </a:spcBef>
            </a:pPr>
            <a:r>
              <a:rPr lang="id-ID" sz="3200" dirty="0"/>
              <a:t>Doni Abdul Fatah</a:t>
            </a:r>
          </a:p>
          <a:p>
            <a:pPr>
              <a:lnSpc>
                <a:spcPct val="80000"/>
              </a:lnSpc>
              <a:spcBef>
                <a:spcPts val="0"/>
              </a:spcBef>
            </a:pPr>
            <a:r>
              <a:rPr lang="id-ID" sz="3200" dirty="0">
                <a:solidFill>
                  <a:schemeClr val="bg2">
                    <a:lumMod val="50000"/>
                  </a:schemeClr>
                </a:solidFill>
              </a:rPr>
              <a:t>github.com/doniaft</a:t>
            </a:r>
            <a:endParaRPr lang="id-ID" sz="3200" dirty="0"/>
          </a:p>
          <a:p>
            <a:pPr>
              <a:lnSpc>
                <a:spcPct val="80000"/>
              </a:lnSpc>
              <a:spcBef>
                <a:spcPts val="0"/>
              </a:spcBef>
            </a:pPr>
            <a:r>
              <a:rPr lang="id-ID" dirty="0" smtClean="0">
                <a:solidFill>
                  <a:schemeClr val="bg1">
                    <a:lumMod val="65000"/>
                  </a:schemeClr>
                </a:solidFill>
              </a:rPr>
              <a:t>Universitas Trunojoyo Madura</a:t>
            </a:r>
            <a:endParaRPr lang="en-US" dirty="0"/>
          </a:p>
        </p:txBody>
      </p:sp>
      <p:sp>
        <p:nvSpPr>
          <p:cNvPr id="7" name="Title 1"/>
          <p:cNvSpPr>
            <a:spLocks noGrp="1"/>
          </p:cNvSpPr>
          <p:nvPr>
            <p:ph type="ctrTitle"/>
          </p:nvPr>
        </p:nvSpPr>
        <p:spPr>
          <a:xfrm>
            <a:off x="88900" y="2062165"/>
            <a:ext cx="8966200" cy="1396785"/>
          </a:xfrm>
        </p:spPr>
        <p:txBody>
          <a:bodyPr>
            <a:normAutofit fontScale="90000"/>
          </a:bodyPr>
          <a:lstStyle/>
          <a:p>
            <a:r>
              <a:rPr lang="id-ID" sz="4400" dirty="0">
                <a:solidFill>
                  <a:schemeClr val="tx1">
                    <a:lumMod val="50000"/>
                    <a:lumOff val="50000"/>
                  </a:schemeClr>
                </a:solidFill>
              </a:rPr>
              <a:t>SISTEM MANAJEMEN </a:t>
            </a:r>
            <a:r>
              <a:rPr lang="en-US" sz="4400" dirty="0">
                <a:solidFill>
                  <a:schemeClr val="tx1">
                    <a:lumMod val="50000"/>
                    <a:lumOff val="50000"/>
                  </a:schemeClr>
                </a:solidFill>
              </a:rPr>
              <a:t>BASIS DATA</a:t>
            </a:r>
            <a:r>
              <a:rPr lang="en-US" sz="5900" dirty="0">
                <a:solidFill>
                  <a:prstClr val="black"/>
                </a:solidFill>
              </a:rPr>
              <a:t/>
            </a:r>
            <a:br>
              <a:rPr lang="en-US" sz="5900" dirty="0">
                <a:solidFill>
                  <a:prstClr val="black"/>
                </a:solidFill>
              </a:rPr>
            </a:br>
            <a:r>
              <a:rPr lang="id-ID" sz="3600" dirty="0">
                <a:solidFill>
                  <a:srgbClr val="0070C0"/>
                </a:solidFill>
              </a:rPr>
              <a:t>02. </a:t>
            </a:r>
            <a:r>
              <a:rPr lang="en-US" sz="3600" dirty="0">
                <a:solidFill>
                  <a:srgbClr val="0070C0"/>
                </a:solidFill>
              </a:rPr>
              <a:t>TIPE</a:t>
            </a:r>
            <a:r>
              <a:rPr lang="id-ID" sz="3600" dirty="0">
                <a:solidFill>
                  <a:srgbClr val="0070C0"/>
                </a:solidFill>
              </a:rPr>
              <a:t> &amp; MODEL</a:t>
            </a:r>
            <a:r>
              <a:rPr lang="en-US" sz="3600" dirty="0">
                <a:solidFill>
                  <a:srgbClr val="0070C0"/>
                </a:solidFill>
              </a:rPr>
              <a:t> DATA</a:t>
            </a:r>
            <a:r>
              <a:rPr lang="id-ID" sz="3600" dirty="0">
                <a:solidFill>
                  <a:srgbClr val="0070C0"/>
                </a:solidFill>
              </a:rPr>
              <a:t/>
            </a:r>
            <a:br>
              <a:rPr lang="id-ID" sz="3600" dirty="0">
                <a:solidFill>
                  <a:srgbClr val="0070C0"/>
                </a:solidFill>
              </a:rPr>
            </a:br>
            <a:r>
              <a:rPr lang="id-ID" sz="3600" dirty="0">
                <a:solidFill>
                  <a:srgbClr val="0070C0"/>
                </a:solidFill>
              </a:rPr>
              <a:t>03. REVIEW DDL</a:t>
            </a:r>
            <a:endParaRPr lang="en-US" sz="3600" dirty="0">
              <a:solidFill>
                <a:srgbClr val="0070C0"/>
              </a:solidFill>
            </a:endParaRPr>
          </a:p>
        </p:txBody>
      </p:sp>
    </p:spTree>
    <p:extLst>
      <p:ext uri="{BB962C8B-B14F-4D97-AF65-F5344CB8AC3E}">
        <p14:creationId xmlns:p14="http://schemas.microsoft.com/office/powerpoint/2010/main" val="507053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BasisData</a:t>
            </a:r>
            <a:endParaRPr lang="id-ID" dirty="0"/>
          </a:p>
        </p:txBody>
      </p:sp>
      <p:pic>
        <p:nvPicPr>
          <p:cNvPr id="7" name="Picture 6"/>
          <p:cNvPicPr>
            <a:picLocks noChangeAspect="1"/>
          </p:cNvPicPr>
          <p:nvPr/>
        </p:nvPicPr>
        <p:blipFill>
          <a:blip r:embed="rId2"/>
          <a:stretch>
            <a:fillRect/>
          </a:stretch>
        </p:blipFill>
        <p:spPr>
          <a:xfrm>
            <a:off x="712694" y="1586701"/>
            <a:ext cx="5741894" cy="2617952"/>
          </a:xfrm>
          <a:prstGeom prst="rect">
            <a:avLst/>
          </a:prstGeom>
        </p:spPr>
      </p:pic>
      <p:pic>
        <p:nvPicPr>
          <p:cNvPr id="9" name="Picture 8"/>
          <p:cNvPicPr>
            <a:picLocks noChangeAspect="1"/>
          </p:cNvPicPr>
          <p:nvPr/>
        </p:nvPicPr>
        <p:blipFill>
          <a:blip r:embed="rId3"/>
          <a:stretch>
            <a:fillRect/>
          </a:stretch>
        </p:blipFill>
        <p:spPr>
          <a:xfrm>
            <a:off x="1492463" y="2530735"/>
            <a:ext cx="6925397" cy="3071448"/>
          </a:xfrm>
          <a:prstGeom prst="rect">
            <a:avLst/>
          </a:prstGeom>
        </p:spPr>
      </p:pic>
      <p:pic>
        <p:nvPicPr>
          <p:cNvPr id="12" name="Picture 11"/>
          <p:cNvPicPr>
            <a:picLocks noChangeAspect="1"/>
          </p:cNvPicPr>
          <p:nvPr/>
        </p:nvPicPr>
        <p:blipFill>
          <a:blip r:embed="rId4"/>
          <a:stretch>
            <a:fillRect/>
          </a:stretch>
        </p:blipFill>
        <p:spPr>
          <a:xfrm>
            <a:off x="2672325" y="3065226"/>
            <a:ext cx="6471677" cy="3625186"/>
          </a:xfrm>
          <a:prstGeom prst="rect">
            <a:avLst/>
          </a:prstGeom>
        </p:spPr>
      </p:pic>
      <p:pic>
        <p:nvPicPr>
          <p:cNvPr id="13" name="Picture 12"/>
          <p:cNvPicPr>
            <a:picLocks noChangeAspect="1"/>
          </p:cNvPicPr>
          <p:nvPr/>
        </p:nvPicPr>
        <p:blipFill>
          <a:blip r:embed="rId5"/>
          <a:stretch>
            <a:fillRect/>
          </a:stretch>
        </p:blipFill>
        <p:spPr>
          <a:xfrm>
            <a:off x="282388" y="3860121"/>
            <a:ext cx="7041216" cy="2830293"/>
          </a:xfrm>
          <a:prstGeom prst="rect">
            <a:avLst/>
          </a:prstGeom>
        </p:spPr>
      </p:pic>
    </p:spTree>
    <p:extLst>
      <p:ext uri="{BB962C8B-B14F-4D97-AF65-F5344CB8AC3E}">
        <p14:creationId xmlns:p14="http://schemas.microsoft.com/office/powerpoint/2010/main" val="3132009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Tipe data </a:t>
            </a:r>
            <a:r>
              <a:rPr lang="id-ID" dirty="0" smtClean="0"/>
              <a:t>SET (Contd-4)</a:t>
            </a:r>
            <a:endParaRPr lang="id-ID" dirty="0"/>
          </a:p>
        </p:txBody>
      </p:sp>
      <p:sp>
        <p:nvSpPr>
          <p:cNvPr id="3" name="Content Placeholder 2"/>
          <p:cNvSpPr>
            <a:spLocks noGrp="1"/>
          </p:cNvSpPr>
          <p:nvPr>
            <p:ph idx="1"/>
          </p:nvPr>
        </p:nvSpPr>
        <p:spPr>
          <a:xfrm>
            <a:off x="6002240" y="1658984"/>
            <a:ext cx="2793418" cy="4859675"/>
          </a:xfrm>
        </p:spPr>
        <p:txBody>
          <a:bodyPr>
            <a:normAutofit fontScale="77500" lnSpcReduction="20000"/>
          </a:bodyPr>
          <a:lstStyle/>
          <a:p>
            <a:pPr fontAlgn="base"/>
            <a:r>
              <a:rPr lang="id-ID" dirty="0"/>
              <a:t>Dari query diatas, dapat kita lihat bahwa untuk menginput lebih dari 1 nilai, kita memisahkan dengan tanda koma dan tetap dalam </a:t>
            </a:r>
            <a:r>
              <a:rPr lang="id-ID" u="sng" dirty="0"/>
              <a:t>tanda kutip</a:t>
            </a:r>
            <a:r>
              <a:rPr lang="id-ID" dirty="0"/>
              <a:t>, juga seandainya kita coba input hobi ‘</a:t>
            </a:r>
            <a:r>
              <a:rPr lang="id-ID" i="1" dirty="0"/>
              <a:t>belajar</a:t>
            </a:r>
            <a:r>
              <a:rPr lang="id-ID" dirty="0"/>
              <a:t>’, yang memang tidak ada sebelumnya, maka MySQL akan mengeluarkan pesan </a:t>
            </a:r>
            <a:r>
              <a:rPr lang="id-ID" i="1" dirty="0"/>
              <a:t>error</a:t>
            </a:r>
            <a:r>
              <a:rPr lang="id-ID" dirty="0" smtClean="0"/>
              <a:t>.</a:t>
            </a:r>
            <a:endParaRPr lang="id-ID" dirty="0"/>
          </a:p>
        </p:txBody>
      </p:sp>
      <p:pic>
        <p:nvPicPr>
          <p:cNvPr id="4" name="Picture 3"/>
          <p:cNvPicPr>
            <a:picLocks noChangeAspect="1"/>
          </p:cNvPicPr>
          <p:nvPr/>
        </p:nvPicPr>
        <p:blipFill>
          <a:blip r:embed="rId2"/>
          <a:stretch>
            <a:fillRect/>
          </a:stretch>
        </p:blipFill>
        <p:spPr>
          <a:xfrm>
            <a:off x="121024" y="1658984"/>
            <a:ext cx="5881215" cy="4498404"/>
          </a:xfrm>
          <a:prstGeom prst="rect">
            <a:avLst/>
          </a:prstGeom>
        </p:spPr>
      </p:pic>
    </p:spTree>
    <p:extLst>
      <p:ext uri="{BB962C8B-B14F-4D97-AF65-F5344CB8AC3E}">
        <p14:creationId xmlns:p14="http://schemas.microsoft.com/office/powerpoint/2010/main" val="230236005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id-ID" sz="5400" b="1" dirty="0">
                <a:solidFill>
                  <a:srgbClr val="FF0000"/>
                </a:solidFill>
              </a:rPr>
              <a:t>4) Review DDL</a:t>
            </a:r>
            <a:endParaRPr lang="id-ID" b="1" dirty="0">
              <a:solidFill>
                <a:srgbClr val="FF0000"/>
              </a:solidFill>
            </a:endParaRPr>
          </a:p>
        </p:txBody>
      </p:sp>
      <p:sp>
        <p:nvSpPr>
          <p:cNvPr id="7" name="Text Placeholder 6"/>
          <p:cNvSpPr>
            <a:spLocks noGrp="1"/>
          </p:cNvSpPr>
          <p:nvPr>
            <p:ph type="body" idx="1"/>
          </p:nvPr>
        </p:nvSpPr>
        <p:spPr/>
        <p:txBody>
          <a:bodyPr>
            <a:normAutofit fontScale="92500" lnSpcReduction="20000"/>
          </a:bodyPr>
          <a:lstStyle/>
          <a:p>
            <a:pPr marL="514350" indent="-514350">
              <a:buFont typeface="+mj-lt"/>
              <a:buAutoNum type="arabicPeriod"/>
            </a:pPr>
            <a:r>
              <a:rPr lang="id-ID" dirty="0" smtClean="0"/>
              <a:t>Struktur SQL</a:t>
            </a:r>
          </a:p>
          <a:p>
            <a:pPr marL="514350" indent="-514350">
              <a:buFont typeface="+mj-lt"/>
              <a:buAutoNum type="arabicPeriod"/>
            </a:pPr>
            <a:r>
              <a:rPr lang="id-ID" dirty="0" smtClean="0"/>
              <a:t>CREATE/DROP </a:t>
            </a:r>
            <a:r>
              <a:rPr lang="id-ID" dirty="0"/>
              <a:t>basisdata</a:t>
            </a:r>
          </a:p>
          <a:p>
            <a:pPr marL="514350" indent="-514350">
              <a:buFont typeface="+mj-lt"/>
              <a:buAutoNum type="arabicPeriod"/>
            </a:pPr>
            <a:r>
              <a:rPr lang="id-ID" dirty="0"/>
              <a:t>CREATE tabel</a:t>
            </a:r>
          </a:p>
          <a:p>
            <a:pPr marL="514350" indent="-514350">
              <a:buFont typeface="+mj-lt"/>
              <a:buAutoNum type="arabicPeriod"/>
            </a:pPr>
            <a:r>
              <a:rPr lang="id-ID" dirty="0"/>
              <a:t>DROP tabel</a:t>
            </a:r>
          </a:p>
          <a:p>
            <a:pPr marL="514350" indent="-514350">
              <a:buFont typeface="+mj-lt"/>
              <a:buAutoNum type="arabicPeriod"/>
            </a:pPr>
            <a:r>
              <a:rPr lang="id-ID" dirty="0"/>
              <a:t>RENAME tabel</a:t>
            </a:r>
          </a:p>
          <a:p>
            <a:pPr marL="514350" indent="-514350">
              <a:buFont typeface="+mj-lt"/>
              <a:buAutoNum type="arabicPeriod"/>
            </a:pPr>
            <a:r>
              <a:rPr lang="id-ID" dirty="0"/>
              <a:t>ALTER </a:t>
            </a:r>
            <a:r>
              <a:rPr lang="id-ID" dirty="0" smtClean="0"/>
              <a:t>tabel</a:t>
            </a:r>
            <a:endParaRPr lang="id-ID" b="1" dirty="0"/>
          </a:p>
        </p:txBody>
      </p:sp>
    </p:spTree>
    <p:extLst>
      <p:ext uri="{BB962C8B-B14F-4D97-AF65-F5344CB8AC3E}">
        <p14:creationId xmlns:p14="http://schemas.microsoft.com/office/powerpoint/2010/main" val="412560508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SQL - </a:t>
            </a:r>
            <a:r>
              <a:rPr lang="id-ID" sz="4000" b="1" dirty="0"/>
              <a:t>Structured Language Query </a:t>
            </a:r>
            <a:endParaRPr lang="en-US" sz="4000" b="1" dirty="0">
              <a:solidFill>
                <a:srgbClr val="0070C0"/>
              </a:solidFill>
            </a:endParaRPr>
          </a:p>
        </p:txBody>
      </p:sp>
      <p:sp>
        <p:nvSpPr>
          <p:cNvPr id="3" name="Content Placeholder 2"/>
          <p:cNvSpPr>
            <a:spLocks noGrp="1"/>
          </p:cNvSpPr>
          <p:nvPr>
            <p:ph idx="1"/>
          </p:nvPr>
        </p:nvSpPr>
        <p:spPr/>
        <p:txBody>
          <a:bodyPr>
            <a:normAutofit/>
          </a:bodyPr>
          <a:lstStyle/>
          <a:p>
            <a:pPr marL="0" indent="0" algn="just">
              <a:buNone/>
            </a:pPr>
            <a:r>
              <a:rPr lang="id-ID" dirty="0" smtClean="0"/>
              <a:t>Adalah </a:t>
            </a:r>
            <a:r>
              <a:rPr lang="id-ID" b="1" dirty="0"/>
              <a:t>bahasa standar </a:t>
            </a:r>
            <a:r>
              <a:rPr lang="id-ID" dirty="0"/>
              <a:t>yang digunakan untuk </a:t>
            </a:r>
            <a:r>
              <a:rPr lang="id-ID" b="1" dirty="0" smtClean="0"/>
              <a:t>memanipulasi </a:t>
            </a:r>
            <a:r>
              <a:rPr lang="id-ID" b="1" dirty="0"/>
              <a:t>basisdata </a:t>
            </a:r>
            <a:r>
              <a:rPr lang="id-ID" b="1" dirty="0" smtClean="0"/>
              <a:t>relasional</a:t>
            </a:r>
          </a:p>
          <a:p>
            <a:r>
              <a:rPr lang="id-ID" dirty="0"/>
              <a:t>Terdiri dari: </a:t>
            </a:r>
            <a:endParaRPr lang="id-ID" dirty="0" smtClean="0"/>
          </a:p>
          <a:p>
            <a:pPr marL="806450" lvl="1" indent="-349250"/>
            <a:r>
              <a:rPr lang="id-ID" b="1" dirty="0" smtClean="0"/>
              <a:t>Data Definition Language (DDL): </a:t>
            </a:r>
          </a:p>
          <a:p>
            <a:pPr marL="1250950" lvl="2" indent="-336550"/>
            <a:r>
              <a:rPr lang="id-ID" dirty="0" smtClean="0"/>
              <a:t>CREATE tables, indexes, views, Establish primary / foreign keys, DROP / ALTER tables .... etc </a:t>
            </a:r>
          </a:p>
          <a:p>
            <a:pPr marL="806450" lvl="1" indent="-349250"/>
            <a:r>
              <a:rPr lang="id-ID" b="1" dirty="0" smtClean="0"/>
              <a:t>Data </a:t>
            </a:r>
            <a:r>
              <a:rPr lang="id-ID" b="1" dirty="0"/>
              <a:t>Manipulation Language (DML):</a:t>
            </a:r>
            <a:r>
              <a:rPr lang="id-ID" dirty="0"/>
              <a:t> </a:t>
            </a:r>
            <a:endParaRPr lang="id-ID" dirty="0" smtClean="0"/>
          </a:p>
          <a:p>
            <a:pPr marL="1250950" lvl="2" indent="-336550"/>
            <a:r>
              <a:rPr lang="id-ID" dirty="0" smtClean="0"/>
              <a:t>INSERT </a:t>
            </a:r>
            <a:r>
              <a:rPr lang="id-ID" dirty="0"/>
              <a:t>/ UPDATE / DELETE, SELECT .... etc. </a:t>
            </a:r>
            <a:endParaRPr lang="id-ID" dirty="0" smtClean="0"/>
          </a:p>
          <a:p>
            <a:pPr marL="806450" lvl="1" indent="-349250"/>
            <a:r>
              <a:rPr lang="id-ID" b="1" dirty="0" smtClean="0"/>
              <a:t>Data </a:t>
            </a:r>
            <a:r>
              <a:rPr lang="id-ID" b="1" dirty="0"/>
              <a:t>Control Language (DCL): </a:t>
            </a:r>
            <a:endParaRPr lang="id-ID" b="1" dirty="0" smtClean="0"/>
          </a:p>
          <a:p>
            <a:pPr marL="1250950" lvl="2" indent="-336550"/>
            <a:r>
              <a:rPr lang="id-ID" dirty="0" smtClean="0"/>
              <a:t>COMMIT </a:t>
            </a:r>
            <a:r>
              <a:rPr lang="id-ID" dirty="0"/>
              <a:t>/ ROLLBACK work, GRANT / REVOKE .... etc</a:t>
            </a:r>
            <a:endParaRPr lang="en-US" dirty="0"/>
          </a:p>
        </p:txBody>
      </p:sp>
    </p:spTree>
    <p:extLst>
      <p:ext uri="{BB962C8B-B14F-4D97-AF65-F5344CB8AC3E}">
        <p14:creationId xmlns:p14="http://schemas.microsoft.com/office/powerpoint/2010/main" val="3487751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SQL</a:t>
            </a:r>
            <a:r>
              <a:rPr lang="en-US" dirty="0"/>
              <a:t/>
            </a:r>
            <a:br>
              <a:rPr lang="en-US" dirty="0"/>
            </a:br>
            <a:r>
              <a:rPr lang="id-ID" sz="3200" b="1" dirty="0">
                <a:solidFill>
                  <a:srgbClr val="0070C0"/>
                </a:solidFill>
              </a:rPr>
              <a:t>b) DDL DML</a:t>
            </a:r>
            <a:endParaRPr lang="en-US" sz="4000" b="1" dirty="0">
              <a:solidFill>
                <a:srgbClr val="0070C0"/>
              </a:solidFill>
            </a:endParaRP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Data Definition Language (DDL)</a:t>
            </a:r>
          </a:p>
          <a:p>
            <a:r>
              <a:rPr lang="en-US" dirty="0"/>
              <a:t>Data Manipulation Language (DML)</a:t>
            </a:r>
          </a:p>
        </p:txBody>
      </p:sp>
      <p:pic>
        <p:nvPicPr>
          <p:cNvPr id="2050" name="Picture 2" descr="http://www.tech-recipes.com/wp-content/uploads/2015/05/DML-DCL-DDL-TCL-SQL.png"/>
          <p:cNvPicPr>
            <a:picLocks noChangeAspect="1" noChangeArrowheads="1"/>
          </p:cNvPicPr>
          <p:nvPr/>
        </p:nvPicPr>
        <p:blipFill rotWithShape="1">
          <a:blip r:embed="rId2">
            <a:extLst>
              <a:ext uri="{28A0092B-C50C-407E-A947-70E740481C1C}">
                <a14:useLocalDpi xmlns:a14="http://schemas.microsoft.com/office/drawing/2010/main" val="0"/>
              </a:ext>
            </a:extLst>
          </a:blip>
          <a:srcRect l="1533" t="4016" r="7739" b="7477"/>
          <a:stretch/>
        </p:blipFill>
        <p:spPr bwMode="auto">
          <a:xfrm>
            <a:off x="1396163" y="1658982"/>
            <a:ext cx="6479585" cy="33528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96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SQL</a:t>
            </a:r>
            <a:r>
              <a:rPr lang="en-US" dirty="0" smtClean="0"/>
              <a:t/>
            </a:r>
            <a:br>
              <a:rPr lang="en-US" dirty="0" smtClean="0"/>
            </a:br>
            <a:r>
              <a:rPr lang="id-ID" sz="3600" b="1" dirty="0">
                <a:solidFill>
                  <a:srgbClr val="0070C0"/>
                </a:solidFill>
              </a:rPr>
              <a:t>b) DDL</a:t>
            </a:r>
            <a:endParaRPr lang="en-US" b="1" dirty="0">
              <a:solidFill>
                <a:srgbClr val="0070C0"/>
              </a:solidFill>
            </a:endParaRPr>
          </a:p>
        </p:txBody>
      </p:sp>
      <p:sp>
        <p:nvSpPr>
          <p:cNvPr id="3" name="Content Placeholder 2"/>
          <p:cNvSpPr>
            <a:spLocks noGrp="1"/>
          </p:cNvSpPr>
          <p:nvPr>
            <p:ph idx="1"/>
          </p:nvPr>
        </p:nvSpPr>
        <p:spPr/>
        <p:txBody>
          <a:bodyPr>
            <a:normAutofit/>
          </a:bodyPr>
          <a:lstStyle/>
          <a:p>
            <a:r>
              <a:rPr lang="en-US" dirty="0" err="1">
                <a:solidFill>
                  <a:srgbClr val="0070C0"/>
                </a:solidFill>
              </a:rPr>
              <a:t>Pengelolaan</a:t>
            </a:r>
            <a:r>
              <a:rPr lang="en-US" dirty="0"/>
              <a:t> </a:t>
            </a:r>
            <a:r>
              <a:rPr lang="en-US" dirty="0" err="1">
                <a:solidFill>
                  <a:srgbClr val="FF0000"/>
                </a:solidFill>
              </a:rPr>
              <a:t>pembuatan</a:t>
            </a:r>
            <a:r>
              <a:rPr lang="en-US" dirty="0"/>
              <a:t> </a:t>
            </a:r>
            <a:r>
              <a:rPr lang="en-US" dirty="0">
                <a:solidFill>
                  <a:srgbClr val="0070C0"/>
                </a:solidFill>
              </a:rPr>
              <a:t>database </a:t>
            </a:r>
            <a:r>
              <a:rPr lang="en-US" dirty="0" err="1">
                <a:solidFill>
                  <a:srgbClr val="0070C0"/>
                </a:solidFill>
              </a:rPr>
              <a:t>dan</a:t>
            </a:r>
            <a:r>
              <a:rPr lang="en-US" dirty="0">
                <a:solidFill>
                  <a:srgbClr val="0070C0"/>
                </a:solidFill>
              </a:rPr>
              <a:t> </a:t>
            </a:r>
            <a:r>
              <a:rPr lang="en-US" dirty="0" err="1">
                <a:solidFill>
                  <a:srgbClr val="0070C0"/>
                </a:solidFill>
              </a:rPr>
              <a:t>tabel</a:t>
            </a:r>
            <a:r>
              <a:rPr lang="en-US" dirty="0"/>
              <a:t>.</a:t>
            </a:r>
          </a:p>
          <a:p>
            <a:r>
              <a:rPr lang="en-US" dirty="0" err="1"/>
              <a:t>Dengan</a:t>
            </a:r>
            <a:r>
              <a:rPr lang="en-US" dirty="0"/>
              <a:t> </a:t>
            </a:r>
            <a:r>
              <a:rPr lang="en-US" dirty="0" err="1"/>
              <a:t>berdasar</a:t>
            </a:r>
            <a:r>
              <a:rPr lang="en-US" dirty="0"/>
              <a:t> </a:t>
            </a:r>
            <a:r>
              <a:rPr lang="en-US" dirty="0" err="1"/>
              <a:t>pada</a:t>
            </a:r>
            <a:r>
              <a:rPr lang="en-US" dirty="0"/>
              <a:t> </a:t>
            </a:r>
            <a:r>
              <a:rPr lang="en-US" dirty="0" err="1"/>
              <a:t>relasi</a:t>
            </a:r>
            <a:r>
              <a:rPr lang="en-US" dirty="0"/>
              <a:t> table </a:t>
            </a:r>
            <a:r>
              <a:rPr lang="en-US" dirty="0" err="1"/>
              <a:t>seperti</a:t>
            </a:r>
            <a:r>
              <a:rPr lang="en-US" dirty="0"/>
              <a:t> </a:t>
            </a:r>
            <a:r>
              <a:rPr lang="en-US" dirty="0" err="1"/>
              <a:t>gambar</a:t>
            </a:r>
            <a:r>
              <a:rPr lang="en-US" dirty="0"/>
              <a:t> </a:t>
            </a:r>
            <a:r>
              <a:rPr lang="en-US" dirty="0" err="1"/>
              <a:t>berikut</a:t>
            </a:r>
            <a:r>
              <a:rPr lang="en-US" dirty="0"/>
              <a:t>, (</a:t>
            </a:r>
            <a:r>
              <a:rPr lang="en-US" dirty="0" err="1"/>
              <a:t>nama</a:t>
            </a:r>
            <a:r>
              <a:rPr lang="en-US" dirty="0"/>
              <a:t> database = </a:t>
            </a:r>
            <a:r>
              <a:rPr lang="en-US" dirty="0" err="1">
                <a:solidFill>
                  <a:srgbClr val="FF0000"/>
                </a:solidFill>
              </a:rPr>
              <a:t>sekolah</a:t>
            </a:r>
            <a:r>
              <a:rPr lang="en-US" dirty="0"/>
              <a:t>)</a:t>
            </a:r>
          </a:p>
        </p:txBody>
      </p:sp>
      <p:pic>
        <p:nvPicPr>
          <p:cNvPr id="4" name="Picture 3"/>
          <p:cNvPicPr>
            <a:picLocks noChangeAspect="1"/>
          </p:cNvPicPr>
          <p:nvPr/>
        </p:nvPicPr>
        <p:blipFill>
          <a:blip r:embed="rId2"/>
          <a:stretch>
            <a:fillRect/>
          </a:stretch>
        </p:blipFill>
        <p:spPr>
          <a:xfrm>
            <a:off x="1080158" y="3113456"/>
            <a:ext cx="7111595" cy="29475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9756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SQL</a:t>
            </a:r>
            <a:r>
              <a:rPr lang="en-US" dirty="0"/>
              <a:t/>
            </a:r>
            <a:br>
              <a:rPr lang="en-US" dirty="0"/>
            </a:br>
            <a:r>
              <a:rPr lang="id-ID" sz="3600" b="1" dirty="0">
                <a:solidFill>
                  <a:srgbClr val="0070C0"/>
                </a:solidFill>
              </a:rPr>
              <a:t>b) DDL </a:t>
            </a:r>
            <a:r>
              <a:rPr lang="en-US" sz="3200" b="1" dirty="0">
                <a:solidFill>
                  <a:srgbClr val="0070C0"/>
                </a:solidFill>
              </a:rPr>
              <a:t>Script – </a:t>
            </a:r>
            <a:r>
              <a:rPr lang="en-US" sz="2800" b="1" dirty="0" err="1">
                <a:solidFill>
                  <a:srgbClr val="FF0000"/>
                </a:solidFill>
              </a:rPr>
              <a:t>buat</a:t>
            </a:r>
            <a:r>
              <a:rPr lang="en-US" sz="2800" b="1" dirty="0">
                <a:solidFill>
                  <a:srgbClr val="FF0000"/>
                </a:solidFill>
              </a:rPr>
              <a:t> database</a:t>
            </a:r>
            <a:endParaRPr lang="en-US" sz="4000" b="1" dirty="0">
              <a:solidFill>
                <a:srgbClr val="FF0000"/>
              </a:solidFill>
            </a:endParaRPr>
          </a:p>
        </p:txBody>
      </p:sp>
      <p:sp>
        <p:nvSpPr>
          <p:cNvPr id="3" name="Content Placeholder 2"/>
          <p:cNvSpPr>
            <a:spLocks noGrp="1"/>
          </p:cNvSpPr>
          <p:nvPr>
            <p:ph idx="1"/>
          </p:nvPr>
        </p:nvSpPr>
        <p:spPr>
          <a:xfrm>
            <a:off x="4813301" y="2163133"/>
            <a:ext cx="4044955" cy="3775109"/>
          </a:xfrm>
          <a:ln>
            <a:solidFill>
              <a:schemeClr val="accent1">
                <a:lumMod val="75000"/>
              </a:schemeClr>
            </a:solidFill>
          </a:ln>
        </p:spPr>
        <p:txBody>
          <a:bodyPr>
            <a:normAutofit/>
          </a:bodyPr>
          <a:lstStyle/>
          <a:p>
            <a:pPr marL="0" indent="0">
              <a:buNone/>
            </a:pPr>
            <a:r>
              <a:rPr lang="en-US" sz="2400" b="1" dirty="0">
                <a:latin typeface="Courier New" panose="02070309020205020404" pitchFamily="49" charset="0"/>
                <a:cs typeface="Courier New" panose="02070309020205020404" pitchFamily="49" charset="0"/>
              </a:rPr>
              <a:t>CREATE DATABASE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sekolah</a:t>
            </a:r>
            <a:r>
              <a:rPr lang="en-US" sz="2400" dirty="0">
                <a:latin typeface="Courier New" panose="02070309020205020404" pitchFamily="49" charset="0"/>
                <a:cs typeface="Courier New" panose="02070309020205020404" pitchFamily="49" charset="0"/>
              </a:rPr>
              <a:t>`;</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b="1" dirty="0">
                <a:latin typeface="Courier New" panose="02070309020205020404" pitchFamily="49" charset="0"/>
                <a:cs typeface="Courier New" panose="02070309020205020404" pitchFamily="49" charset="0"/>
              </a:rPr>
              <a:t>USE</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sekolah</a:t>
            </a:r>
            <a:r>
              <a:rPr lang="en-US" sz="2400" dirty="0">
                <a:latin typeface="Courier New" panose="02070309020205020404" pitchFamily="49" charset="0"/>
                <a:cs typeface="Courier New" panose="02070309020205020404" pitchFamily="49" charset="0"/>
              </a:rPr>
              <a:t>`;</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b="1" dirty="0">
                <a:latin typeface="Courier New" panose="02070309020205020404" pitchFamily="49" charset="0"/>
                <a:cs typeface="Courier New" panose="02070309020205020404" pitchFamily="49" charset="0"/>
              </a:rPr>
              <a:t>SHOW TABLES</a:t>
            </a:r>
            <a:r>
              <a:rPr lang="en-US" sz="2400" dirty="0">
                <a:latin typeface="Courier New" panose="02070309020205020404" pitchFamily="49" charset="0"/>
                <a:cs typeface="Courier New" panose="02070309020205020404" pitchFamily="49" charset="0"/>
              </a:rPr>
              <a:t>;</a:t>
            </a:r>
          </a:p>
        </p:txBody>
      </p:sp>
      <p:pic>
        <p:nvPicPr>
          <p:cNvPr id="5" name="Picture 4"/>
          <p:cNvPicPr>
            <a:picLocks noChangeAspect="1"/>
          </p:cNvPicPr>
          <p:nvPr/>
        </p:nvPicPr>
        <p:blipFill>
          <a:blip r:embed="rId2"/>
          <a:stretch>
            <a:fillRect/>
          </a:stretch>
        </p:blipFill>
        <p:spPr>
          <a:xfrm>
            <a:off x="588964" y="2163131"/>
            <a:ext cx="3965576" cy="3775111"/>
          </a:xfrm>
          <a:prstGeom prst="rect">
            <a:avLst/>
          </a:prstGeom>
          <a:ln>
            <a:noFill/>
          </a:ln>
          <a:effectLst>
            <a:outerShdw blurRad="292100" dist="139700" dir="2700000" algn="tl" rotWithShape="0">
              <a:srgbClr val="333333">
                <a:alpha val="65000"/>
              </a:srgbClr>
            </a:outerShdw>
          </a:effectLst>
        </p:spPr>
      </p:pic>
      <p:sp>
        <p:nvSpPr>
          <p:cNvPr id="6" name="Content Placeholder 2"/>
          <p:cNvSpPr txBox="1">
            <a:spLocks/>
          </p:cNvSpPr>
          <p:nvPr/>
        </p:nvSpPr>
        <p:spPr>
          <a:xfrm>
            <a:off x="476251" y="1565221"/>
            <a:ext cx="4191002" cy="475194"/>
          </a:xfrm>
          <a:prstGeom prst="rect">
            <a:avLst/>
          </a:prstGeom>
          <a:solidFill>
            <a:schemeClr val="accent2">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cs typeface="Courier New" panose="02070309020205020404" pitchFamily="49" charset="0"/>
              </a:rPr>
              <a:t>GUI</a:t>
            </a:r>
          </a:p>
        </p:txBody>
      </p:sp>
      <p:sp>
        <p:nvSpPr>
          <p:cNvPr id="7" name="Content Placeholder 2"/>
          <p:cNvSpPr txBox="1">
            <a:spLocks/>
          </p:cNvSpPr>
          <p:nvPr/>
        </p:nvSpPr>
        <p:spPr>
          <a:xfrm>
            <a:off x="4813299" y="1565221"/>
            <a:ext cx="4044956" cy="475194"/>
          </a:xfrm>
          <a:prstGeom prst="rect">
            <a:avLst/>
          </a:prstGeom>
          <a:solidFill>
            <a:schemeClr val="accent6">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cs typeface="Courier New" panose="02070309020205020404" pitchFamily="49" charset="0"/>
              </a:rPr>
              <a:t>CLI</a:t>
            </a:r>
          </a:p>
        </p:txBody>
      </p:sp>
    </p:spTree>
    <p:extLst>
      <p:ext uri="{BB962C8B-B14F-4D97-AF65-F5344CB8AC3E}">
        <p14:creationId xmlns:p14="http://schemas.microsoft.com/office/powerpoint/2010/main" val="3554052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SQL</a:t>
            </a:r>
            <a:r>
              <a:rPr lang="en-US" dirty="0"/>
              <a:t/>
            </a:r>
            <a:br>
              <a:rPr lang="en-US" dirty="0"/>
            </a:br>
            <a:r>
              <a:rPr lang="id-ID" sz="3600" b="1" dirty="0">
                <a:solidFill>
                  <a:srgbClr val="0070C0"/>
                </a:solidFill>
              </a:rPr>
              <a:t>b) DDL </a:t>
            </a:r>
            <a:r>
              <a:rPr lang="en-US" sz="3200" b="1" dirty="0">
                <a:solidFill>
                  <a:srgbClr val="0070C0"/>
                </a:solidFill>
              </a:rPr>
              <a:t>Script – </a:t>
            </a:r>
            <a:r>
              <a:rPr lang="en-US" sz="2800" b="1" dirty="0" err="1">
                <a:solidFill>
                  <a:srgbClr val="FF0000"/>
                </a:solidFill>
              </a:rPr>
              <a:t>buat</a:t>
            </a:r>
            <a:r>
              <a:rPr lang="en-US" sz="2800" b="1" dirty="0">
                <a:solidFill>
                  <a:srgbClr val="FF0000"/>
                </a:solidFill>
              </a:rPr>
              <a:t> </a:t>
            </a:r>
            <a:r>
              <a:rPr lang="en-US" sz="2800" b="1" dirty="0" err="1">
                <a:solidFill>
                  <a:srgbClr val="FF0000"/>
                </a:solidFill>
              </a:rPr>
              <a:t>tabel</a:t>
            </a:r>
            <a:endParaRPr lang="en-US" sz="4000" b="1" dirty="0">
              <a:solidFill>
                <a:srgbClr val="FF0000"/>
              </a:solidFill>
            </a:endParaRPr>
          </a:p>
        </p:txBody>
      </p:sp>
      <p:sp>
        <p:nvSpPr>
          <p:cNvPr id="3" name="Content Placeholder 2"/>
          <p:cNvSpPr>
            <a:spLocks noGrp="1"/>
          </p:cNvSpPr>
          <p:nvPr>
            <p:ph idx="1"/>
          </p:nvPr>
        </p:nvSpPr>
        <p:spPr>
          <a:xfrm>
            <a:off x="4813301" y="2163133"/>
            <a:ext cx="4044955" cy="3996275"/>
          </a:xfrm>
          <a:ln>
            <a:solidFill>
              <a:schemeClr val="accent1">
                <a:lumMod val="75000"/>
              </a:schemeClr>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CREATE</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TABLE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siswa</a:t>
            </a: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id_siswa</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VARCHAR</a:t>
            </a:r>
            <a:r>
              <a:rPr lang="en-US" sz="2000" dirty="0">
                <a:latin typeface="Courier New" panose="02070309020205020404" pitchFamily="49" charset="0"/>
                <a:cs typeface="Courier New" panose="02070309020205020404" pitchFamily="49" charset="0"/>
              </a:rPr>
              <a:t>(10) </a:t>
            </a:r>
            <a:r>
              <a:rPr lang="en-US" sz="2000" b="1" dirty="0">
                <a:latin typeface="Courier New" panose="02070309020205020404" pitchFamily="49" charset="0"/>
                <a:cs typeface="Courier New" panose="02070309020205020404" pitchFamily="49" charset="0"/>
              </a:rPr>
              <a:t>NULL</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nama_siswa</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VARCHAR</a:t>
            </a:r>
            <a:r>
              <a:rPr lang="en-US" sz="2000" dirty="0">
                <a:latin typeface="Courier New" panose="02070309020205020404" pitchFamily="49" charset="0"/>
                <a:cs typeface="Courier New" panose="02070309020205020404" pitchFamily="49" charset="0"/>
              </a:rPr>
              <a:t>(100) </a:t>
            </a:r>
            <a:r>
              <a:rPr lang="en-US" sz="2000" b="1" dirty="0">
                <a:latin typeface="Courier New" panose="02070309020205020404" pitchFamily="49" charset="0"/>
                <a:cs typeface="Courier New" panose="02070309020205020404" pitchFamily="49" charset="0"/>
              </a:rPr>
              <a:t>NULL</a:t>
            </a:r>
          </a:p>
          <a:p>
            <a:pPr marL="0" indent="0">
              <a:buNone/>
            </a:pPr>
            <a:r>
              <a:rPr lang="en-US" sz="2000" dirty="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SHOW TABLES</a:t>
            </a:r>
            <a:r>
              <a:rPr lang="en-US" sz="2000" dirty="0">
                <a:latin typeface="Courier New" panose="02070309020205020404" pitchFamily="49" charset="0"/>
                <a:cs typeface="Courier New" panose="02070309020205020404" pitchFamily="49" charset="0"/>
              </a:rPr>
              <a:t>;</a:t>
            </a:r>
          </a:p>
        </p:txBody>
      </p:sp>
      <p:sp>
        <p:nvSpPr>
          <p:cNvPr id="6" name="Content Placeholder 2"/>
          <p:cNvSpPr txBox="1">
            <a:spLocks/>
          </p:cNvSpPr>
          <p:nvPr/>
        </p:nvSpPr>
        <p:spPr>
          <a:xfrm>
            <a:off x="476251" y="1565221"/>
            <a:ext cx="4191002" cy="475194"/>
          </a:xfrm>
          <a:prstGeom prst="rect">
            <a:avLst/>
          </a:prstGeom>
          <a:solidFill>
            <a:schemeClr val="accent2">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cs typeface="Courier New" panose="02070309020205020404" pitchFamily="49" charset="0"/>
              </a:rPr>
              <a:t>GUI</a:t>
            </a:r>
          </a:p>
        </p:txBody>
      </p:sp>
      <p:sp>
        <p:nvSpPr>
          <p:cNvPr id="7" name="Content Placeholder 2"/>
          <p:cNvSpPr txBox="1">
            <a:spLocks/>
          </p:cNvSpPr>
          <p:nvPr/>
        </p:nvSpPr>
        <p:spPr>
          <a:xfrm>
            <a:off x="4813299" y="1565221"/>
            <a:ext cx="4044956" cy="475194"/>
          </a:xfrm>
          <a:prstGeom prst="rect">
            <a:avLst/>
          </a:prstGeom>
          <a:solidFill>
            <a:schemeClr val="accent6">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cs typeface="Courier New" panose="02070309020205020404" pitchFamily="49" charset="0"/>
              </a:rPr>
              <a:t>CLI</a:t>
            </a:r>
          </a:p>
        </p:txBody>
      </p:sp>
      <p:pic>
        <p:nvPicPr>
          <p:cNvPr id="4" name="Picture 3"/>
          <p:cNvPicPr>
            <a:picLocks noChangeAspect="1"/>
          </p:cNvPicPr>
          <p:nvPr/>
        </p:nvPicPr>
        <p:blipFill rotWithShape="1">
          <a:blip r:embed="rId2"/>
          <a:srcRect b="50033"/>
          <a:stretch/>
        </p:blipFill>
        <p:spPr>
          <a:xfrm>
            <a:off x="476251" y="2163131"/>
            <a:ext cx="4191002" cy="190087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stretch>
            <a:fillRect/>
          </a:stretch>
        </p:blipFill>
        <p:spPr>
          <a:xfrm>
            <a:off x="476251" y="4186718"/>
            <a:ext cx="4191002" cy="19726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4099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SQL</a:t>
            </a:r>
            <a:r>
              <a:rPr lang="en-US" dirty="0"/>
              <a:t/>
            </a:r>
            <a:br>
              <a:rPr lang="en-US" dirty="0"/>
            </a:br>
            <a:r>
              <a:rPr lang="id-ID" sz="3600" b="1" dirty="0">
                <a:solidFill>
                  <a:srgbClr val="0070C0"/>
                </a:solidFill>
              </a:rPr>
              <a:t>c) DML</a:t>
            </a:r>
            <a:endParaRPr lang="en-US" b="1" dirty="0">
              <a:solidFill>
                <a:srgbClr val="0070C0"/>
              </a:solidFill>
            </a:endParaRPr>
          </a:p>
        </p:txBody>
      </p:sp>
      <p:sp>
        <p:nvSpPr>
          <p:cNvPr id="3" name="Content Placeholder 2"/>
          <p:cNvSpPr>
            <a:spLocks noGrp="1"/>
          </p:cNvSpPr>
          <p:nvPr>
            <p:ph idx="1"/>
          </p:nvPr>
        </p:nvSpPr>
        <p:spPr/>
        <p:txBody>
          <a:bodyPr>
            <a:normAutofit/>
          </a:bodyPr>
          <a:lstStyle/>
          <a:p>
            <a:r>
              <a:rPr lang="en-US" dirty="0" err="1">
                <a:solidFill>
                  <a:srgbClr val="0070C0"/>
                </a:solidFill>
              </a:rPr>
              <a:t>Pengelolaan</a:t>
            </a:r>
            <a:r>
              <a:rPr lang="en-US" dirty="0">
                <a:solidFill>
                  <a:srgbClr val="0070C0"/>
                </a:solidFill>
              </a:rPr>
              <a:t> </a:t>
            </a:r>
            <a:r>
              <a:rPr lang="en-US" dirty="0">
                <a:solidFill>
                  <a:srgbClr val="FF0000"/>
                </a:solidFill>
              </a:rPr>
              <a:t>data</a:t>
            </a:r>
            <a:r>
              <a:rPr lang="en-US" dirty="0">
                <a:solidFill>
                  <a:srgbClr val="0070C0"/>
                </a:solidFill>
              </a:rPr>
              <a:t> </a:t>
            </a:r>
            <a:r>
              <a:rPr lang="en-US" dirty="0" err="1">
                <a:solidFill>
                  <a:srgbClr val="0070C0"/>
                </a:solidFill>
              </a:rPr>
              <a:t>dalam</a:t>
            </a:r>
            <a:r>
              <a:rPr lang="en-US" dirty="0">
                <a:solidFill>
                  <a:srgbClr val="0070C0"/>
                </a:solidFill>
              </a:rPr>
              <a:t> </a:t>
            </a:r>
            <a:r>
              <a:rPr lang="en-US" dirty="0" err="1">
                <a:solidFill>
                  <a:srgbClr val="0070C0"/>
                </a:solidFill>
              </a:rPr>
              <a:t>tabel</a:t>
            </a:r>
            <a:r>
              <a:rPr lang="en-US" dirty="0">
                <a:solidFill>
                  <a:srgbClr val="0070C0"/>
                </a:solidFill>
              </a:rPr>
              <a:t>.</a:t>
            </a:r>
          </a:p>
          <a:p>
            <a:r>
              <a:rPr lang="en-US" dirty="0" err="1"/>
              <a:t>Bentuk</a:t>
            </a:r>
            <a:r>
              <a:rPr lang="en-US" dirty="0"/>
              <a:t> </a:t>
            </a:r>
            <a:r>
              <a:rPr lang="en-US" dirty="0">
                <a:solidFill>
                  <a:srgbClr val="0070C0"/>
                </a:solidFill>
              </a:rPr>
              <a:t>CRUD</a:t>
            </a:r>
            <a:r>
              <a:rPr lang="en-US" dirty="0"/>
              <a:t>:</a:t>
            </a:r>
          </a:p>
          <a:p>
            <a:pPr marL="800100" lvl="1" indent="-344488">
              <a:buFont typeface="+mj-lt"/>
              <a:buAutoNum type="arabicPeriod"/>
            </a:pPr>
            <a:r>
              <a:rPr lang="en-US" dirty="0">
                <a:solidFill>
                  <a:srgbClr val="0070C0"/>
                </a:solidFill>
              </a:rPr>
              <a:t>C</a:t>
            </a:r>
            <a:r>
              <a:rPr lang="en-US" dirty="0"/>
              <a:t>reate</a:t>
            </a:r>
          </a:p>
          <a:p>
            <a:pPr marL="800100" lvl="1" indent="-344488">
              <a:buFont typeface="+mj-lt"/>
              <a:buAutoNum type="arabicPeriod"/>
            </a:pPr>
            <a:r>
              <a:rPr lang="en-US" dirty="0">
                <a:solidFill>
                  <a:srgbClr val="0070C0"/>
                </a:solidFill>
              </a:rPr>
              <a:t>R</a:t>
            </a:r>
            <a:r>
              <a:rPr lang="en-US" dirty="0"/>
              <a:t>ead (Max, Min, Sum, </a:t>
            </a:r>
            <a:r>
              <a:rPr lang="en-US" dirty="0" err="1"/>
              <a:t>dll</a:t>
            </a:r>
            <a:r>
              <a:rPr lang="en-US" dirty="0"/>
              <a:t>)</a:t>
            </a:r>
          </a:p>
          <a:p>
            <a:pPr marL="800100" lvl="1" indent="-344488">
              <a:buFont typeface="+mj-lt"/>
              <a:buAutoNum type="arabicPeriod"/>
            </a:pPr>
            <a:r>
              <a:rPr lang="en-US" dirty="0">
                <a:solidFill>
                  <a:srgbClr val="0070C0"/>
                </a:solidFill>
              </a:rPr>
              <a:t>U</a:t>
            </a:r>
            <a:r>
              <a:rPr lang="en-US" dirty="0"/>
              <a:t>pdate</a:t>
            </a:r>
          </a:p>
          <a:p>
            <a:pPr marL="800100" lvl="1" indent="-344488">
              <a:buFont typeface="+mj-lt"/>
              <a:buAutoNum type="arabicPeriod"/>
            </a:pPr>
            <a:r>
              <a:rPr lang="en-US" dirty="0">
                <a:solidFill>
                  <a:srgbClr val="0070C0"/>
                </a:solidFill>
              </a:rPr>
              <a:t>D</a:t>
            </a:r>
            <a:r>
              <a:rPr lang="en-US" dirty="0"/>
              <a:t>elete</a:t>
            </a:r>
          </a:p>
        </p:txBody>
      </p:sp>
    </p:spTree>
    <p:extLst>
      <p:ext uri="{BB962C8B-B14F-4D97-AF65-F5344CB8AC3E}">
        <p14:creationId xmlns:p14="http://schemas.microsoft.com/office/powerpoint/2010/main" val="1894701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SQL</a:t>
            </a:r>
            <a:r>
              <a:rPr lang="en-US" dirty="0"/>
              <a:t/>
            </a:r>
            <a:br>
              <a:rPr lang="en-US" dirty="0"/>
            </a:br>
            <a:r>
              <a:rPr lang="id-ID" sz="3600" b="1" dirty="0">
                <a:solidFill>
                  <a:srgbClr val="0070C0"/>
                </a:solidFill>
              </a:rPr>
              <a:t>c) DML </a:t>
            </a:r>
            <a:r>
              <a:rPr lang="en-US" sz="3200" b="1" dirty="0">
                <a:solidFill>
                  <a:srgbClr val="0070C0"/>
                </a:solidFill>
              </a:rPr>
              <a:t>Script – </a:t>
            </a:r>
            <a:r>
              <a:rPr lang="en-US" sz="2800" b="1" dirty="0">
                <a:solidFill>
                  <a:srgbClr val="FF0000"/>
                </a:solidFill>
              </a:rPr>
              <a:t>Create</a:t>
            </a:r>
            <a:endParaRPr lang="en-US" sz="4000" b="1" dirty="0">
              <a:solidFill>
                <a:srgbClr val="FF0000"/>
              </a:solidFill>
            </a:endParaRPr>
          </a:p>
        </p:txBody>
      </p:sp>
      <p:sp>
        <p:nvSpPr>
          <p:cNvPr id="3" name="Content Placeholder 2"/>
          <p:cNvSpPr>
            <a:spLocks noGrp="1"/>
          </p:cNvSpPr>
          <p:nvPr>
            <p:ph idx="1"/>
          </p:nvPr>
        </p:nvSpPr>
        <p:spPr>
          <a:xfrm>
            <a:off x="4813301" y="2163133"/>
            <a:ext cx="4044955" cy="3996275"/>
          </a:xfrm>
          <a:ln>
            <a:solidFill>
              <a:schemeClr val="accent1">
                <a:lumMod val="75000"/>
              </a:schemeClr>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INSERT INTO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sekolah</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siswa</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id_siswa</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nama_siswa</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VALUES</a:t>
            </a:r>
            <a:r>
              <a:rPr lang="en-US" sz="2000" dirty="0">
                <a:latin typeface="Courier New" panose="02070309020205020404" pitchFamily="49" charset="0"/>
                <a:cs typeface="Courier New" panose="02070309020205020404" pitchFamily="49" charset="0"/>
              </a:rPr>
              <a:t> ('2016111234', '</a:t>
            </a:r>
            <a:r>
              <a:rPr lang="en-US" sz="2000" dirty="0" err="1">
                <a:latin typeface="Courier New" panose="02070309020205020404" pitchFamily="49" charset="0"/>
                <a:cs typeface="Courier New" panose="02070309020205020404" pitchFamily="49" charset="0"/>
              </a:rPr>
              <a:t>Furi</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Hikmawati</a:t>
            </a:r>
            <a:r>
              <a:rPr lang="en-US" sz="2000" dirty="0">
                <a:latin typeface="Courier New" panose="02070309020205020404" pitchFamily="49" charset="0"/>
                <a:cs typeface="Courier New" panose="02070309020205020404" pitchFamily="49" charset="0"/>
              </a:rPr>
              <a:t>');</a:t>
            </a:r>
          </a:p>
        </p:txBody>
      </p:sp>
      <p:sp>
        <p:nvSpPr>
          <p:cNvPr id="6" name="Content Placeholder 2"/>
          <p:cNvSpPr txBox="1">
            <a:spLocks/>
          </p:cNvSpPr>
          <p:nvPr/>
        </p:nvSpPr>
        <p:spPr>
          <a:xfrm>
            <a:off x="476251" y="1565221"/>
            <a:ext cx="4191002" cy="475194"/>
          </a:xfrm>
          <a:prstGeom prst="rect">
            <a:avLst/>
          </a:prstGeom>
          <a:solidFill>
            <a:schemeClr val="accent2">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cs typeface="Courier New" panose="02070309020205020404" pitchFamily="49" charset="0"/>
              </a:rPr>
              <a:t>GUI</a:t>
            </a:r>
          </a:p>
        </p:txBody>
      </p:sp>
      <p:sp>
        <p:nvSpPr>
          <p:cNvPr id="7" name="Content Placeholder 2"/>
          <p:cNvSpPr txBox="1">
            <a:spLocks/>
          </p:cNvSpPr>
          <p:nvPr/>
        </p:nvSpPr>
        <p:spPr>
          <a:xfrm>
            <a:off x="4813299" y="1565221"/>
            <a:ext cx="4044956" cy="475194"/>
          </a:xfrm>
          <a:prstGeom prst="rect">
            <a:avLst/>
          </a:prstGeom>
          <a:solidFill>
            <a:schemeClr val="accent6">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cs typeface="Courier New" panose="02070309020205020404" pitchFamily="49" charset="0"/>
              </a:rPr>
              <a:t>CLI</a:t>
            </a:r>
          </a:p>
        </p:txBody>
      </p:sp>
      <p:grpSp>
        <p:nvGrpSpPr>
          <p:cNvPr id="10" name="Group 9"/>
          <p:cNvGrpSpPr/>
          <p:nvPr/>
        </p:nvGrpSpPr>
        <p:grpSpPr>
          <a:xfrm>
            <a:off x="479426" y="2163130"/>
            <a:ext cx="4187829" cy="2040570"/>
            <a:chOff x="479424" y="2163130"/>
            <a:chExt cx="4187829" cy="2205670"/>
          </a:xfrm>
        </p:grpSpPr>
        <p:pic>
          <p:nvPicPr>
            <p:cNvPr id="5" name="Picture 4"/>
            <p:cNvPicPr>
              <a:picLocks noChangeAspect="1"/>
            </p:cNvPicPr>
            <p:nvPr/>
          </p:nvPicPr>
          <p:blipFill>
            <a:blip r:embed="rId2"/>
            <a:stretch>
              <a:fillRect/>
            </a:stretch>
          </p:blipFill>
          <p:spPr>
            <a:xfrm>
              <a:off x="479424" y="2163130"/>
              <a:ext cx="4187829" cy="2205670"/>
            </a:xfrm>
            <a:prstGeom prst="rect">
              <a:avLst/>
            </a:prstGeom>
          </p:spPr>
        </p:pic>
        <p:sp>
          <p:nvSpPr>
            <p:cNvPr id="9" name="Rectangle 8"/>
            <p:cNvSpPr/>
            <p:nvPr/>
          </p:nvSpPr>
          <p:spPr>
            <a:xfrm>
              <a:off x="3918985" y="2462696"/>
              <a:ext cx="246615" cy="369404"/>
            </a:xfrm>
            <a:prstGeom prst="rect">
              <a:avLst/>
            </a:prstGeom>
            <a:noFill/>
            <a:ln w="57150">
              <a:solidFill>
                <a:srgbClr val="FF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pic>
        <p:nvPicPr>
          <p:cNvPr id="11" name="Picture 10"/>
          <p:cNvPicPr>
            <a:picLocks noChangeAspect="1"/>
          </p:cNvPicPr>
          <p:nvPr/>
        </p:nvPicPr>
        <p:blipFill>
          <a:blip r:embed="rId3"/>
          <a:stretch>
            <a:fillRect/>
          </a:stretch>
        </p:blipFill>
        <p:spPr>
          <a:xfrm>
            <a:off x="476251" y="4326415"/>
            <a:ext cx="4191002" cy="1890060"/>
          </a:xfrm>
          <a:prstGeom prst="rect">
            <a:avLst/>
          </a:prstGeom>
        </p:spPr>
      </p:pic>
      <p:sp>
        <p:nvSpPr>
          <p:cNvPr id="12" name="Rectangle 11"/>
          <p:cNvSpPr/>
          <p:nvPr/>
        </p:nvSpPr>
        <p:spPr>
          <a:xfrm>
            <a:off x="2674387" y="4421475"/>
            <a:ext cx="322815" cy="379127"/>
          </a:xfrm>
          <a:prstGeom prst="rect">
            <a:avLst/>
          </a:prstGeom>
          <a:noFill/>
          <a:ln w="57150">
            <a:solidFill>
              <a:srgbClr val="FF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54400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SQL</a:t>
            </a:r>
            <a:r>
              <a:rPr lang="en-US" dirty="0"/>
              <a:t/>
            </a:r>
            <a:br>
              <a:rPr lang="en-US" dirty="0"/>
            </a:br>
            <a:r>
              <a:rPr lang="id-ID" sz="3600" b="1" dirty="0">
                <a:solidFill>
                  <a:srgbClr val="0070C0"/>
                </a:solidFill>
              </a:rPr>
              <a:t>c) DML </a:t>
            </a:r>
            <a:r>
              <a:rPr lang="en-US" sz="3200" b="1" dirty="0">
                <a:solidFill>
                  <a:srgbClr val="0070C0"/>
                </a:solidFill>
              </a:rPr>
              <a:t>Script – </a:t>
            </a:r>
            <a:r>
              <a:rPr lang="en-US" sz="2800" b="1" dirty="0">
                <a:solidFill>
                  <a:srgbClr val="FF0000"/>
                </a:solidFill>
              </a:rPr>
              <a:t>Read</a:t>
            </a:r>
            <a:endParaRPr lang="en-US" sz="4000" b="1" dirty="0">
              <a:solidFill>
                <a:srgbClr val="FF0000"/>
              </a:solidFill>
            </a:endParaRPr>
          </a:p>
        </p:txBody>
      </p:sp>
      <p:sp>
        <p:nvSpPr>
          <p:cNvPr id="3" name="Content Placeholder 2"/>
          <p:cNvSpPr>
            <a:spLocks noGrp="1"/>
          </p:cNvSpPr>
          <p:nvPr>
            <p:ph idx="1"/>
          </p:nvPr>
        </p:nvSpPr>
        <p:spPr>
          <a:xfrm>
            <a:off x="4813301" y="2163133"/>
            <a:ext cx="4044955" cy="3996275"/>
          </a:xfrm>
          <a:ln>
            <a:solidFill>
              <a:schemeClr val="accent1">
                <a:lumMod val="75000"/>
              </a:schemeClr>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SELECT * FROM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sekolah</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siswa</a:t>
            </a:r>
            <a:r>
              <a:rPr lang="en-US" sz="2000" dirty="0">
                <a:latin typeface="Courier New" panose="02070309020205020404" pitchFamily="49" charset="0"/>
                <a:cs typeface="Courier New" panose="02070309020205020404" pitchFamily="49" charset="0"/>
              </a:rPr>
              <a:t>`;</a:t>
            </a:r>
          </a:p>
        </p:txBody>
      </p:sp>
      <p:sp>
        <p:nvSpPr>
          <p:cNvPr id="6" name="Content Placeholder 2"/>
          <p:cNvSpPr txBox="1">
            <a:spLocks/>
          </p:cNvSpPr>
          <p:nvPr/>
        </p:nvSpPr>
        <p:spPr>
          <a:xfrm>
            <a:off x="476251" y="1565221"/>
            <a:ext cx="4191002" cy="475194"/>
          </a:xfrm>
          <a:prstGeom prst="rect">
            <a:avLst/>
          </a:prstGeom>
          <a:solidFill>
            <a:schemeClr val="accent2">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cs typeface="Courier New" panose="02070309020205020404" pitchFamily="49" charset="0"/>
              </a:rPr>
              <a:t>GUI</a:t>
            </a:r>
          </a:p>
        </p:txBody>
      </p:sp>
      <p:sp>
        <p:nvSpPr>
          <p:cNvPr id="7" name="Content Placeholder 2"/>
          <p:cNvSpPr txBox="1">
            <a:spLocks/>
          </p:cNvSpPr>
          <p:nvPr/>
        </p:nvSpPr>
        <p:spPr>
          <a:xfrm>
            <a:off x="4813299" y="1565221"/>
            <a:ext cx="4044956" cy="475194"/>
          </a:xfrm>
          <a:prstGeom prst="rect">
            <a:avLst/>
          </a:prstGeom>
          <a:solidFill>
            <a:schemeClr val="accent6">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cs typeface="Courier New" panose="02070309020205020404" pitchFamily="49" charset="0"/>
              </a:rPr>
              <a:t>CLI</a:t>
            </a:r>
          </a:p>
        </p:txBody>
      </p:sp>
      <p:grpSp>
        <p:nvGrpSpPr>
          <p:cNvPr id="10" name="Group 9"/>
          <p:cNvGrpSpPr/>
          <p:nvPr/>
        </p:nvGrpSpPr>
        <p:grpSpPr>
          <a:xfrm>
            <a:off x="476251" y="2163132"/>
            <a:ext cx="4191002" cy="1316669"/>
            <a:chOff x="476251" y="2112331"/>
            <a:chExt cx="4191002" cy="1316669"/>
          </a:xfrm>
        </p:grpSpPr>
        <p:pic>
          <p:nvPicPr>
            <p:cNvPr id="5" name="Picture 4"/>
            <p:cNvPicPr>
              <a:picLocks noChangeAspect="1"/>
            </p:cNvPicPr>
            <p:nvPr/>
          </p:nvPicPr>
          <p:blipFill>
            <a:blip r:embed="rId2"/>
            <a:stretch>
              <a:fillRect/>
            </a:stretch>
          </p:blipFill>
          <p:spPr>
            <a:xfrm>
              <a:off x="476251" y="2163130"/>
              <a:ext cx="4191002" cy="1265870"/>
            </a:xfrm>
            <a:prstGeom prst="rect">
              <a:avLst/>
            </a:prstGeom>
          </p:spPr>
        </p:pic>
        <p:sp>
          <p:nvSpPr>
            <p:cNvPr id="9" name="Rectangle 8"/>
            <p:cNvSpPr/>
            <p:nvPr/>
          </p:nvSpPr>
          <p:spPr>
            <a:xfrm>
              <a:off x="3925786" y="2112331"/>
              <a:ext cx="722868" cy="364170"/>
            </a:xfrm>
            <a:prstGeom prst="rect">
              <a:avLst/>
            </a:prstGeom>
            <a:noFill/>
            <a:ln w="57150">
              <a:solidFill>
                <a:srgbClr val="FF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755532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BasisData</a:t>
            </a:r>
            <a:endParaRPr lang="id-ID" dirty="0"/>
          </a:p>
        </p:txBody>
      </p:sp>
      <p:sp>
        <p:nvSpPr>
          <p:cNvPr id="3" name="Content Placeholder 2"/>
          <p:cNvSpPr>
            <a:spLocks noGrp="1"/>
          </p:cNvSpPr>
          <p:nvPr>
            <p:ph idx="1"/>
          </p:nvPr>
        </p:nvSpPr>
        <p:spPr/>
        <p:txBody>
          <a:bodyPr>
            <a:normAutofit/>
          </a:bodyPr>
          <a:lstStyle/>
          <a:p>
            <a:pPr algn="just"/>
            <a:r>
              <a:rPr lang="id-ID" b="1" dirty="0">
                <a:solidFill>
                  <a:srgbClr val="FF0000"/>
                </a:solidFill>
              </a:rPr>
              <a:t>Basis Data (database)</a:t>
            </a:r>
            <a:r>
              <a:rPr lang="id-ID" dirty="0"/>
              <a:t> adalah kumpulan data yang umumnya menjabarkan aktivitas‐aktivitas dari satu atau lebih dari satu organisasi terkait (Ramakrishnan dan Gerke, </a:t>
            </a:r>
            <a:r>
              <a:rPr lang="id-ID" dirty="0" smtClean="0"/>
              <a:t>2000)</a:t>
            </a:r>
          </a:p>
          <a:p>
            <a:pPr algn="just"/>
            <a:r>
              <a:rPr lang="id-ID" b="1" dirty="0" smtClean="0">
                <a:solidFill>
                  <a:srgbClr val="FF0000"/>
                </a:solidFill>
              </a:rPr>
              <a:t>Kumpulan</a:t>
            </a:r>
            <a:r>
              <a:rPr lang="id-ID" dirty="0" smtClean="0"/>
              <a:t> </a:t>
            </a:r>
            <a:r>
              <a:rPr lang="id-ID" dirty="0"/>
              <a:t>yang </a:t>
            </a:r>
            <a:r>
              <a:rPr lang="id-ID" b="1" dirty="0">
                <a:solidFill>
                  <a:srgbClr val="FF0000"/>
                </a:solidFill>
              </a:rPr>
              <a:t>terorganisasi</a:t>
            </a:r>
            <a:r>
              <a:rPr lang="id-ID" dirty="0"/>
              <a:t> dari data‐data yang secara nalar terkait (Hoffer dkk, 2005) </a:t>
            </a:r>
            <a:endParaRPr lang="id-ID" dirty="0" smtClean="0"/>
          </a:p>
          <a:p>
            <a:pPr algn="just"/>
            <a:r>
              <a:rPr lang="id-ID" b="1" dirty="0" smtClean="0">
                <a:solidFill>
                  <a:srgbClr val="FF0000"/>
                </a:solidFill>
              </a:rPr>
              <a:t>Kumpulan </a:t>
            </a:r>
            <a:r>
              <a:rPr lang="id-ID" b="1" dirty="0">
                <a:solidFill>
                  <a:srgbClr val="FF0000"/>
                </a:solidFill>
              </a:rPr>
              <a:t>data </a:t>
            </a:r>
            <a:r>
              <a:rPr lang="id-ID" dirty="0"/>
              <a:t>yang </a:t>
            </a:r>
            <a:r>
              <a:rPr lang="id-ID" b="1" dirty="0">
                <a:solidFill>
                  <a:srgbClr val="FF0000"/>
                </a:solidFill>
              </a:rPr>
              <a:t>terkait</a:t>
            </a:r>
            <a:r>
              <a:rPr lang="id-ID" dirty="0"/>
              <a:t> (Elmazri dan Navathe, 1994</a:t>
            </a:r>
            <a:r>
              <a:rPr lang="id-ID" dirty="0" smtClean="0"/>
              <a:t>)</a:t>
            </a:r>
          </a:p>
          <a:p>
            <a:pPr algn="just"/>
            <a:r>
              <a:rPr lang="id-ID" b="1" dirty="0" smtClean="0"/>
              <a:t>Basis &amp; Data </a:t>
            </a:r>
            <a:r>
              <a:rPr lang="id-ID" dirty="0" smtClean="0">
                <a:sym typeface="Wingdings" panose="05000000000000000000" pitchFamily="2" charset="2"/>
              </a:rPr>
              <a:t> </a:t>
            </a:r>
            <a:r>
              <a:rPr lang="id-ID" b="1" dirty="0" smtClean="0"/>
              <a:t>Basis </a:t>
            </a:r>
            <a:r>
              <a:rPr lang="id-ID" b="1" dirty="0" smtClean="0">
                <a:solidFill>
                  <a:srgbClr val="FF0000"/>
                </a:solidFill>
              </a:rPr>
              <a:t>ruang</a:t>
            </a:r>
            <a:r>
              <a:rPr lang="id-ID" b="1" dirty="0">
                <a:solidFill>
                  <a:srgbClr val="FF0000"/>
                </a:solidFill>
              </a:rPr>
              <a:t>, markas, </a:t>
            </a:r>
            <a:r>
              <a:rPr lang="id-ID" b="1" dirty="0" smtClean="0">
                <a:solidFill>
                  <a:srgbClr val="FF0000"/>
                </a:solidFill>
              </a:rPr>
              <a:t>tempat</a:t>
            </a:r>
            <a:r>
              <a:rPr lang="id-ID" dirty="0" smtClean="0"/>
              <a:t>. </a:t>
            </a:r>
            <a:r>
              <a:rPr lang="id-ID" b="1" dirty="0" smtClean="0"/>
              <a:t>Data</a:t>
            </a:r>
            <a:r>
              <a:rPr lang="id-ID" dirty="0" smtClean="0"/>
              <a:t> </a:t>
            </a:r>
            <a:r>
              <a:rPr lang="id-ID" b="1" dirty="0" smtClean="0"/>
              <a:t>faktualisasi </a:t>
            </a:r>
            <a:r>
              <a:rPr lang="id-ID" b="1" dirty="0"/>
              <a:t>objek</a:t>
            </a:r>
            <a:r>
              <a:rPr lang="id-ID" dirty="0"/>
              <a:t> </a:t>
            </a:r>
            <a:r>
              <a:rPr lang="id-ID" dirty="0" smtClean="0"/>
              <a:t>seperti </a:t>
            </a:r>
            <a:r>
              <a:rPr lang="id-ID" b="1" dirty="0">
                <a:solidFill>
                  <a:srgbClr val="FF0000"/>
                </a:solidFill>
              </a:rPr>
              <a:t>manusia, mahasiswa, penduduk, kota dan lain sebagainya.</a:t>
            </a:r>
            <a:r>
              <a:rPr lang="id-ID" dirty="0"/>
              <a:t> </a:t>
            </a:r>
          </a:p>
        </p:txBody>
      </p:sp>
    </p:spTree>
    <p:extLst>
      <p:ext uri="{BB962C8B-B14F-4D97-AF65-F5344CB8AC3E}">
        <p14:creationId xmlns:p14="http://schemas.microsoft.com/office/powerpoint/2010/main" val="264804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SQL</a:t>
            </a:r>
            <a:r>
              <a:rPr lang="en-US" dirty="0"/>
              <a:t/>
            </a:r>
            <a:br>
              <a:rPr lang="en-US" dirty="0"/>
            </a:br>
            <a:r>
              <a:rPr lang="id-ID" sz="3600" b="1" dirty="0">
                <a:solidFill>
                  <a:srgbClr val="0070C0"/>
                </a:solidFill>
              </a:rPr>
              <a:t>c) DML </a:t>
            </a:r>
            <a:r>
              <a:rPr lang="en-US" sz="3200" b="1" dirty="0">
                <a:solidFill>
                  <a:srgbClr val="0070C0"/>
                </a:solidFill>
              </a:rPr>
              <a:t>Script – </a:t>
            </a:r>
            <a:r>
              <a:rPr lang="en-US" sz="2800" b="1" dirty="0">
                <a:solidFill>
                  <a:srgbClr val="FF0000"/>
                </a:solidFill>
              </a:rPr>
              <a:t>Read (count)</a:t>
            </a:r>
            <a:endParaRPr lang="en-US" sz="4000" b="1" dirty="0">
              <a:solidFill>
                <a:srgbClr val="FF0000"/>
              </a:solidFill>
            </a:endParaRPr>
          </a:p>
        </p:txBody>
      </p:sp>
      <p:sp>
        <p:nvSpPr>
          <p:cNvPr id="3" name="Content Placeholder 2"/>
          <p:cNvSpPr>
            <a:spLocks noGrp="1"/>
          </p:cNvSpPr>
          <p:nvPr>
            <p:ph idx="1"/>
          </p:nvPr>
        </p:nvSpPr>
        <p:spPr>
          <a:xfrm>
            <a:off x="4813301" y="2163133"/>
            <a:ext cx="4044955" cy="3996275"/>
          </a:xfrm>
          <a:ln>
            <a:solidFill>
              <a:schemeClr val="accent1">
                <a:lumMod val="75000"/>
              </a:schemeClr>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Select COUNT(*) from</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siswa</a:t>
            </a:r>
            <a:r>
              <a:rPr lang="en-US" sz="2000" dirty="0">
                <a:latin typeface="Courier New" panose="02070309020205020404" pitchFamily="49" charset="0"/>
                <a:cs typeface="Courier New" panose="02070309020205020404" pitchFamily="49" charset="0"/>
              </a:rPr>
              <a:t>;</a:t>
            </a:r>
          </a:p>
        </p:txBody>
      </p:sp>
      <p:sp>
        <p:nvSpPr>
          <p:cNvPr id="6" name="Content Placeholder 2"/>
          <p:cNvSpPr txBox="1">
            <a:spLocks/>
          </p:cNvSpPr>
          <p:nvPr/>
        </p:nvSpPr>
        <p:spPr>
          <a:xfrm>
            <a:off x="476251" y="1565221"/>
            <a:ext cx="4191002" cy="475194"/>
          </a:xfrm>
          <a:prstGeom prst="rect">
            <a:avLst/>
          </a:prstGeom>
          <a:solidFill>
            <a:schemeClr val="accent2">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cs typeface="Courier New" panose="02070309020205020404" pitchFamily="49" charset="0"/>
              </a:rPr>
              <a:t>GUI</a:t>
            </a:r>
          </a:p>
        </p:txBody>
      </p:sp>
      <p:sp>
        <p:nvSpPr>
          <p:cNvPr id="7" name="Content Placeholder 2"/>
          <p:cNvSpPr txBox="1">
            <a:spLocks/>
          </p:cNvSpPr>
          <p:nvPr/>
        </p:nvSpPr>
        <p:spPr>
          <a:xfrm>
            <a:off x="4813299" y="1565221"/>
            <a:ext cx="4044956" cy="475194"/>
          </a:xfrm>
          <a:prstGeom prst="rect">
            <a:avLst/>
          </a:prstGeom>
          <a:solidFill>
            <a:schemeClr val="accent6">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cs typeface="Courier New" panose="02070309020205020404" pitchFamily="49" charset="0"/>
              </a:rPr>
              <a:t>CLI</a:t>
            </a:r>
          </a:p>
        </p:txBody>
      </p:sp>
      <p:grpSp>
        <p:nvGrpSpPr>
          <p:cNvPr id="13" name="Group 12"/>
          <p:cNvGrpSpPr/>
          <p:nvPr/>
        </p:nvGrpSpPr>
        <p:grpSpPr>
          <a:xfrm>
            <a:off x="476251" y="2163130"/>
            <a:ext cx="4191002" cy="2888586"/>
            <a:chOff x="463551" y="2650015"/>
            <a:chExt cx="4172403" cy="2888586"/>
          </a:xfrm>
        </p:grpSpPr>
        <p:pic>
          <p:nvPicPr>
            <p:cNvPr id="8" name="Picture 7"/>
            <p:cNvPicPr>
              <a:picLocks noChangeAspect="1"/>
            </p:cNvPicPr>
            <p:nvPr/>
          </p:nvPicPr>
          <p:blipFill>
            <a:blip r:embed="rId2"/>
            <a:stretch>
              <a:fillRect/>
            </a:stretch>
          </p:blipFill>
          <p:spPr>
            <a:xfrm>
              <a:off x="463551" y="2650015"/>
              <a:ext cx="4172403" cy="2888586"/>
            </a:xfrm>
            <a:prstGeom prst="rect">
              <a:avLst/>
            </a:prstGeom>
          </p:spPr>
        </p:pic>
        <p:sp>
          <p:nvSpPr>
            <p:cNvPr id="9" name="Rectangle 8"/>
            <p:cNvSpPr/>
            <p:nvPr/>
          </p:nvSpPr>
          <p:spPr>
            <a:xfrm>
              <a:off x="3748364" y="3316165"/>
              <a:ext cx="887590" cy="232254"/>
            </a:xfrm>
            <a:prstGeom prst="rect">
              <a:avLst/>
            </a:prstGeom>
            <a:noFill/>
            <a:ln w="57150">
              <a:solidFill>
                <a:srgbClr val="FF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p:cNvSpPr/>
            <p:nvPr/>
          </p:nvSpPr>
          <p:spPr>
            <a:xfrm>
              <a:off x="2188318" y="4612944"/>
              <a:ext cx="1673998" cy="206659"/>
            </a:xfrm>
            <a:prstGeom prst="rect">
              <a:avLst/>
            </a:prstGeom>
            <a:noFill/>
            <a:ln w="57150">
              <a:solidFill>
                <a:srgbClr val="FF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p:cNvSpPr/>
            <p:nvPr/>
          </p:nvSpPr>
          <p:spPr>
            <a:xfrm>
              <a:off x="832513" y="5325873"/>
              <a:ext cx="1355805" cy="212728"/>
            </a:xfrm>
            <a:prstGeom prst="rect">
              <a:avLst/>
            </a:prstGeom>
            <a:noFill/>
            <a:ln w="57150">
              <a:solidFill>
                <a:srgbClr val="FF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771115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SQL</a:t>
            </a:r>
            <a:r>
              <a:rPr lang="en-US" dirty="0"/>
              <a:t/>
            </a:r>
            <a:br>
              <a:rPr lang="en-US" dirty="0"/>
            </a:br>
            <a:r>
              <a:rPr lang="id-ID" sz="3600" b="1" dirty="0">
                <a:solidFill>
                  <a:srgbClr val="0070C0"/>
                </a:solidFill>
              </a:rPr>
              <a:t>c) DML </a:t>
            </a:r>
            <a:r>
              <a:rPr lang="en-US" sz="3200" b="1" dirty="0">
                <a:solidFill>
                  <a:srgbClr val="0070C0"/>
                </a:solidFill>
              </a:rPr>
              <a:t>Script – </a:t>
            </a:r>
            <a:r>
              <a:rPr lang="en-US" sz="2800" b="1" dirty="0">
                <a:solidFill>
                  <a:srgbClr val="FF0000"/>
                </a:solidFill>
              </a:rPr>
              <a:t>Read (count)</a:t>
            </a:r>
            <a:endParaRPr lang="en-US" sz="4000" b="1" dirty="0">
              <a:solidFill>
                <a:srgbClr val="FF0000"/>
              </a:solidFill>
            </a:endParaRPr>
          </a:p>
        </p:txBody>
      </p:sp>
      <p:sp>
        <p:nvSpPr>
          <p:cNvPr id="4" name="Content Placeholder 3"/>
          <p:cNvSpPr>
            <a:spLocks noGrp="1"/>
          </p:cNvSpPr>
          <p:nvPr>
            <p:ph idx="1"/>
          </p:nvPr>
        </p:nvSpPr>
        <p:spPr/>
        <p:txBody>
          <a:bodyPr/>
          <a:lstStyle/>
          <a:p>
            <a:r>
              <a:rPr lang="id-ID" dirty="0" smtClean="0"/>
              <a:t>Statemen </a:t>
            </a:r>
            <a:r>
              <a:rPr lang="id-ID" dirty="0"/>
              <a:t>SELECT</a:t>
            </a:r>
          </a:p>
          <a:p>
            <a:pPr marL="0" indent="0" algn="just">
              <a:buNone/>
            </a:pPr>
            <a:r>
              <a:rPr lang="id-ID" dirty="0" smtClean="0"/>
              <a:t>Cari </a:t>
            </a:r>
            <a:r>
              <a:rPr lang="id-ID" dirty="0"/>
              <a:t>nomor pemain yang telah melakukan setidaknya dua kali penalti yang jumlahnya lebih dari $25! Urutkan hasil berdasarkan nomor pemainnya</a:t>
            </a:r>
            <a:r>
              <a:rPr lang="id-ID" dirty="0" smtClean="0"/>
              <a:t>!</a:t>
            </a:r>
          </a:p>
          <a:p>
            <a:r>
              <a:rPr lang="en-US" dirty="0"/>
              <a:t>Query: </a:t>
            </a:r>
            <a:endParaRPr lang="id-ID" dirty="0" smtClean="0"/>
          </a:p>
          <a:p>
            <a:pPr marL="0" indent="0" algn="just">
              <a:buNone/>
            </a:pPr>
            <a:r>
              <a:rPr lang="en-US" dirty="0" smtClean="0"/>
              <a:t>SELECT </a:t>
            </a:r>
            <a:r>
              <a:rPr lang="en-US" dirty="0"/>
              <a:t>PLAYERNO FROM PENALTIES WHERE AMOUNT &gt; 25 GROUP BY PLAYERNO HAVING COUNT (*) &gt; 1 ORDER BY PLAYERNO;</a:t>
            </a:r>
            <a:endParaRPr lang="id-ID" dirty="0" smtClean="0"/>
          </a:p>
          <a:p>
            <a:endParaRPr lang="id-ID" dirty="0"/>
          </a:p>
        </p:txBody>
      </p:sp>
    </p:spTree>
    <p:extLst>
      <p:ext uri="{BB962C8B-B14F-4D97-AF65-F5344CB8AC3E}">
        <p14:creationId xmlns:p14="http://schemas.microsoft.com/office/powerpoint/2010/main" val="1961808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SQL</a:t>
            </a:r>
            <a:r>
              <a:rPr lang="en-US" dirty="0"/>
              <a:t/>
            </a:r>
            <a:br>
              <a:rPr lang="en-US" dirty="0"/>
            </a:br>
            <a:r>
              <a:rPr lang="id-ID" sz="3600" b="1" dirty="0">
                <a:solidFill>
                  <a:srgbClr val="0070C0"/>
                </a:solidFill>
              </a:rPr>
              <a:t>c) DML </a:t>
            </a:r>
            <a:r>
              <a:rPr lang="en-US" sz="3200" b="1" dirty="0">
                <a:solidFill>
                  <a:srgbClr val="0070C0"/>
                </a:solidFill>
              </a:rPr>
              <a:t>Script – </a:t>
            </a:r>
            <a:r>
              <a:rPr lang="en-US" sz="2800" b="1" dirty="0">
                <a:solidFill>
                  <a:srgbClr val="FF0000"/>
                </a:solidFill>
              </a:rPr>
              <a:t>Read (count)</a:t>
            </a:r>
            <a:endParaRPr lang="en-US" sz="4000" b="1" dirty="0">
              <a:solidFill>
                <a:srgbClr val="FF0000"/>
              </a:solidFill>
            </a:endParaRPr>
          </a:p>
        </p:txBody>
      </p:sp>
      <p:sp>
        <p:nvSpPr>
          <p:cNvPr id="4" name="Content Placeholder 3"/>
          <p:cNvSpPr>
            <a:spLocks noGrp="1"/>
          </p:cNvSpPr>
          <p:nvPr>
            <p:ph idx="1"/>
          </p:nvPr>
        </p:nvSpPr>
        <p:spPr/>
        <p:txBody>
          <a:bodyPr/>
          <a:lstStyle/>
          <a:p>
            <a:endParaRPr lang="id-ID" dirty="0"/>
          </a:p>
        </p:txBody>
      </p:sp>
      <p:pic>
        <p:nvPicPr>
          <p:cNvPr id="3" name="Picture 2"/>
          <p:cNvPicPr>
            <a:picLocks noChangeAspect="1"/>
          </p:cNvPicPr>
          <p:nvPr/>
        </p:nvPicPr>
        <p:blipFill>
          <a:blip r:embed="rId2"/>
          <a:stretch>
            <a:fillRect/>
          </a:stretch>
        </p:blipFill>
        <p:spPr>
          <a:xfrm>
            <a:off x="476251" y="1658983"/>
            <a:ext cx="7457514" cy="5099921"/>
          </a:xfrm>
          <a:prstGeom prst="rect">
            <a:avLst/>
          </a:prstGeom>
        </p:spPr>
      </p:pic>
    </p:spTree>
    <p:extLst>
      <p:ext uri="{BB962C8B-B14F-4D97-AF65-F5344CB8AC3E}">
        <p14:creationId xmlns:p14="http://schemas.microsoft.com/office/powerpoint/2010/main" val="289845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SQL</a:t>
            </a:r>
            <a:r>
              <a:rPr lang="en-US" dirty="0"/>
              <a:t/>
            </a:r>
            <a:br>
              <a:rPr lang="en-US" dirty="0"/>
            </a:br>
            <a:r>
              <a:rPr lang="id-ID" sz="3600" b="1" dirty="0">
                <a:solidFill>
                  <a:srgbClr val="0070C0"/>
                </a:solidFill>
              </a:rPr>
              <a:t>c) DML </a:t>
            </a:r>
            <a:r>
              <a:rPr lang="en-US" sz="3200" b="1" dirty="0">
                <a:solidFill>
                  <a:srgbClr val="0070C0"/>
                </a:solidFill>
              </a:rPr>
              <a:t>Script – </a:t>
            </a:r>
            <a:r>
              <a:rPr lang="en-US" sz="2800" b="1" dirty="0">
                <a:solidFill>
                  <a:srgbClr val="FF0000"/>
                </a:solidFill>
              </a:rPr>
              <a:t>Update</a:t>
            </a:r>
            <a:endParaRPr lang="en-US" sz="4000" b="1" dirty="0">
              <a:solidFill>
                <a:srgbClr val="FF0000"/>
              </a:solidFill>
            </a:endParaRPr>
          </a:p>
        </p:txBody>
      </p:sp>
      <p:sp>
        <p:nvSpPr>
          <p:cNvPr id="3" name="Content Placeholder 2"/>
          <p:cNvSpPr>
            <a:spLocks noGrp="1"/>
          </p:cNvSpPr>
          <p:nvPr>
            <p:ph idx="1"/>
          </p:nvPr>
        </p:nvSpPr>
        <p:spPr>
          <a:xfrm>
            <a:off x="4813301" y="2163133"/>
            <a:ext cx="4044955" cy="3996275"/>
          </a:xfrm>
          <a:ln>
            <a:solidFill>
              <a:schemeClr val="accent1">
                <a:lumMod val="75000"/>
              </a:schemeClr>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UPDATE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sekolah</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siswa</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SET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id_siswa</a:t>
            </a:r>
            <a:r>
              <a:rPr lang="en-US" sz="2000" dirty="0">
                <a:latin typeface="Courier New" panose="02070309020205020404" pitchFamily="49" charset="0"/>
                <a:cs typeface="Courier New" panose="02070309020205020404" pitchFamily="49" charset="0"/>
              </a:rPr>
              <a:t>`='2016111222' </a:t>
            </a:r>
            <a:r>
              <a:rPr lang="en-US" sz="2000" b="1" dirty="0">
                <a:latin typeface="Courier New" panose="02070309020205020404" pitchFamily="49" charset="0"/>
                <a:cs typeface="Courier New" panose="02070309020205020404" pitchFamily="49" charset="0"/>
              </a:rPr>
              <a:t>WHERE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id_siswa</a:t>
            </a:r>
            <a:r>
              <a:rPr lang="en-US" sz="2000" dirty="0">
                <a:latin typeface="Courier New" panose="02070309020205020404" pitchFamily="49" charset="0"/>
                <a:cs typeface="Courier New" panose="02070309020205020404" pitchFamily="49" charset="0"/>
              </a:rPr>
              <a:t>`='2016111234' </a:t>
            </a:r>
            <a:r>
              <a:rPr lang="en-US" sz="2000" b="1" dirty="0">
                <a:latin typeface="Courier New" panose="02070309020205020404" pitchFamily="49" charset="0"/>
                <a:cs typeface="Courier New" panose="02070309020205020404" pitchFamily="49" charset="0"/>
              </a:rPr>
              <a:t>AND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nama_siswa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Furi</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hikmawati</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LIMIT</a:t>
            </a:r>
            <a:r>
              <a:rPr lang="en-US" sz="2000" dirty="0">
                <a:latin typeface="Courier New" panose="02070309020205020404" pitchFamily="49" charset="0"/>
                <a:cs typeface="Courier New" panose="02070309020205020404" pitchFamily="49" charset="0"/>
              </a:rPr>
              <a:t> 1;</a:t>
            </a:r>
          </a:p>
        </p:txBody>
      </p:sp>
      <p:sp>
        <p:nvSpPr>
          <p:cNvPr id="6" name="Content Placeholder 2"/>
          <p:cNvSpPr txBox="1">
            <a:spLocks/>
          </p:cNvSpPr>
          <p:nvPr/>
        </p:nvSpPr>
        <p:spPr>
          <a:xfrm>
            <a:off x="476251" y="1565221"/>
            <a:ext cx="4191002" cy="475194"/>
          </a:xfrm>
          <a:prstGeom prst="rect">
            <a:avLst/>
          </a:prstGeom>
          <a:solidFill>
            <a:schemeClr val="accent2">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cs typeface="Courier New" panose="02070309020205020404" pitchFamily="49" charset="0"/>
              </a:rPr>
              <a:t>GUI</a:t>
            </a:r>
          </a:p>
        </p:txBody>
      </p:sp>
      <p:sp>
        <p:nvSpPr>
          <p:cNvPr id="7" name="Content Placeholder 2"/>
          <p:cNvSpPr txBox="1">
            <a:spLocks/>
          </p:cNvSpPr>
          <p:nvPr/>
        </p:nvSpPr>
        <p:spPr>
          <a:xfrm>
            <a:off x="4813299" y="1565221"/>
            <a:ext cx="4044956" cy="475194"/>
          </a:xfrm>
          <a:prstGeom prst="rect">
            <a:avLst/>
          </a:prstGeom>
          <a:solidFill>
            <a:schemeClr val="accent6">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cs typeface="Courier New" panose="02070309020205020404" pitchFamily="49" charset="0"/>
              </a:rPr>
              <a:t>CLI</a:t>
            </a:r>
          </a:p>
        </p:txBody>
      </p:sp>
      <p:grpSp>
        <p:nvGrpSpPr>
          <p:cNvPr id="11" name="Group 10"/>
          <p:cNvGrpSpPr/>
          <p:nvPr/>
        </p:nvGrpSpPr>
        <p:grpSpPr>
          <a:xfrm>
            <a:off x="476251" y="2163130"/>
            <a:ext cx="4191002" cy="1986738"/>
            <a:chOff x="476251" y="2163130"/>
            <a:chExt cx="4191002" cy="1986738"/>
          </a:xfrm>
        </p:grpSpPr>
        <p:pic>
          <p:nvPicPr>
            <p:cNvPr id="9" name="Picture 8"/>
            <p:cNvPicPr>
              <a:picLocks noChangeAspect="1"/>
            </p:cNvPicPr>
            <p:nvPr/>
          </p:nvPicPr>
          <p:blipFill>
            <a:blip r:embed="rId2"/>
            <a:stretch>
              <a:fillRect/>
            </a:stretch>
          </p:blipFill>
          <p:spPr>
            <a:xfrm>
              <a:off x="476251" y="2163130"/>
              <a:ext cx="4191002" cy="1986738"/>
            </a:xfrm>
            <a:prstGeom prst="rect">
              <a:avLst/>
            </a:prstGeom>
          </p:spPr>
        </p:pic>
        <p:sp>
          <p:nvSpPr>
            <p:cNvPr id="10" name="Rectangle 9"/>
            <p:cNvSpPr/>
            <p:nvPr/>
          </p:nvSpPr>
          <p:spPr>
            <a:xfrm>
              <a:off x="3227286" y="2252030"/>
              <a:ext cx="404914" cy="364170"/>
            </a:xfrm>
            <a:prstGeom prst="rect">
              <a:avLst/>
            </a:prstGeom>
            <a:noFill/>
            <a:ln w="57150">
              <a:solidFill>
                <a:srgbClr val="FF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459282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SQL</a:t>
            </a:r>
            <a:r>
              <a:rPr lang="en-US" dirty="0"/>
              <a:t/>
            </a:r>
            <a:br>
              <a:rPr lang="en-US" dirty="0"/>
            </a:br>
            <a:r>
              <a:rPr lang="id-ID" sz="3600" b="1" dirty="0">
                <a:solidFill>
                  <a:srgbClr val="0070C0"/>
                </a:solidFill>
              </a:rPr>
              <a:t>c) DML </a:t>
            </a:r>
            <a:r>
              <a:rPr lang="en-US" sz="3200" b="1" dirty="0">
                <a:solidFill>
                  <a:srgbClr val="0070C0"/>
                </a:solidFill>
              </a:rPr>
              <a:t>Script – </a:t>
            </a:r>
            <a:r>
              <a:rPr lang="en-US" sz="2800" b="1" dirty="0">
                <a:solidFill>
                  <a:srgbClr val="FF0000"/>
                </a:solidFill>
              </a:rPr>
              <a:t>Delete</a:t>
            </a:r>
            <a:endParaRPr lang="en-US" sz="4000" b="1" dirty="0">
              <a:solidFill>
                <a:srgbClr val="FF0000"/>
              </a:solidFill>
            </a:endParaRPr>
          </a:p>
        </p:txBody>
      </p:sp>
      <p:sp>
        <p:nvSpPr>
          <p:cNvPr id="3" name="Content Placeholder 2"/>
          <p:cNvSpPr>
            <a:spLocks noGrp="1"/>
          </p:cNvSpPr>
          <p:nvPr>
            <p:ph idx="1"/>
          </p:nvPr>
        </p:nvSpPr>
        <p:spPr>
          <a:xfrm>
            <a:off x="4813301" y="2163133"/>
            <a:ext cx="4044955" cy="3996275"/>
          </a:xfrm>
          <a:ln>
            <a:solidFill>
              <a:schemeClr val="accent1">
                <a:lumMod val="75000"/>
              </a:schemeClr>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DELETE FROM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sekolah</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siswa</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WHERE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id_siswa</a:t>
            </a:r>
            <a:r>
              <a:rPr lang="en-US" sz="2000" dirty="0">
                <a:latin typeface="Courier New" panose="02070309020205020404" pitchFamily="49" charset="0"/>
                <a:cs typeface="Courier New" panose="02070309020205020404" pitchFamily="49" charset="0"/>
              </a:rPr>
              <a:t>`='2016111222' </a:t>
            </a:r>
            <a:r>
              <a:rPr lang="en-US" sz="2000" b="1" dirty="0">
                <a:latin typeface="Courier New" panose="02070309020205020404" pitchFamily="49" charset="0"/>
                <a:cs typeface="Courier New" panose="02070309020205020404" pitchFamily="49" charset="0"/>
              </a:rPr>
              <a:t>AND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nama_siswa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Furi</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hikmawati</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LIMIT</a:t>
            </a:r>
            <a:r>
              <a:rPr lang="en-US" sz="2000" dirty="0">
                <a:latin typeface="Courier New" panose="02070309020205020404" pitchFamily="49" charset="0"/>
                <a:cs typeface="Courier New" panose="02070309020205020404" pitchFamily="49" charset="0"/>
              </a:rPr>
              <a:t> 1;</a:t>
            </a:r>
          </a:p>
        </p:txBody>
      </p:sp>
      <p:sp>
        <p:nvSpPr>
          <p:cNvPr id="6" name="Content Placeholder 2"/>
          <p:cNvSpPr txBox="1">
            <a:spLocks/>
          </p:cNvSpPr>
          <p:nvPr/>
        </p:nvSpPr>
        <p:spPr>
          <a:xfrm>
            <a:off x="476251" y="1565221"/>
            <a:ext cx="4191002" cy="475194"/>
          </a:xfrm>
          <a:prstGeom prst="rect">
            <a:avLst/>
          </a:prstGeom>
          <a:solidFill>
            <a:schemeClr val="accent2">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cs typeface="Courier New" panose="02070309020205020404" pitchFamily="49" charset="0"/>
              </a:rPr>
              <a:t>GUI</a:t>
            </a:r>
          </a:p>
        </p:txBody>
      </p:sp>
      <p:sp>
        <p:nvSpPr>
          <p:cNvPr id="7" name="Content Placeholder 2"/>
          <p:cNvSpPr txBox="1">
            <a:spLocks/>
          </p:cNvSpPr>
          <p:nvPr/>
        </p:nvSpPr>
        <p:spPr>
          <a:xfrm>
            <a:off x="4813299" y="1565221"/>
            <a:ext cx="4044956" cy="475194"/>
          </a:xfrm>
          <a:prstGeom prst="rect">
            <a:avLst/>
          </a:prstGeom>
          <a:solidFill>
            <a:schemeClr val="accent6">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cs typeface="Courier New" panose="02070309020205020404" pitchFamily="49" charset="0"/>
              </a:rPr>
              <a:t>CLI</a:t>
            </a:r>
          </a:p>
        </p:txBody>
      </p:sp>
      <p:grpSp>
        <p:nvGrpSpPr>
          <p:cNvPr id="10" name="Group 9"/>
          <p:cNvGrpSpPr/>
          <p:nvPr/>
        </p:nvGrpSpPr>
        <p:grpSpPr>
          <a:xfrm>
            <a:off x="476250" y="2163130"/>
            <a:ext cx="4188344" cy="1519870"/>
            <a:chOff x="476250" y="2163130"/>
            <a:chExt cx="4188344" cy="1519870"/>
          </a:xfrm>
        </p:grpSpPr>
        <p:pic>
          <p:nvPicPr>
            <p:cNvPr id="5" name="Picture 4"/>
            <p:cNvPicPr>
              <a:picLocks noChangeAspect="1"/>
            </p:cNvPicPr>
            <p:nvPr/>
          </p:nvPicPr>
          <p:blipFill>
            <a:blip r:embed="rId2"/>
            <a:stretch>
              <a:fillRect/>
            </a:stretch>
          </p:blipFill>
          <p:spPr>
            <a:xfrm>
              <a:off x="476250" y="2163130"/>
              <a:ext cx="4188344" cy="1519870"/>
            </a:xfrm>
            <a:prstGeom prst="rect">
              <a:avLst/>
            </a:prstGeom>
          </p:spPr>
        </p:pic>
        <p:sp>
          <p:nvSpPr>
            <p:cNvPr id="9" name="Rectangle 8"/>
            <p:cNvSpPr/>
            <p:nvPr/>
          </p:nvSpPr>
          <p:spPr>
            <a:xfrm>
              <a:off x="2367965" y="2163130"/>
              <a:ext cx="404914" cy="364170"/>
            </a:xfrm>
            <a:prstGeom prst="rect">
              <a:avLst/>
            </a:prstGeom>
            <a:noFill/>
            <a:ln w="57150">
              <a:solidFill>
                <a:srgbClr val="FF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997628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smtClean="0"/>
              <a:t>Uji Coba  - </a:t>
            </a:r>
            <a:r>
              <a:rPr lang="id-ID" i="1" dirty="0"/>
              <a:t>CREATE/DROP </a:t>
            </a:r>
            <a:r>
              <a:rPr lang="id-ID" dirty="0"/>
              <a:t>basisdata</a:t>
            </a:r>
            <a:endParaRPr lang="id-ID" b="1" dirty="0"/>
          </a:p>
        </p:txBody>
      </p:sp>
      <p:sp>
        <p:nvSpPr>
          <p:cNvPr id="4" name="Content Placeholder 2">
            <a:extLst>
              <a:ext uri="{FF2B5EF4-FFF2-40B4-BE49-F238E27FC236}">
                <a16:creationId xmlns="" xmlns:a16="http://schemas.microsoft.com/office/drawing/2014/main" id="{D0DD4DF4-845A-47EF-B862-699E06F79665}"/>
              </a:ext>
            </a:extLst>
          </p:cNvPr>
          <p:cNvSpPr txBox="1">
            <a:spLocks/>
          </p:cNvSpPr>
          <p:nvPr/>
        </p:nvSpPr>
        <p:spPr>
          <a:xfrm>
            <a:off x="163572" y="2361527"/>
            <a:ext cx="4085699" cy="3651504"/>
          </a:xfrm>
          <a:prstGeom prst="rect">
            <a:avLst/>
          </a:prstGeom>
        </p:spPr>
        <p:style>
          <a:lnRef idx="2">
            <a:schemeClr val="accent2"/>
          </a:lnRef>
          <a:fillRef idx="1">
            <a:schemeClr val="lt1"/>
          </a:fillRef>
          <a:effectRef idx="0">
            <a:schemeClr val="accent2"/>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id-ID" sz="2400" b="1" dirty="0">
                <a:solidFill>
                  <a:srgbClr val="FF0000"/>
                </a:solidFill>
              </a:rPr>
              <a:t>CREATE DATABASE db_name</a:t>
            </a:r>
          </a:p>
          <a:p>
            <a:pPr marL="0" indent="0">
              <a:buNone/>
            </a:pPr>
            <a:r>
              <a:rPr lang="id-ID" sz="2400" b="1" dirty="0"/>
              <a:t>Contoh:</a:t>
            </a:r>
          </a:p>
          <a:p>
            <a:r>
              <a:rPr lang="id-ID" sz="2400" b="1" dirty="0" smtClean="0"/>
              <a:t>CREATE </a:t>
            </a:r>
            <a:r>
              <a:rPr lang="id-ID" sz="2400" b="1" dirty="0"/>
              <a:t>DATABASE tennis</a:t>
            </a:r>
          </a:p>
          <a:p>
            <a:r>
              <a:rPr lang="id-ID" sz="2400" b="1" dirty="0" smtClean="0"/>
              <a:t>USE </a:t>
            </a:r>
            <a:r>
              <a:rPr lang="id-ID" sz="2400" b="1" dirty="0"/>
              <a:t>tennis</a:t>
            </a:r>
          </a:p>
          <a:p>
            <a:r>
              <a:rPr lang="id-ID" sz="2400" b="1" dirty="0" smtClean="0"/>
              <a:t>CREATE </a:t>
            </a:r>
            <a:r>
              <a:rPr lang="id-ID" sz="2400" b="1" dirty="0"/>
              <a:t>DATABASE president</a:t>
            </a:r>
          </a:p>
          <a:p>
            <a:r>
              <a:rPr lang="id-ID" sz="2400" b="1" dirty="0" smtClean="0"/>
              <a:t>USE </a:t>
            </a:r>
            <a:r>
              <a:rPr lang="id-ID" sz="2400" b="1" dirty="0"/>
              <a:t>president</a:t>
            </a:r>
            <a:endParaRPr lang="id-ID" sz="2400" dirty="0">
              <a:solidFill>
                <a:schemeClr val="tx1"/>
              </a:solidFill>
            </a:endParaRPr>
          </a:p>
        </p:txBody>
      </p:sp>
      <p:sp>
        <p:nvSpPr>
          <p:cNvPr id="5" name="Content Placeholder 2">
            <a:extLst>
              <a:ext uri="{FF2B5EF4-FFF2-40B4-BE49-F238E27FC236}">
                <a16:creationId xmlns="" xmlns:a16="http://schemas.microsoft.com/office/drawing/2014/main" id="{E23C31B5-89E7-472B-A745-DC63E7F3334D}"/>
              </a:ext>
            </a:extLst>
          </p:cNvPr>
          <p:cNvSpPr txBox="1">
            <a:spLocks/>
          </p:cNvSpPr>
          <p:nvPr/>
        </p:nvSpPr>
        <p:spPr>
          <a:xfrm>
            <a:off x="4746813" y="2361527"/>
            <a:ext cx="4276164" cy="3651504"/>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buFont typeface="Wingdings" panose="05000000000000000000" pitchFamily="2" charset="2"/>
              <a:buChar char="§"/>
            </a:pPr>
            <a:r>
              <a:rPr lang="id-ID" sz="2500" b="1" dirty="0">
                <a:solidFill>
                  <a:srgbClr val="FF0000"/>
                </a:solidFill>
              </a:rPr>
              <a:t>DROP DATABASE db_name</a:t>
            </a:r>
          </a:p>
          <a:p>
            <a:pPr marL="0" indent="0">
              <a:buNone/>
            </a:pPr>
            <a:r>
              <a:rPr lang="id-ID" sz="2500" b="1" dirty="0"/>
              <a:t>Contoh:</a:t>
            </a:r>
          </a:p>
          <a:p>
            <a:pPr>
              <a:buFont typeface="Arial" panose="020B0604020202020204" pitchFamily="34" charset="0"/>
              <a:buChar char="•"/>
            </a:pPr>
            <a:r>
              <a:rPr lang="id-ID" sz="2500" b="1" dirty="0" smtClean="0"/>
              <a:t>DROP </a:t>
            </a:r>
            <a:r>
              <a:rPr lang="id-ID" sz="2500" b="1" dirty="0"/>
              <a:t>DATABASE tennis</a:t>
            </a:r>
          </a:p>
          <a:p>
            <a:pPr>
              <a:buFont typeface="Arial" panose="020B0604020202020204" pitchFamily="34" charset="0"/>
              <a:buChar char="•"/>
            </a:pPr>
            <a:r>
              <a:rPr lang="id-ID" sz="2500" b="1" dirty="0" smtClean="0"/>
              <a:t>DROP </a:t>
            </a:r>
            <a:r>
              <a:rPr lang="id-ID" sz="2500" b="1" dirty="0"/>
              <a:t>DATABASE president</a:t>
            </a:r>
            <a:endParaRPr lang="id-ID" sz="2500" dirty="0">
              <a:solidFill>
                <a:schemeClr val="tx1"/>
              </a:solidFill>
            </a:endParaRPr>
          </a:p>
        </p:txBody>
      </p:sp>
    </p:spTree>
    <p:extLst>
      <p:ext uri="{BB962C8B-B14F-4D97-AF65-F5344CB8AC3E}">
        <p14:creationId xmlns:p14="http://schemas.microsoft.com/office/powerpoint/2010/main" val="37103972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B3EFDF1-3EB6-4BEB-B87A-486366AE5BE4}"/>
              </a:ext>
            </a:extLst>
          </p:cNvPr>
          <p:cNvSpPr>
            <a:spLocks noGrp="1"/>
          </p:cNvSpPr>
          <p:nvPr>
            <p:ph sz="quarter" idx="4294967295"/>
          </p:nvPr>
        </p:nvSpPr>
        <p:spPr>
          <a:xfrm>
            <a:off x="476252" y="1785097"/>
            <a:ext cx="8187360" cy="3203917"/>
          </a:xfrm>
          <a:prstGeom prst="rect">
            <a:avLst/>
          </a:prstGeom>
        </p:spPr>
        <p:txBody>
          <a:bodyPr>
            <a:noAutofit/>
          </a:bodyPr>
          <a:lstStyle/>
          <a:p>
            <a:pPr marL="0" indent="0">
              <a:buNone/>
            </a:pPr>
            <a:r>
              <a:rPr lang="en-US" sz="4000" b="1" dirty="0">
                <a:solidFill>
                  <a:srgbClr val="0070C0"/>
                </a:solidFill>
              </a:rPr>
              <a:t>CREATE TABLE </a:t>
            </a:r>
            <a:r>
              <a:rPr lang="en-US" sz="4000" b="1" dirty="0" err="1">
                <a:solidFill>
                  <a:srgbClr val="0070C0"/>
                </a:solidFill>
              </a:rPr>
              <a:t>tbl_name</a:t>
            </a:r>
            <a:r>
              <a:rPr lang="en-US" sz="4000" b="1" dirty="0">
                <a:solidFill>
                  <a:srgbClr val="0070C0"/>
                </a:solidFill>
              </a:rPr>
              <a:t> (</a:t>
            </a:r>
          </a:p>
          <a:p>
            <a:pPr marL="0" indent="0">
              <a:buNone/>
            </a:pPr>
            <a:r>
              <a:rPr lang="en-US" sz="4000" b="1" dirty="0" err="1">
                <a:solidFill>
                  <a:srgbClr val="0070C0"/>
                </a:solidFill>
              </a:rPr>
              <a:t>column_name</a:t>
            </a:r>
            <a:r>
              <a:rPr lang="en-US" sz="4000" b="1" dirty="0">
                <a:solidFill>
                  <a:srgbClr val="0070C0"/>
                </a:solidFill>
              </a:rPr>
              <a:t> </a:t>
            </a:r>
            <a:r>
              <a:rPr lang="en-US" sz="4000" b="1" dirty="0" err="1">
                <a:solidFill>
                  <a:srgbClr val="0070C0"/>
                </a:solidFill>
              </a:rPr>
              <a:t>data_type</a:t>
            </a:r>
            <a:r>
              <a:rPr lang="en-US" sz="4000" b="1" dirty="0">
                <a:solidFill>
                  <a:srgbClr val="0070C0"/>
                </a:solidFill>
              </a:rPr>
              <a:t> [DEFAULT </a:t>
            </a:r>
            <a:r>
              <a:rPr lang="en-US" sz="4000" b="1" dirty="0" err="1">
                <a:solidFill>
                  <a:srgbClr val="0070C0"/>
                </a:solidFill>
              </a:rPr>
              <a:t>expr</a:t>
            </a:r>
            <a:r>
              <a:rPr lang="en-US" sz="4000" b="1" dirty="0">
                <a:solidFill>
                  <a:srgbClr val="0070C0"/>
                </a:solidFill>
              </a:rPr>
              <a:t>]</a:t>
            </a:r>
          </a:p>
          <a:p>
            <a:pPr marL="0" indent="0">
              <a:buNone/>
            </a:pPr>
            <a:r>
              <a:rPr lang="en-US" sz="4000" b="1" dirty="0">
                <a:solidFill>
                  <a:srgbClr val="0070C0"/>
                </a:solidFill>
              </a:rPr>
              <a:t>[column _constraint] , …</a:t>
            </a:r>
          </a:p>
          <a:p>
            <a:pPr marL="0" indent="0">
              <a:buNone/>
            </a:pPr>
            <a:r>
              <a:rPr lang="en-US" sz="4000" b="1" dirty="0">
                <a:solidFill>
                  <a:srgbClr val="0070C0"/>
                </a:solidFill>
              </a:rPr>
              <a:t>[</a:t>
            </a:r>
            <a:r>
              <a:rPr lang="en-US" sz="4000" b="1" dirty="0" err="1">
                <a:solidFill>
                  <a:srgbClr val="0070C0"/>
                </a:solidFill>
              </a:rPr>
              <a:t>table_constraint</a:t>
            </a:r>
            <a:r>
              <a:rPr lang="en-US" sz="4000" b="1" dirty="0">
                <a:solidFill>
                  <a:srgbClr val="0070C0"/>
                </a:solidFill>
              </a:rPr>
              <a:t>] );</a:t>
            </a:r>
            <a:endParaRPr lang="en-US" sz="4000" dirty="0"/>
          </a:p>
        </p:txBody>
      </p:sp>
      <p:sp>
        <p:nvSpPr>
          <p:cNvPr id="4" name="Title 1"/>
          <p:cNvSpPr txBox="1">
            <a:spLocks/>
          </p:cNvSpPr>
          <p:nvPr/>
        </p:nvSpPr>
        <p:spPr>
          <a:xfrm>
            <a:off x="476252" y="116945"/>
            <a:ext cx="831940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chemeClr val="tx1"/>
                </a:solidFill>
                <a:latin typeface="Agency FB" panose="020B0503020202020204" pitchFamily="34" charset="0"/>
                <a:ea typeface="+mj-ea"/>
                <a:cs typeface="+mj-cs"/>
              </a:defRPr>
            </a:lvl1pPr>
          </a:lstStyle>
          <a:p>
            <a:r>
              <a:rPr lang="id-ID" b="1" dirty="0" smtClean="0"/>
              <a:t>Uji Coba  - </a:t>
            </a:r>
            <a:r>
              <a:rPr lang="id-ID" i="1" dirty="0"/>
              <a:t>CREATE </a:t>
            </a:r>
            <a:r>
              <a:rPr lang="id-ID" dirty="0"/>
              <a:t>tabel</a:t>
            </a:r>
            <a:endParaRPr lang="id-ID" b="1" dirty="0"/>
          </a:p>
        </p:txBody>
      </p:sp>
    </p:spTree>
    <p:extLst>
      <p:ext uri="{BB962C8B-B14F-4D97-AF65-F5344CB8AC3E}">
        <p14:creationId xmlns:p14="http://schemas.microsoft.com/office/powerpoint/2010/main" val="1737343586"/>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4294967295"/>
          </p:nvPr>
        </p:nvSpPr>
        <p:spPr>
          <a:xfrm>
            <a:off x="428069" y="1680882"/>
            <a:ext cx="8367590" cy="3482788"/>
          </a:xfrm>
          <a:prstGeom prst="rect">
            <a:avLst/>
          </a:prstGeom>
        </p:spPr>
        <p:txBody>
          <a:bodyPr numCol="2">
            <a:noAutofit/>
          </a:bodyPr>
          <a:lstStyle/>
          <a:p>
            <a:pPr marL="34290" indent="0">
              <a:buNone/>
            </a:pPr>
            <a:r>
              <a:rPr lang="id-ID" sz="4400" b="1" dirty="0"/>
              <a:t>Contoh: </a:t>
            </a:r>
            <a:r>
              <a:rPr lang="id-ID" sz="4400" dirty="0"/>
              <a:t>Buat tabel Players!</a:t>
            </a:r>
          </a:p>
          <a:p>
            <a:pPr marL="34290" indent="0">
              <a:buNone/>
            </a:pPr>
            <a:r>
              <a:rPr lang="id-ID" sz="1800" dirty="0"/>
              <a:t>Statement SQL:</a:t>
            </a:r>
          </a:p>
          <a:p>
            <a:pPr marL="34290" indent="0">
              <a:buNone/>
            </a:pPr>
            <a:r>
              <a:rPr lang="id-ID" sz="1800" b="1" dirty="0"/>
              <a:t>	CREATE TABLE PLAYERS</a:t>
            </a:r>
          </a:p>
          <a:p>
            <a:pPr marL="34290" indent="0">
              <a:buNone/>
            </a:pPr>
            <a:r>
              <a:rPr lang="id-ID" sz="1800" b="1" dirty="0"/>
              <a:t>	(PLAYERNO SMALLINT NOT NULL,</a:t>
            </a:r>
          </a:p>
          <a:p>
            <a:pPr marL="34290" indent="0">
              <a:buNone/>
            </a:pPr>
            <a:r>
              <a:rPr lang="id-ID" sz="1800" b="1" dirty="0"/>
              <a:t>	NAME CHAR(15) NOT NULL,</a:t>
            </a:r>
          </a:p>
          <a:p>
            <a:pPr marL="34290" indent="0">
              <a:buNone/>
            </a:pPr>
            <a:r>
              <a:rPr lang="id-ID" sz="1800" b="1" dirty="0"/>
              <a:t>	INITIALS CHAR(3) NOT NULL,</a:t>
            </a:r>
          </a:p>
          <a:p>
            <a:pPr marL="34290" indent="0">
              <a:buNone/>
            </a:pPr>
            <a:r>
              <a:rPr lang="id-ID" sz="1800" b="1" dirty="0"/>
              <a:t>	BIRTH_DATE DATE ,</a:t>
            </a:r>
          </a:p>
          <a:p>
            <a:pPr marL="34290" indent="0">
              <a:buNone/>
            </a:pPr>
            <a:r>
              <a:rPr lang="id-ID" sz="1800" b="1" dirty="0"/>
              <a:t>	SEX CHAR(1) NOT NULL,</a:t>
            </a:r>
          </a:p>
          <a:p>
            <a:pPr marL="34290" indent="0">
              <a:buNone/>
            </a:pPr>
            <a:r>
              <a:rPr lang="id-ID" sz="1800" b="1" dirty="0"/>
              <a:t>	JOINED SMALLINT NOT NULL,</a:t>
            </a:r>
          </a:p>
          <a:p>
            <a:pPr marL="34290" indent="0">
              <a:buNone/>
            </a:pPr>
            <a:r>
              <a:rPr lang="id-ID" sz="1800" b="1" dirty="0"/>
              <a:t>	STREET CHAR(15) NOT NULL,</a:t>
            </a:r>
          </a:p>
          <a:p>
            <a:pPr marL="34290" indent="0">
              <a:buNone/>
            </a:pPr>
            <a:r>
              <a:rPr lang="id-ID" sz="1800" b="1" dirty="0"/>
              <a:t>	HOUSENO CHAR(4) ,</a:t>
            </a:r>
          </a:p>
          <a:p>
            <a:pPr marL="34290" indent="0">
              <a:buNone/>
            </a:pPr>
            <a:r>
              <a:rPr lang="id-ID" sz="1800" b="1" dirty="0"/>
              <a:t>	POSTCODE CHAR(6) ,</a:t>
            </a:r>
          </a:p>
          <a:p>
            <a:pPr marL="34290" indent="0">
              <a:buNone/>
            </a:pPr>
            <a:r>
              <a:rPr lang="id-ID" sz="1800" b="1" dirty="0"/>
              <a:t>	TOWN CHAR(10) NOT NULL,</a:t>
            </a:r>
          </a:p>
          <a:p>
            <a:pPr marL="34290" indent="0">
              <a:buNone/>
            </a:pPr>
            <a:r>
              <a:rPr lang="id-ID" sz="1800" b="1" dirty="0"/>
              <a:t>	PHONENO CHAR(10) ,</a:t>
            </a:r>
          </a:p>
          <a:p>
            <a:pPr marL="34290" indent="0">
              <a:buNone/>
            </a:pPr>
            <a:r>
              <a:rPr lang="id-ID" sz="1800" b="1" dirty="0"/>
              <a:t>	LEAGUENO CHAR(4) ,</a:t>
            </a:r>
          </a:p>
          <a:p>
            <a:pPr marL="34290" indent="0">
              <a:buNone/>
            </a:pPr>
            <a:r>
              <a:rPr lang="id-ID" sz="1800" b="1" dirty="0"/>
              <a:t>	PRIMARY KEY (PLAYERNO) );</a:t>
            </a:r>
            <a:endParaRPr lang="id-ID" sz="1800" dirty="0"/>
          </a:p>
        </p:txBody>
      </p:sp>
      <p:sp>
        <p:nvSpPr>
          <p:cNvPr id="6" name="Oval 5"/>
          <p:cNvSpPr/>
          <p:nvPr/>
        </p:nvSpPr>
        <p:spPr>
          <a:xfrm>
            <a:off x="5321167" y="4607297"/>
            <a:ext cx="3042903" cy="3529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7" name="Title 1"/>
          <p:cNvSpPr txBox="1">
            <a:spLocks/>
          </p:cNvSpPr>
          <p:nvPr/>
        </p:nvSpPr>
        <p:spPr>
          <a:xfrm>
            <a:off x="476252" y="116945"/>
            <a:ext cx="831940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chemeClr val="tx1"/>
                </a:solidFill>
                <a:latin typeface="Agency FB" panose="020B0503020202020204" pitchFamily="34" charset="0"/>
                <a:ea typeface="+mj-ea"/>
                <a:cs typeface="+mj-cs"/>
              </a:defRPr>
            </a:lvl1pPr>
          </a:lstStyle>
          <a:p>
            <a:r>
              <a:rPr lang="id-ID" b="1" dirty="0" smtClean="0"/>
              <a:t>Uji Coba  - </a:t>
            </a:r>
            <a:r>
              <a:rPr lang="id-ID" i="1" dirty="0"/>
              <a:t>CREATE </a:t>
            </a:r>
            <a:r>
              <a:rPr lang="id-ID" dirty="0" smtClean="0"/>
              <a:t>tabel </a:t>
            </a:r>
            <a:r>
              <a:rPr lang="id-ID" b="1" dirty="0"/>
              <a:t>(contd-1)</a:t>
            </a:r>
          </a:p>
        </p:txBody>
      </p:sp>
    </p:spTree>
    <p:extLst>
      <p:ext uri="{BB962C8B-B14F-4D97-AF65-F5344CB8AC3E}">
        <p14:creationId xmlns:p14="http://schemas.microsoft.com/office/powerpoint/2010/main" val="3878305199"/>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53D123C-832D-4B93-B7A8-2807D0AAA707}"/>
              </a:ext>
            </a:extLst>
          </p:cNvPr>
          <p:cNvSpPr>
            <a:spLocks noGrp="1"/>
          </p:cNvSpPr>
          <p:nvPr>
            <p:ph sz="quarter" idx="4294967295"/>
          </p:nvPr>
        </p:nvSpPr>
        <p:spPr>
          <a:xfrm>
            <a:off x="455417" y="1696253"/>
            <a:ext cx="7965795" cy="4865912"/>
          </a:xfrm>
          <a:prstGeom prst="rect">
            <a:avLst/>
          </a:prstGeom>
          <a:ln w="57150"/>
        </p:spPr>
        <p:style>
          <a:lnRef idx="2">
            <a:schemeClr val="accent4"/>
          </a:lnRef>
          <a:fillRef idx="1">
            <a:schemeClr val="lt1"/>
          </a:fillRef>
          <a:effectRef idx="0">
            <a:schemeClr val="accent4"/>
          </a:effectRef>
          <a:fontRef idx="minor">
            <a:schemeClr val="dk1"/>
          </a:fontRef>
        </p:style>
        <p:txBody>
          <a:bodyPr/>
          <a:lstStyle/>
          <a:p>
            <a:pPr marL="34290" indent="0">
              <a:buNone/>
            </a:pPr>
            <a:r>
              <a:rPr lang="id-ID" b="1" dirty="0"/>
              <a:t>Contoh: </a:t>
            </a:r>
            <a:r>
              <a:rPr lang="id-ID" sz="3600" b="1" dirty="0"/>
              <a:t>Buat tabel Committee_Members!</a:t>
            </a:r>
          </a:p>
          <a:p>
            <a:pPr marL="34290" indent="0">
              <a:buNone/>
            </a:pPr>
            <a:endParaRPr lang="id-ID" dirty="0" smtClean="0"/>
          </a:p>
          <a:p>
            <a:pPr marL="34290" indent="0">
              <a:buNone/>
            </a:pPr>
            <a:r>
              <a:rPr lang="id-ID" dirty="0" smtClean="0"/>
              <a:t>Statement </a:t>
            </a:r>
            <a:r>
              <a:rPr lang="id-ID" dirty="0"/>
              <a:t>SQL:</a:t>
            </a:r>
          </a:p>
          <a:p>
            <a:pPr marL="34290" indent="0">
              <a:buNone/>
            </a:pPr>
            <a:r>
              <a:rPr lang="id-ID" b="1" dirty="0" smtClean="0"/>
              <a:t>	CREATE </a:t>
            </a:r>
            <a:r>
              <a:rPr lang="id-ID" b="1" dirty="0"/>
              <a:t>TABLE COMMITTEE_MEMBERS</a:t>
            </a:r>
          </a:p>
          <a:p>
            <a:pPr marL="34290" indent="0">
              <a:buNone/>
            </a:pPr>
            <a:r>
              <a:rPr lang="id-ID" b="1" dirty="0" smtClean="0"/>
              <a:t>	(</a:t>
            </a:r>
            <a:r>
              <a:rPr lang="id-ID" b="1" dirty="0"/>
              <a:t>PLAYERNO SMALLINT NOT NULL,</a:t>
            </a:r>
          </a:p>
          <a:p>
            <a:pPr marL="34290" indent="0">
              <a:buNone/>
            </a:pPr>
            <a:r>
              <a:rPr lang="id-ID" b="1" dirty="0" smtClean="0"/>
              <a:t>	BEGIN_DATE </a:t>
            </a:r>
            <a:r>
              <a:rPr lang="id-ID" b="1" dirty="0"/>
              <a:t>DATE NOT NULL,</a:t>
            </a:r>
          </a:p>
          <a:p>
            <a:pPr marL="34290" indent="0">
              <a:buNone/>
            </a:pPr>
            <a:r>
              <a:rPr lang="id-ID" b="1" dirty="0" smtClean="0"/>
              <a:t>	END_DATE </a:t>
            </a:r>
            <a:r>
              <a:rPr lang="id-ID" b="1" dirty="0"/>
              <a:t>DATE ,</a:t>
            </a:r>
          </a:p>
          <a:p>
            <a:pPr marL="34290" indent="0">
              <a:buNone/>
            </a:pPr>
            <a:r>
              <a:rPr lang="id-ID" b="1" dirty="0" smtClean="0"/>
              <a:t>	POSITION </a:t>
            </a:r>
            <a:r>
              <a:rPr lang="id-ID" b="1" dirty="0"/>
              <a:t>CHAR(20) ,</a:t>
            </a:r>
          </a:p>
          <a:p>
            <a:pPr marL="34290" indent="0">
              <a:buNone/>
            </a:pPr>
            <a:r>
              <a:rPr lang="id-ID" b="1" dirty="0" smtClean="0"/>
              <a:t>	PRIMARY </a:t>
            </a:r>
            <a:r>
              <a:rPr lang="id-ID" b="1" dirty="0"/>
              <a:t>KEY (PLAYERNO, BEGIN_DATE) );</a:t>
            </a:r>
            <a:endParaRPr lang="id-ID" dirty="0">
              <a:solidFill>
                <a:srgbClr val="FF0000"/>
              </a:solidFill>
            </a:endParaRPr>
          </a:p>
        </p:txBody>
      </p:sp>
      <p:sp>
        <p:nvSpPr>
          <p:cNvPr id="6" name="Oval 5"/>
          <p:cNvSpPr/>
          <p:nvPr/>
        </p:nvSpPr>
        <p:spPr>
          <a:xfrm>
            <a:off x="1053843" y="5809129"/>
            <a:ext cx="6853028" cy="75303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4" name="Title 3"/>
          <p:cNvSpPr>
            <a:spLocks noGrp="1"/>
          </p:cNvSpPr>
          <p:nvPr>
            <p:ph type="title"/>
          </p:nvPr>
        </p:nvSpPr>
        <p:spPr/>
        <p:txBody>
          <a:bodyPr>
            <a:normAutofit/>
          </a:bodyPr>
          <a:lstStyle/>
          <a:p>
            <a:r>
              <a:rPr lang="id-ID" b="1" dirty="0"/>
              <a:t>Uji Coba  - </a:t>
            </a:r>
            <a:r>
              <a:rPr lang="id-ID" i="1" dirty="0"/>
              <a:t>CREATE </a:t>
            </a:r>
            <a:r>
              <a:rPr lang="id-ID" dirty="0"/>
              <a:t>tabel </a:t>
            </a:r>
            <a:r>
              <a:rPr lang="id-ID" b="1" dirty="0"/>
              <a:t>(</a:t>
            </a:r>
            <a:r>
              <a:rPr lang="id-ID" b="1" dirty="0" smtClean="0"/>
              <a:t>contd-2)</a:t>
            </a:r>
            <a:endParaRPr lang="id-ID" dirty="0"/>
          </a:p>
        </p:txBody>
      </p:sp>
    </p:spTree>
    <p:extLst>
      <p:ext uri="{BB962C8B-B14F-4D97-AF65-F5344CB8AC3E}">
        <p14:creationId xmlns:p14="http://schemas.microsoft.com/office/powerpoint/2010/main" val="2541762337"/>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44118"/>
            <a:ext cx="8108576" cy="516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chemeClr val="tx1"/>
                </a:solidFill>
                <a:latin typeface="Agency FB" panose="020B0503020202020204" pitchFamily="34" charset="0"/>
                <a:ea typeface="+mj-ea"/>
                <a:cs typeface="+mj-cs"/>
              </a:defRPr>
            </a:lvl1pPr>
          </a:lstStyle>
          <a:p>
            <a:r>
              <a:rPr lang="id-ID" b="1" dirty="0" smtClean="0"/>
              <a:t>Uji Coba  - </a:t>
            </a:r>
            <a:r>
              <a:rPr lang="id-ID" dirty="0"/>
              <a:t>Skema Tabel (1)</a:t>
            </a:r>
          </a:p>
        </p:txBody>
      </p:sp>
    </p:spTree>
    <p:extLst>
      <p:ext uri="{BB962C8B-B14F-4D97-AF65-F5344CB8AC3E}">
        <p14:creationId xmlns:p14="http://schemas.microsoft.com/office/powerpoint/2010/main" val="253623963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solidFill>
                  <a:prstClr val="black"/>
                </a:solidFill>
              </a:rPr>
              <a:t>Basisdata</a:t>
            </a:r>
            <a:endParaRPr lang="id-ID" dirty="0"/>
          </a:p>
        </p:txBody>
      </p:sp>
      <p:sp>
        <p:nvSpPr>
          <p:cNvPr id="4" name="Content Placeholder 2"/>
          <p:cNvSpPr>
            <a:spLocks noGrp="1"/>
          </p:cNvSpPr>
          <p:nvPr>
            <p:ph idx="1"/>
          </p:nvPr>
        </p:nvSpPr>
        <p:spPr>
          <a:xfrm>
            <a:off x="476251" y="1658984"/>
            <a:ext cx="8319406" cy="4637315"/>
          </a:xfrm>
        </p:spPr>
        <p:txBody>
          <a:bodyPr>
            <a:normAutofit lnSpcReduction="10000"/>
          </a:bodyPr>
          <a:lstStyle/>
          <a:p>
            <a:r>
              <a:rPr lang="en-US" dirty="0"/>
              <a:t>A database is an </a:t>
            </a:r>
            <a:r>
              <a:rPr lang="en-US" dirty="0">
                <a:solidFill>
                  <a:srgbClr val="0070C0"/>
                </a:solidFill>
              </a:rPr>
              <a:t>organized collection of data</a:t>
            </a:r>
            <a:r>
              <a:rPr lang="en-US" dirty="0"/>
              <a:t>. In MySQL you often create </a:t>
            </a:r>
            <a:r>
              <a:rPr lang="en-US" dirty="0">
                <a:solidFill>
                  <a:srgbClr val="0070C0"/>
                </a:solidFill>
              </a:rPr>
              <a:t>separate databases</a:t>
            </a:r>
            <a:r>
              <a:rPr lang="en-US" dirty="0"/>
              <a:t> for each of your projects. </a:t>
            </a:r>
            <a:r>
              <a:rPr lang="en-US" sz="1600" dirty="0"/>
              <a:t>(Andrea Tar, 2012)</a:t>
            </a:r>
          </a:p>
          <a:p>
            <a:r>
              <a:rPr lang="en-US" dirty="0"/>
              <a:t>The purpose of a </a:t>
            </a:r>
            <a:r>
              <a:rPr lang="en-US" dirty="0">
                <a:solidFill>
                  <a:srgbClr val="0070C0"/>
                </a:solidFill>
              </a:rPr>
              <a:t>database is to help people keep track of things</a:t>
            </a:r>
            <a:r>
              <a:rPr lang="en-US" dirty="0"/>
              <a:t>, and the most commonly used type of database is the relational database. Data are recorded </a:t>
            </a:r>
            <a:r>
              <a:rPr lang="en-US" dirty="0">
                <a:solidFill>
                  <a:srgbClr val="0070C0"/>
                </a:solidFill>
              </a:rPr>
              <a:t>facts</a:t>
            </a:r>
            <a:r>
              <a:rPr lang="en-US" dirty="0"/>
              <a:t> and numbers. </a:t>
            </a:r>
            <a:r>
              <a:rPr lang="en-US" sz="1600" dirty="0">
                <a:solidFill>
                  <a:prstClr val="black"/>
                </a:solidFill>
              </a:rPr>
              <a:t>(Kroenke David, 2013)</a:t>
            </a:r>
          </a:p>
          <a:p>
            <a:r>
              <a:rPr lang="en-US" dirty="0"/>
              <a:t>A database is a </a:t>
            </a:r>
            <a:r>
              <a:rPr lang="en-US" dirty="0">
                <a:solidFill>
                  <a:srgbClr val="0070C0"/>
                </a:solidFill>
              </a:rPr>
              <a:t>collection of data</a:t>
            </a:r>
            <a:r>
              <a:rPr lang="en-US" dirty="0"/>
              <a:t>. The term database usually indicates that the collection of data is </a:t>
            </a:r>
            <a:r>
              <a:rPr lang="en-US" dirty="0">
                <a:solidFill>
                  <a:srgbClr val="0070C0"/>
                </a:solidFill>
              </a:rPr>
              <a:t>stored on a computer</a:t>
            </a:r>
            <a:r>
              <a:rPr lang="en-US" dirty="0"/>
              <a:t>. </a:t>
            </a:r>
            <a:r>
              <a:rPr lang="en-US" sz="1600" dirty="0"/>
              <a:t>(</a:t>
            </a:r>
            <a:r>
              <a:rPr lang="en-US" sz="1600" dirty="0" err="1"/>
              <a:t>Suehering</a:t>
            </a:r>
            <a:r>
              <a:rPr lang="en-US" sz="1600" dirty="0"/>
              <a:t> </a:t>
            </a:r>
            <a:r>
              <a:rPr lang="en-US" sz="1600" dirty="0" err="1"/>
              <a:t>steve</a:t>
            </a:r>
            <a:r>
              <a:rPr lang="en-US" sz="1600" dirty="0"/>
              <a:t>, 2009)</a:t>
            </a:r>
          </a:p>
          <a:p>
            <a:r>
              <a:rPr lang="en-US" dirty="0">
                <a:solidFill>
                  <a:prstClr val="black"/>
                </a:solidFill>
              </a:rPr>
              <a:t>Basis </a:t>
            </a:r>
            <a:r>
              <a:rPr lang="en-US" dirty="0" err="1">
                <a:solidFill>
                  <a:prstClr val="black"/>
                </a:solidFill>
              </a:rPr>
              <a:t>atau</a:t>
            </a:r>
            <a:r>
              <a:rPr lang="en-US" dirty="0">
                <a:solidFill>
                  <a:prstClr val="black"/>
                </a:solidFill>
              </a:rPr>
              <a:t> </a:t>
            </a:r>
            <a:r>
              <a:rPr lang="en-US" b="1" dirty="0" err="1">
                <a:solidFill>
                  <a:srgbClr val="002060"/>
                </a:solidFill>
              </a:rPr>
              <a:t>kumpulan</a:t>
            </a:r>
            <a:r>
              <a:rPr lang="en-US" b="1" dirty="0">
                <a:solidFill>
                  <a:srgbClr val="002060"/>
                </a:solidFill>
              </a:rPr>
              <a:t> data </a:t>
            </a:r>
            <a:r>
              <a:rPr lang="en-US" b="1" dirty="0" err="1">
                <a:solidFill>
                  <a:srgbClr val="002060"/>
                </a:solidFill>
              </a:rPr>
              <a:t>lengkap</a:t>
            </a:r>
            <a:r>
              <a:rPr lang="en-US" b="1" dirty="0">
                <a:solidFill>
                  <a:srgbClr val="002060"/>
                </a:solidFill>
              </a:rPr>
              <a:t> yang </a:t>
            </a:r>
            <a:r>
              <a:rPr lang="en-US" b="1" dirty="0" err="1">
                <a:solidFill>
                  <a:srgbClr val="002060"/>
                </a:solidFill>
              </a:rPr>
              <a:t>terelasi</a:t>
            </a:r>
            <a:r>
              <a:rPr lang="en-US" dirty="0">
                <a:solidFill>
                  <a:prstClr val="black"/>
                </a:solidFill>
              </a:rPr>
              <a:t>.</a:t>
            </a:r>
            <a:endParaRPr lang="en-US" dirty="0"/>
          </a:p>
        </p:txBody>
      </p:sp>
    </p:spTree>
    <p:extLst>
      <p:ext uri="{BB962C8B-B14F-4D97-AF65-F5344CB8AC3E}">
        <p14:creationId xmlns:p14="http://schemas.microsoft.com/office/powerpoint/2010/main" val="3185747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1289837"/>
            <a:ext cx="7785847" cy="5344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chemeClr val="tx1"/>
                </a:solidFill>
                <a:latin typeface="Agency FB" panose="020B0503020202020204" pitchFamily="34" charset="0"/>
                <a:ea typeface="+mj-ea"/>
                <a:cs typeface="+mj-cs"/>
              </a:defRPr>
            </a:lvl1pPr>
          </a:lstStyle>
          <a:p>
            <a:r>
              <a:rPr lang="id-ID" b="1" dirty="0" smtClean="0"/>
              <a:t>Uji Coba  - </a:t>
            </a:r>
            <a:r>
              <a:rPr lang="id-ID" dirty="0"/>
              <a:t>Skema Tabel </a:t>
            </a:r>
            <a:r>
              <a:rPr lang="id-ID" dirty="0" smtClean="0"/>
              <a:t>(2)</a:t>
            </a:r>
            <a:endParaRPr lang="id-ID" dirty="0"/>
          </a:p>
        </p:txBody>
      </p:sp>
    </p:spTree>
    <p:extLst>
      <p:ext uri="{BB962C8B-B14F-4D97-AF65-F5344CB8AC3E}">
        <p14:creationId xmlns:p14="http://schemas.microsoft.com/office/powerpoint/2010/main" val="398118086"/>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93" y="1576108"/>
            <a:ext cx="8783276" cy="479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chemeClr val="tx1"/>
                </a:solidFill>
                <a:latin typeface="Agency FB" panose="020B0503020202020204" pitchFamily="34" charset="0"/>
                <a:ea typeface="+mj-ea"/>
                <a:cs typeface="+mj-cs"/>
              </a:defRPr>
            </a:lvl1pPr>
          </a:lstStyle>
          <a:p>
            <a:r>
              <a:rPr lang="id-ID" b="1" dirty="0" smtClean="0"/>
              <a:t>Uji Coba  - </a:t>
            </a:r>
            <a:r>
              <a:rPr lang="id-ID" dirty="0"/>
              <a:t>Skema Basisdata</a:t>
            </a:r>
          </a:p>
        </p:txBody>
      </p:sp>
    </p:spTree>
    <p:extLst>
      <p:ext uri="{BB962C8B-B14F-4D97-AF65-F5344CB8AC3E}">
        <p14:creationId xmlns:p14="http://schemas.microsoft.com/office/powerpoint/2010/main" val="946293423"/>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B72854-9B1E-40DD-A436-2F9FE168F6C0}"/>
              </a:ext>
            </a:extLst>
          </p:cNvPr>
          <p:cNvSpPr>
            <a:spLocks noGrp="1"/>
          </p:cNvSpPr>
          <p:nvPr>
            <p:ph sz="quarter" idx="4294967295"/>
          </p:nvPr>
        </p:nvSpPr>
        <p:spPr>
          <a:xfrm>
            <a:off x="73958" y="1613647"/>
            <a:ext cx="9070041" cy="4884644"/>
          </a:xfrm>
          <a:prstGeom prst="rect">
            <a:avLst/>
          </a:prstGeom>
        </p:spPr>
        <p:txBody>
          <a:bodyPr numCol="2" spcCol="108000">
            <a:normAutofit fontScale="77500" lnSpcReduction="20000"/>
          </a:bodyPr>
          <a:lstStyle/>
          <a:p>
            <a:pPr algn="just"/>
            <a:r>
              <a:rPr lang="en-US" b="1" dirty="0"/>
              <a:t>PLAYERNO = NUMERIC (4,0) values &gt;= 1</a:t>
            </a:r>
          </a:p>
          <a:p>
            <a:pPr algn="just"/>
            <a:r>
              <a:rPr lang="id-ID" b="1" dirty="0"/>
              <a:t>NAME = CHARACTER (15)</a:t>
            </a:r>
          </a:p>
          <a:p>
            <a:pPr algn="just"/>
            <a:r>
              <a:rPr lang="id-ID" b="1" dirty="0"/>
              <a:t>INITIALS = CHARACTER (3)</a:t>
            </a:r>
          </a:p>
          <a:p>
            <a:pPr algn="just"/>
            <a:r>
              <a:rPr lang="id-ID" b="1" dirty="0"/>
              <a:t>DATE = DATE</a:t>
            </a:r>
          </a:p>
          <a:p>
            <a:pPr algn="just"/>
            <a:r>
              <a:rPr lang="id-ID" b="1" dirty="0"/>
              <a:t>YEARNO = NUMERIC (4,0)</a:t>
            </a:r>
          </a:p>
          <a:p>
            <a:pPr algn="just"/>
            <a:r>
              <a:rPr lang="en-US" b="1" dirty="0"/>
              <a:t>SEXCODE = CHARACTER (1) set of values = {'M','F'}</a:t>
            </a:r>
          </a:p>
          <a:p>
            <a:pPr algn="just"/>
            <a:r>
              <a:rPr lang="id-ID" b="1" dirty="0"/>
              <a:t>STREETNAME = CHARACTER (15)</a:t>
            </a:r>
          </a:p>
          <a:p>
            <a:pPr algn="just"/>
            <a:r>
              <a:rPr lang="id-ID" b="1" dirty="0"/>
              <a:t>HOUSENO = CHARACTER (4)</a:t>
            </a:r>
          </a:p>
          <a:p>
            <a:pPr algn="just"/>
            <a:r>
              <a:rPr lang="id-ID" b="1" dirty="0"/>
              <a:t>POSTCODE = CHARACTER (6)</a:t>
            </a:r>
          </a:p>
          <a:p>
            <a:pPr algn="just"/>
            <a:r>
              <a:rPr lang="id-ID" b="1" dirty="0"/>
              <a:t>TOWNNAME = CHARACTER (10)</a:t>
            </a:r>
          </a:p>
          <a:p>
            <a:pPr algn="just"/>
            <a:r>
              <a:rPr lang="id-ID" b="1" dirty="0"/>
              <a:t>PHONENO = CHARACTER (10)</a:t>
            </a:r>
          </a:p>
          <a:p>
            <a:pPr algn="just"/>
            <a:r>
              <a:rPr lang="id-ID" b="1" dirty="0"/>
              <a:t>LEAGUENO = CHARACTER (4)</a:t>
            </a:r>
          </a:p>
          <a:p>
            <a:pPr algn="just"/>
            <a:r>
              <a:rPr lang="en-US" b="1" dirty="0"/>
              <a:t>TEAMNO = NUMERIC (2,0) values &gt;= 1</a:t>
            </a:r>
          </a:p>
          <a:p>
            <a:pPr algn="just"/>
            <a:r>
              <a:rPr lang="id-ID" b="1" dirty="0"/>
              <a:t>DIVISIONNAME = CHARACTER (6)</a:t>
            </a:r>
          </a:p>
          <a:p>
            <a:pPr algn="just"/>
            <a:r>
              <a:rPr lang="en-US" b="1" dirty="0"/>
              <a:t>MATCHENO = NUMERIC (4,0) values &gt;= 1</a:t>
            </a:r>
          </a:p>
          <a:p>
            <a:pPr algn="just"/>
            <a:r>
              <a:rPr lang="en-US" b="1" dirty="0"/>
              <a:t>NR_OF_SETS = NUMERIC (1,0) set of values = {0,1,2,3}</a:t>
            </a:r>
          </a:p>
          <a:p>
            <a:pPr algn="just"/>
            <a:r>
              <a:rPr lang="en-US" b="1" dirty="0"/>
              <a:t>PAYMENTNO = NUMERIC (8,0) values &gt;= 1</a:t>
            </a:r>
          </a:p>
          <a:p>
            <a:pPr algn="just"/>
            <a:r>
              <a:rPr lang="id-ID" b="1" dirty="0"/>
              <a:t>AMOUNT = NUMERIC (7,2)</a:t>
            </a:r>
          </a:p>
          <a:p>
            <a:pPr algn="just"/>
            <a:r>
              <a:rPr lang="en-US" b="1" dirty="0"/>
              <a:t>POSITIONNAME = CHARACTER (20) set of values =</a:t>
            </a:r>
          </a:p>
          <a:p>
            <a:pPr algn="just"/>
            <a:r>
              <a:rPr lang="en-US" b="1" dirty="0"/>
              <a:t>{'</a:t>
            </a:r>
            <a:r>
              <a:rPr lang="en-US" b="1" dirty="0" err="1"/>
              <a:t>Chairman','Secretary','Treasurer','General</a:t>
            </a:r>
            <a:r>
              <a:rPr lang="en-US" b="1" dirty="0"/>
              <a:t> member'}</a:t>
            </a:r>
            <a:endParaRPr lang="en-US" dirty="0">
              <a:solidFill>
                <a:schemeClr val="tx1"/>
              </a:solidFill>
            </a:endParaRPr>
          </a:p>
        </p:txBody>
      </p:sp>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chemeClr val="tx1"/>
                </a:solidFill>
                <a:latin typeface="Agency FB" panose="020B0503020202020204" pitchFamily="34" charset="0"/>
                <a:ea typeface="+mj-ea"/>
                <a:cs typeface="+mj-cs"/>
              </a:defRPr>
            </a:lvl1pPr>
          </a:lstStyle>
          <a:p>
            <a:r>
              <a:rPr lang="id-ID" b="1" dirty="0" smtClean="0"/>
              <a:t>Uji Coba  - </a:t>
            </a:r>
            <a:r>
              <a:rPr lang="id-ID" i="1" dirty="0"/>
              <a:t>Domains &amp; domain constraints</a:t>
            </a:r>
            <a:endParaRPr lang="id-ID" dirty="0"/>
          </a:p>
        </p:txBody>
      </p:sp>
    </p:spTree>
    <p:extLst>
      <p:ext uri="{BB962C8B-B14F-4D97-AF65-F5344CB8AC3E}">
        <p14:creationId xmlns:p14="http://schemas.microsoft.com/office/powerpoint/2010/main" val="3034356528"/>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4294967295"/>
          </p:nvPr>
        </p:nvSpPr>
        <p:spPr>
          <a:xfrm>
            <a:off x="242047" y="1417638"/>
            <a:ext cx="8794377" cy="5440362"/>
          </a:xfrm>
          <a:prstGeom prst="rect">
            <a:avLst/>
          </a:prstGeom>
        </p:spPr>
        <p:txBody>
          <a:bodyPr numCol="1">
            <a:normAutofit fontScale="55000" lnSpcReduction="20000"/>
          </a:bodyPr>
          <a:lstStyle/>
          <a:p>
            <a:pPr>
              <a:buFont typeface="Wingdings" panose="05000000000000000000" pitchFamily="2" charset="2"/>
              <a:buChar char="q"/>
            </a:pPr>
            <a:r>
              <a:rPr lang="en-US" b="1" dirty="0"/>
              <a:t>Primary keys</a:t>
            </a:r>
            <a:r>
              <a:rPr lang="en-US" dirty="0"/>
              <a:t>:</a:t>
            </a:r>
          </a:p>
          <a:p>
            <a:pPr marL="34290" indent="0">
              <a:buNone/>
            </a:pPr>
            <a:r>
              <a:rPr lang="id-ID" dirty="0" smtClean="0"/>
              <a:t>	</a:t>
            </a:r>
            <a:r>
              <a:rPr lang="en-US" dirty="0" smtClean="0"/>
              <a:t>Indicated </a:t>
            </a:r>
            <a:r>
              <a:rPr lang="en-US" dirty="0"/>
              <a:t>in the table schema’s: &lt;---PK---&gt;</a:t>
            </a:r>
          </a:p>
          <a:p>
            <a:pPr marL="34290" indent="0">
              <a:buNone/>
            </a:pPr>
            <a:r>
              <a:rPr lang="id-ID" dirty="0" smtClean="0"/>
              <a:t>	</a:t>
            </a:r>
            <a:r>
              <a:rPr lang="en-US" dirty="0" smtClean="0"/>
              <a:t>Note</a:t>
            </a:r>
            <a:r>
              <a:rPr lang="en-US" dirty="0"/>
              <a:t>: Unique and all columns NOT NULL</a:t>
            </a:r>
          </a:p>
          <a:p>
            <a:pPr>
              <a:buFont typeface="Wingdings" panose="05000000000000000000" pitchFamily="2" charset="2"/>
              <a:buChar char="q"/>
            </a:pPr>
            <a:r>
              <a:rPr lang="en-US" b="1" dirty="0"/>
              <a:t>Alternative keys</a:t>
            </a:r>
            <a:r>
              <a:rPr lang="en-US" dirty="0"/>
              <a:t>:</a:t>
            </a:r>
          </a:p>
          <a:p>
            <a:pPr marL="34290" indent="0">
              <a:buNone/>
            </a:pPr>
            <a:r>
              <a:rPr lang="id-ID" dirty="0" smtClean="0"/>
              <a:t>	</a:t>
            </a:r>
            <a:r>
              <a:rPr lang="en-US" dirty="0" smtClean="0"/>
              <a:t>Indicated </a:t>
            </a:r>
            <a:r>
              <a:rPr lang="en-US" dirty="0"/>
              <a:t>in the table schema’s:&lt;--------&gt;</a:t>
            </a:r>
          </a:p>
          <a:p>
            <a:pPr marL="34290" indent="0">
              <a:buNone/>
            </a:pPr>
            <a:r>
              <a:rPr lang="id-ID" dirty="0" smtClean="0"/>
              <a:t>	</a:t>
            </a:r>
            <a:r>
              <a:rPr lang="en-US" dirty="0" smtClean="0"/>
              <a:t>Note</a:t>
            </a:r>
            <a:r>
              <a:rPr lang="en-US" dirty="0"/>
              <a:t>: Unique, not necessary NOT NULL</a:t>
            </a:r>
          </a:p>
          <a:p>
            <a:pPr>
              <a:buFont typeface="Wingdings" panose="05000000000000000000" pitchFamily="2" charset="2"/>
              <a:buChar char="q"/>
            </a:pPr>
            <a:r>
              <a:rPr lang="en-US" b="1" dirty="0"/>
              <a:t>NOT NULL constraints</a:t>
            </a:r>
            <a:r>
              <a:rPr lang="en-US" dirty="0"/>
              <a:t>:</a:t>
            </a:r>
          </a:p>
          <a:p>
            <a:pPr marL="34290" indent="0">
              <a:buNone/>
            </a:pPr>
            <a:r>
              <a:rPr lang="id-ID" dirty="0" smtClean="0"/>
              <a:t>	</a:t>
            </a:r>
            <a:r>
              <a:rPr lang="en-US" dirty="0" smtClean="0"/>
              <a:t>Indicated </a:t>
            </a:r>
            <a:r>
              <a:rPr lang="en-US" dirty="0"/>
              <a:t>in the table </a:t>
            </a:r>
            <a:r>
              <a:rPr lang="en-US" dirty="0" err="1"/>
              <a:t>schema’s:NOT</a:t>
            </a:r>
            <a:r>
              <a:rPr lang="en-US" dirty="0"/>
              <a:t> NULL</a:t>
            </a:r>
          </a:p>
          <a:p>
            <a:pPr>
              <a:buFont typeface="Wingdings" panose="05000000000000000000" pitchFamily="2" charset="2"/>
              <a:buChar char="q"/>
            </a:pPr>
            <a:r>
              <a:rPr lang="en-US" b="1" dirty="0"/>
              <a:t>Column value constraints</a:t>
            </a:r>
            <a:r>
              <a:rPr lang="en-US" dirty="0"/>
              <a:t>:</a:t>
            </a:r>
          </a:p>
          <a:p>
            <a:pPr marL="34290" indent="0">
              <a:buNone/>
            </a:pPr>
            <a:r>
              <a:rPr lang="id-ID" dirty="0" smtClean="0"/>
              <a:t>	</a:t>
            </a:r>
            <a:r>
              <a:rPr lang="en-US" dirty="0" smtClean="0"/>
              <a:t>PLAYERS </a:t>
            </a:r>
            <a:r>
              <a:rPr lang="en-US" dirty="0"/>
              <a:t>(JOINED) values &gt;= 1970</a:t>
            </a:r>
          </a:p>
          <a:p>
            <a:pPr marL="34290" indent="0">
              <a:buNone/>
            </a:pPr>
            <a:r>
              <a:rPr lang="id-ID" dirty="0" smtClean="0"/>
              <a:t>	</a:t>
            </a:r>
            <a:r>
              <a:rPr lang="en-US" dirty="0" smtClean="0"/>
              <a:t>PENALTIES </a:t>
            </a:r>
            <a:r>
              <a:rPr lang="en-US" dirty="0"/>
              <a:t>(PAYMENT_DATE) values &gt;= '1970-01-01'</a:t>
            </a:r>
          </a:p>
          <a:p>
            <a:pPr marL="34290" indent="0">
              <a:buNone/>
            </a:pPr>
            <a:r>
              <a:rPr lang="id-ID" dirty="0" smtClean="0"/>
              <a:t>	</a:t>
            </a:r>
            <a:r>
              <a:rPr lang="en-US" dirty="0" smtClean="0"/>
              <a:t>PENALTIES </a:t>
            </a:r>
            <a:r>
              <a:rPr lang="en-US" dirty="0"/>
              <a:t>(AMOUNT) values &gt; 0.00</a:t>
            </a:r>
          </a:p>
          <a:p>
            <a:pPr marL="34290" indent="0">
              <a:buNone/>
            </a:pPr>
            <a:r>
              <a:rPr lang="id-ID" dirty="0" smtClean="0"/>
              <a:t>	</a:t>
            </a:r>
            <a:r>
              <a:rPr lang="en-US" dirty="0" smtClean="0"/>
              <a:t>COMMITTEE_MEMBERS </a:t>
            </a:r>
            <a:r>
              <a:rPr lang="en-US" dirty="0"/>
              <a:t>(BEGIN_DATE) values &gt; '1990-01-01'</a:t>
            </a:r>
          </a:p>
          <a:p>
            <a:pPr>
              <a:buFont typeface="Wingdings" panose="05000000000000000000" pitchFamily="2" charset="2"/>
              <a:buChar char="q"/>
            </a:pPr>
            <a:r>
              <a:rPr lang="en-US" b="1" dirty="0"/>
              <a:t>Row constraints</a:t>
            </a:r>
            <a:r>
              <a:rPr lang="en-US" dirty="0"/>
              <a:t>:</a:t>
            </a:r>
          </a:p>
          <a:p>
            <a:pPr marL="34290" indent="0">
              <a:buNone/>
            </a:pPr>
            <a:r>
              <a:rPr lang="id-ID" dirty="0" smtClean="0"/>
              <a:t>	</a:t>
            </a:r>
            <a:r>
              <a:rPr lang="en-US" dirty="0" smtClean="0"/>
              <a:t>PLAYERS</a:t>
            </a:r>
            <a:r>
              <a:rPr lang="en-US" dirty="0"/>
              <a:t>: YEAR (BIRTH_DATE) &lt;= JOINED</a:t>
            </a:r>
          </a:p>
          <a:p>
            <a:pPr marL="34290" indent="0">
              <a:buNone/>
            </a:pPr>
            <a:r>
              <a:rPr lang="id-ID" dirty="0" smtClean="0"/>
              <a:t>	</a:t>
            </a:r>
            <a:r>
              <a:rPr lang="en-US" dirty="0" smtClean="0"/>
              <a:t>COMMITTEE_MEMBERS</a:t>
            </a:r>
            <a:r>
              <a:rPr lang="en-US" dirty="0"/>
              <a:t>: END_DATE &gt;= BEGIN_DATE</a:t>
            </a:r>
          </a:p>
          <a:p>
            <a:pPr>
              <a:buFont typeface="Wingdings" panose="05000000000000000000" pitchFamily="2" charset="2"/>
              <a:buChar char="q"/>
            </a:pPr>
            <a:r>
              <a:rPr lang="en-US" b="1" dirty="0"/>
              <a:t>Other intra table constraints</a:t>
            </a:r>
            <a:r>
              <a:rPr lang="en-US" dirty="0"/>
              <a:t>:</a:t>
            </a:r>
          </a:p>
          <a:p>
            <a:pPr marL="34290" indent="0">
              <a:buNone/>
            </a:pPr>
            <a:r>
              <a:rPr lang="id-ID" dirty="0" smtClean="0"/>
              <a:t>	</a:t>
            </a:r>
            <a:r>
              <a:rPr lang="en-US" dirty="0" smtClean="0"/>
              <a:t>Note</a:t>
            </a:r>
            <a:r>
              <a:rPr lang="en-US" dirty="0"/>
              <a:t>: Not present in this database.</a:t>
            </a:r>
            <a:endParaRPr lang="id-ID" dirty="0"/>
          </a:p>
        </p:txBody>
      </p:sp>
      <p:sp>
        <p:nvSpPr>
          <p:cNvPr id="4"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chemeClr val="tx1"/>
                </a:solidFill>
                <a:latin typeface="Agency FB" panose="020B0503020202020204" pitchFamily="34" charset="0"/>
                <a:ea typeface="+mj-ea"/>
                <a:cs typeface="+mj-cs"/>
              </a:defRPr>
            </a:lvl1pPr>
          </a:lstStyle>
          <a:p>
            <a:r>
              <a:rPr lang="id-ID" b="1" dirty="0" smtClean="0"/>
              <a:t>Uji Coba  - </a:t>
            </a:r>
            <a:r>
              <a:rPr lang="id-ID" i="1" dirty="0"/>
              <a:t>Intra table constraints</a:t>
            </a:r>
            <a:endParaRPr lang="id-ID" dirty="0"/>
          </a:p>
        </p:txBody>
      </p:sp>
    </p:spTree>
    <p:extLst>
      <p:ext uri="{BB962C8B-B14F-4D97-AF65-F5344CB8AC3E}">
        <p14:creationId xmlns:p14="http://schemas.microsoft.com/office/powerpoint/2010/main" val="2111629181"/>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457200" y="1644609"/>
            <a:ext cx="8229600" cy="5052025"/>
          </a:xfrm>
          <a:prstGeom prst="rect">
            <a:avLst/>
          </a:prstGeom>
        </p:spPr>
        <p:txBody>
          <a:bodyPr>
            <a:normAutofit fontScale="77500" lnSpcReduction="20000"/>
          </a:bodyPr>
          <a:lstStyle/>
          <a:p>
            <a:r>
              <a:rPr lang="id-ID" b="1" i="1" dirty="0"/>
              <a:t>Foreign key references</a:t>
            </a:r>
            <a:r>
              <a:rPr lang="id-ID" i="1" dirty="0"/>
              <a:t>:</a:t>
            </a:r>
          </a:p>
          <a:p>
            <a:pPr marL="34290" indent="0">
              <a:buNone/>
            </a:pPr>
            <a:r>
              <a:rPr lang="id-ID" b="1" dirty="0" smtClean="0"/>
              <a:t>	TEAMS </a:t>
            </a:r>
            <a:r>
              <a:rPr lang="id-ID" b="1" dirty="0"/>
              <a:t>(PLAYERNO) ---&gt; PLAYERS (PLAYERNO)</a:t>
            </a:r>
          </a:p>
          <a:p>
            <a:pPr marL="34290" indent="0">
              <a:buNone/>
            </a:pPr>
            <a:r>
              <a:rPr lang="id-ID" b="1" dirty="0" smtClean="0"/>
              <a:t>	MATCHES </a:t>
            </a:r>
            <a:r>
              <a:rPr lang="id-ID" b="1" dirty="0"/>
              <a:t>(TEAMNO) ---&gt; TEAMS (TEAMNO)</a:t>
            </a:r>
          </a:p>
          <a:p>
            <a:pPr marL="34290" indent="0">
              <a:buNone/>
            </a:pPr>
            <a:r>
              <a:rPr lang="id-ID" b="1" dirty="0" smtClean="0"/>
              <a:t>	MATCHES </a:t>
            </a:r>
            <a:r>
              <a:rPr lang="id-ID" b="1" dirty="0"/>
              <a:t>(PLAYERNO) ---&gt; PLAYERS (PLAYERNO)</a:t>
            </a:r>
          </a:p>
          <a:p>
            <a:pPr marL="34290" indent="0">
              <a:buNone/>
            </a:pPr>
            <a:r>
              <a:rPr lang="id-ID" b="1" dirty="0" smtClean="0"/>
              <a:t>	PENALTIES </a:t>
            </a:r>
            <a:r>
              <a:rPr lang="id-ID" b="1" dirty="0"/>
              <a:t>(PLAYERNO) ---&gt; PLAYERS (PLAYERNO)</a:t>
            </a:r>
          </a:p>
          <a:p>
            <a:pPr marL="34290" indent="0">
              <a:buNone/>
            </a:pPr>
            <a:r>
              <a:rPr lang="id-ID" b="1" dirty="0" smtClean="0"/>
              <a:t>	COMMITTEE_MEMBERS </a:t>
            </a:r>
            <a:r>
              <a:rPr lang="id-ID" b="1" dirty="0"/>
              <a:t>(PLAYERNO) ---&gt; PLAYERS (PLAYERNO</a:t>
            </a:r>
          </a:p>
          <a:p>
            <a:r>
              <a:rPr lang="id-ID" b="1" i="1" dirty="0"/>
              <a:t>Other inter table constraints</a:t>
            </a:r>
            <a:r>
              <a:rPr lang="id-ID" i="1" dirty="0"/>
              <a:t>:</a:t>
            </a:r>
          </a:p>
          <a:p>
            <a:pPr marL="408385" indent="0">
              <a:buNone/>
            </a:pPr>
            <a:r>
              <a:rPr lang="en-US" i="1" dirty="0" smtClean="0"/>
              <a:t>For </a:t>
            </a:r>
            <a:r>
              <a:rPr lang="en-US" i="1" dirty="0"/>
              <a:t>rows of table PLAYERS that are referenced by a foreign key </a:t>
            </a:r>
            <a:r>
              <a:rPr lang="en-US" i="1" dirty="0" smtClean="0"/>
              <a:t>from</a:t>
            </a:r>
            <a:r>
              <a:rPr lang="id-ID" i="1" dirty="0" smtClean="0"/>
              <a:t> </a:t>
            </a:r>
            <a:r>
              <a:rPr lang="en-US" i="1" dirty="0" smtClean="0"/>
              <a:t>tables </a:t>
            </a:r>
            <a:r>
              <a:rPr lang="en-US" i="1" dirty="0"/>
              <a:t>TEAMS, MATCHES and PENALTIES: LEAGUENO IS NOT </a:t>
            </a:r>
            <a:r>
              <a:rPr lang="en-US" i="1" dirty="0" smtClean="0"/>
              <a:t>NULL</a:t>
            </a:r>
            <a:endParaRPr lang="id-ID" i="1" dirty="0" smtClean="0"/>
          </a:p>
          <a:p>
            <a:pPr marL="408385" indent="0">
              <a:buNone/>
            </a:pPr>
            <a:endParaRPr lang="en-US" i="1" dirty="0"/>
          </a:p>
          <a:p>
            <a:pPr marL="408385" indent="0">
              <a:buNone/>
            </a:pPr>
            <a:r>
              <a:rPr lang="en-US" i="1" dirty="0" smtClean="0"/>
              <a:t>For </a:t>
            </a:r>
            <a:r>
              <a:rPr lang="en-US" i="1" dirty="0"/>
              <a:t>table PENALTIES the value of PAYMENT_DATE must be greater or</a:t>
            </a:r>
          </a:p>
          <a:p>
            <a:pPr marL="408385" indent="0">
              <a:buNone/>
            </a:pPr>
            <a:r>
              <a:rPr lang="en-US" i="1" dirty="0"/>
              <a:t>equal than the value of JOINED in table PLAYERS for the same player.</a:t>
            </a:r>
            <a:endParaRPr lang="en-AU" dirty="0"/>
          </a:p>
        </p:txBody>
      </p:sp>
      <p:sp>
        <p:nvSpPr>
          <p:cNvPr id="4"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chemeClr val="tx1"/>
                </a:solidFill>
                <a:latin typeface="Agency FB" panose="020B0503020202020204" pitchFamily="34" charset="0"/>
                <a:ea typeface="+mj-ea"/>
                <a:cs typeface="+mj-cs"/>
              </a:defRPr>
            </a:lvl1pPr>
          </a:lstStyle>
          <a:p>
            <a:r>
              <a:rPr lang="id-ID" b="1" dirty="0" smtClean="0"/>
              <a:t>Uji Coba  - </a:t>
            </a:r>
            <a:r>
              <a:rPr lang="id-ID" dirty="0"/>
              <a:t>Inter table constraints</a:t>
            </a:r>
          </a:p>
        </p:txBody>
      </p:sp>
    </p:spTree>
    <p:extLst>
      <p:ext uri="{BB962C8B-B14F-4D97-AF65-F5344CB8AC3E}">
        <p14:creationId xmlns:p14="http://schemas.microsoft.com/office/powerpoint/2010/main" val="461819213"/>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F0B5175-30CA-49EB-833E-5F01D5E736F0}"/>
              </a:ext>
            </a:extLst>
          </p:cNvPr>
          <p:cNvSpPr>
            <a:spLocks noGrp="1"/>
          </p:cNvSpPr>
          <p:nvPr>
            <p:ph sz="quarter" idx="4294967295"/>
          </p:nvPr>
        </p:nvSpPr>
        <p:spPr>
          <a:xfrm>
            <a:off x="299758" y="1586891"/>
            <a:ext cx="8271767" cy="2738628"/>
          </a:xfrm>
          <a:prstGeom prst="rect">
            <a:avLst/>
          </a:prstGeom>
        </p:spPr>
        <p:txBody>
          <a:bodyPr/>
          <a:lstStyle/>
          <a:p>
            <a:r>
              <a:rPr lang="id-ID" b="1" dirty="0"/>
              <a:t>Contoh: </a:t>
            </a:r>
            <a:r>
              <a:rPr lang="id-ID" dirty="0"/>
              <a:t>Buat tabel Players!</a:t>
            </a:r>
          </a:p>
          <a:p>
            <a:r>
              <a:rPr lang="id-ID" dirty="0"/>
              <a:t>Statemen SQL:</a:t>
            </a:r>
            <a:endParaRPr lang="id-ID" dirty="0">
              <a:solidFill>
                <a:srgbClr val="FF0000"/>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12"/>
          <a:stretch/>
        </p:blipFill>
        <p:spPr bwMode="auto">
          <a:xfrm>
            <a:off x="2662518" y="2595978"/>
            <a:ext cx="5277080" cy="379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chemeClr val="tx1"/>
                </a:solidFill>
                <a:latin typeface="Agency FB" panose="020B0503020202020204" pitchFamily="34" charset="0"/>
                <a:ea typeface="+mj-ea"/>
                <a:cs typeface="+mj-cs"/>
              </a:defRPr>
            </a:lvl1pPr>
          </a:lstStyle>
          <a:p>
            <a:r>
              <a:rPr lang="id-ID" b="1" dirty="0" smtClean="0"/>
              <a:t>Uji Coba  - </a:t>
            </a:r>
            <a:r>
              <a:rPr lang="id-ID" dirty="0"/>
              <a:t>CREATE Tabel (contd-3)</a:t>
            </a:r>
          </a:p>
        </p:txBody>
      </p:sp>
    </p:spTree>
    <p:extLst>
      <p:ext uri="{BB962C8B-B14F-4D97-AF65-F5344CB8AC3E}">
        <p14:creationId xmlns:p14="http://schemas.microsoft.com/office/powerpoint/2010/main" val="2056263009"/>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AC028E4-8540-438F-8795-73C65D75FE85}"/>
              </a:ext>
            </a:extLst>
          </p:cNvPr>
          <p:cNvSpPr>
            <a:spLocks noGrp="1"/>
          </p:cNvSpPr>
          <p:nvPr>
            <p:ph sz="quarter" idx="4294967295"/>
          </p:nvPr>
        </p:nvSpPr>
        <p:spPr>
          <a:xfrm>
            <a:off x="413359" y="1541185"/>
            <a:ext cx="7950890" cy="4193685"/>
          </a:xfrm>
          <a:prstGeom prst="rect">
            <a:avLst/>
          </a:prstGeom>
        </p:spPr>
        <p:txBody>
          <a:bodyPr>
            <a:normAutofit fontScale="85000" lnSpcReduction="20000"/>
          </a:bodyPr>
          <a:lstStyle/>
          <a:p>
            <a:pPr marL="0" indent="0">
              <a:buNone/>
            </a:pPr>
            <a:r>
              <a:rPr lang="en-US" dirty="0" err="1">
                <a:solidFill>
                  <a:schemeClr val="tx1"/>
                </a:solidFill>
              </a:rPr>
              <a:t>Contoh</a:t>
            </a:r>
            <a:r>
              <a:rPr lang="en-US" dirty="0">
                <a:solidFill>
                  <a:schemeClr val="tx1"/>
                </a:solidFill>
              </a:rPr>
              <a:t>: </a:t>
            </a:r>
            <a:r>
              <a:rPr lang="en-US" dirty="0" err="1">
                <a:solidFill>
                  <a:schemeClr val="tx1"/>
                </a:solidFill>
              </a:rPr>
              <a:t>Buat</a:t>
            </a:r>
            <a:r>
              <a:rPr lang="en-US" dirty="0">
                <a:solidFill>
                  <a:schemeClr val="tx1"/>
                </a:solidFill>
              </a:rPr>
              <a:t> </a:t>
            </a:r>
            <a:r>
              <a:rPr lang="en-US" dirty="0" err="1">
                <a:solidFill>
                  <a:schemeClr val="tx1"/>
                </a:solidFill>
              </a:rPr>
              <a:t>tabel</a:t>
            </a:r>
            <a:r>
              <a:rPr lang="en-US" dirty="0">
                <a:solidFill>
                  <a:schemeClr val="tx1"/>
                </a:solidFill>
              </a:rPr>
              <a:t> TEAMS!</a:t>
            </a:r>
          </a:p>
          <a:p>
            <a:pPr marL="0" indent="0">
              <a:buNone/>
            </a:pPr>
            <a:r>
              <a:rPr lang="en-US" dirty="0" err="1">
                <a:solidFill>
                  <a:schemeClr val="tx1"/>
                </a:solidFill>
              </a:rPr>
              <a:t>Statemen</a:t>
            </a:r>
            <a:r>
              <a:rPr lang="en-US" dirty="0">
                <a:solidFill>
                  <a:schemeClr val="tx1"/>
                </a:solidFill>
              </a:rPr>
              <a:t> SQL</a:t>
            </a:r>
            <a:r>
              <a:rPr lang="en-US" dirty="0" smtClean="0">
                <a:solidFill>
                  <a:schemeClr val="tx1"/>
                </a:solidFill>
              </a:rPr>
              <a:t>:</a:t>
            </a:r>
            <a:endParaRPr lang="id-ID" dirty="0" smtClean="0">
              <a:solidFill>
                <a:schemeClr val="tx1"/>
              </a:solidFill>
            </a:endParaRPr>
          </a:p>
          <a:p>
            <a:pPr marL="34290" indent="0">
              <a:buNone/>
            </a:pPr>
            <a:r>
              <a:rPr lang="id-ID" b="1" dirty="0" smtClean="0"/>
              <a:t>	CREATE </a:t>
            </a:r>
            <a:r>
              <a:rPr lang="id-ID" b="1" dirty="0"/>
              <a:t>TABLE TEAMS</a:t>
            </a:r>
          </a:p>
          <a:p>
            <a:pPr marL="34290" indent="0">
              <a:buNone/>
            </a:pPr>
            <a:r>
              <a:rPr lang="id-ID" b="1" dirty="0" smtClean="0"/>
              <a:t>	(</a:t>
            </a:r>
            <a:r>
              <a:rPr lang="id-ID" b="1" dirty="0"/>
              <a:t>TEAMNO SMALLINT NOT NULL,</a:t>
            </a:r>
          </a:p>
          <a:p>
            <a:pPr marL="34290" indent="0">
              <a:buNone/>
            </a:pPr>
            <a:r>
              <a:rPr lang="id-ID" b="1" dirty="0" smtClean="0"/>
              <a:t>	PLAYERNO </a:t>
            </a:r>
            <a:r>
              <a:rPr lang="id-ID" b="1" dirty="0"/>
              <a:t>SMALLINT NOT NULL,</a:t>
            </a:r>
          </a:p>
          <a:p>
            <a:pPr marL="34290" indent="0">
              <a:buNone/>
            </a:pPr>
            <a:r>
              <a:rPr lang="id-ID" b="1" dirty="0" smtClean="0"/>
              <a:t>	DIVISION </a:t>
            </a:r>
            <a:r>
              <a:rPr lang="id-ID" b="1" dirty="0"/>
              <a:t>CHAR(6) NOT NULL,</a:t>
            </a:r>
          </a:p>
          <a:p>
            <a:pPr marL="34290" indent="0">
              <a:buNone/>
            </a:pPr>
            <a:r>
              <a:rPr lang="id-ID" b="1" dirty="0" smtClean="0"/>
              <a:t>	PRIMARY </a:t>
            </a:r>
            <a:r>
              <a:rPr lang="id-ID" b="1" dirty="0"/>
              <a:t>KEY (TEAMNO) ,</a:t>
            </a:r>
          </a:p>
          <a:p>
            <a:pPr marL="34290" indent="0">
              <a:buNone/>
            </a:pPr>
            <a:r>
              <a:rPr lang="id-ID" b="1" dirty="0" smtClean="0"/>
              <a:t>	UNIQUE </a:t>
            </a:r>
            <a:r>
              <a:rPr lang="id-ID" b="1" dirty="0"/>
              <a:t>(PLAYERNO) ,</a:t>
            </a:r>
          </a:p>
          <a:p>
            <a:pPr marL="34290" indent="0">
              <a:buNone/>
            </a:pPr>
            <a:r>
              <a:rPr lang="id-ID" b="1" dirty="0" smtClean="0"/>
              <a:t>	FOREIGN </a:t>
            </a:r>
            <a:r>
              <a:rPr lang="id-ID" b="1" dirty="0"/>
              <a:t>KEY (PLAYERNO)</a:t>
            </a:r>
          </a:p>
          <a:p>
            <a:pPr marL="34290" indent="0">
              <a:buNone/>
            </a:pPr>
            <a:r>
              <a:rPr lang="id-ID" b="1" dirty="0" smtClean="0"/>
              <a:t>	REFERENCES </a:t>
            </a:r>
            <a:r>
              <a:rPr lang="id-ID" b="1" dirty="0"/>
              <a:t>PLAYERS (PLAYERNO) ,</a:t>
            </a:r>
          </a:p>
          <a:p>
            <a:pPr marL="34290" indent="0">
              <a:buNone/>
            </a:pPr>
            <a:r>
              <a:rPr lang="id-ID" b="1" dirty="0" smtClean="0"/>
              <a:t>	CHECK </a:t>
            </a:r>
            <a:r>
              <a:rPr lang="id-ID" b="1" dirty="0"/>
              <a:t>(TEAMNO &gt;= 1) );</a:t>
            </a:r>
            <a:endParaRPr lang="id-ID" dirty="0">
              <a:solidFill>
                <a:schemeClr val="tx1"/>
              </a:solidFill>
            </a:endParaRPr>
          </a:p>
        </p:txBody>
      </p:sp>
      <p:sp>
        <p:nvSpPr>
          <p:cNvPr id="6" name="Oval 5"/>
          <p:cNvSpPr/>
          <p:nvPr/>
        </p:nvSpPr>
        <p:spPr>
          <a:xfrm>
            <a:off x="413359" y="3695454"/>
            <a:ext cx="6014335" cy="203941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7"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chemeClr val="tx1"/>
                </a:solidFill>
                <a:latin typeface="Agency FB" panose="020B0503020202020204" pitchFamily="34" charset="0"/>
                <a:ea typeface="+mj-ea"/>
                <a:cs typeface="+mj-cs"/>
              </a:defRPr>
            </a:lvl1pPr>
          </a:lstStyle>
          <a:p>
            <a:r>
              <a:rPr lang="id-ID" b="1" dirty="0" smtClean="0"/>
              <a:t>Uji Coba  - </a:t>
            </a:r>
            <a:r>
              <a:rPr lang="id-ID" dirty="0"/>
              <a:t>CREATE Tabel (</a:t>
            </a:r>
            <a:r>
              <a:rPr lang="id-ID" dirty="0" smtClean="0"/>
              <a:t>contd-4)</a:t>
            </a:r>
            <a:endParaRPr lang="id-ID" dirty="0"/>
          </a:p>
        </p:txBody>
      </p:sp>
    </p:spTree>
    <p:extLst>
      <p:ext uri="{BB962C8B-B14F-4D97-AF65-F5344CB8AC3E}">
        <p14:creationId xmlns:p14="http://schemas.microsoft.com/office/powerpoint/2010/main" val="2339529331"/>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AC028E4-8540-438F-8795-73C65D75FE85}"/>
              </a:ext>
            </a:extLst>
          </p:cNvPr>
          <p:cNvSpPr>
            <a:spLocks noGrp="1"/>
          </p:cNvSpPr>
          <p:nvPr>
            <p:ph sz="quarter" idx="4294967295"/>
          </p:nvPr>
        </p:nvSpPr>
        <p:spPr>
          <a:xfrm>
            <a:off x="457200" y="1546412"/>
            <a:ext cx="8337176" cy="4746811"/>
          </a:xfrm>
          <a:prstGeom prst="rect">
            <a:avLst/>
          </a:prstGeom>
        </p:spPr>
        <p:txBody>
          <a:bodyPr>
            <a:normAutofit fontScale="70000" lnSpcReduction="20000"/>
          </a:bodyPr>
          <a:lstStyle/>
          <a:p>
            <a:pPr marL="0" indent="0">
              <a:buNone/>
            </a:pPr>
            <a:r>
              <a:rPr lang="en-US" b="1" dirty="0" err="1">
                <a:solidFill>
                  <a:schemeClr val="tx1"/>
                </a:solidFill>
              </a:rPr>
              <a:t>Contoh</a:t>
            </a:r>
            <a:r>
              <a:rPr lang="en-US" b="1" dirty="0">
                <a:solidFill>
                  <a:schemeClr val="tx1"/>
                </a:solidFill>
              </a:rPr>
              <a:t>: </a:t>
            </a:r>
            <a:r>
              <a:rPr lang="id-ID" b="1" dirty="0"/>
              <a:t>Buat tabel Committee_Members</a:t>
            </a:r>
            <a:r>
              <a:rPr lang="id-ID" b="1" dirty="0" smtClean="0"/>
              <a:t>!</a:t>
            </a:r>
          </a:p>
          <a:p>
            <a:pPr marL="0" indent="0">
              <a:buNone/>
            </a:pPr>
            <a:r>
              <a:rPr lang="en-US" dirty="0" err="1" smtClean="0">
                <a:solidFill>
                  <a:schemeClr val="tx1"/>
                </a:solidFill>
              </a:rPr>
              <a:t>Statemen</a:t>
            </a:r>
            <a:r>
              <a:rPr lang="en-US" dirty="0" smtClean="0">
                <a:solidFill>
                  <a:schemeClr val="tx1"/>
                </a:solidFill>
              </a:rPr>
              <a:t> </a:t>
            </a:r>
            <a:r>
              <a:rPr lang="en-US" dirty="0">
                <a:solidFill>
                  <a:schemeClr val="tx1"/>
                </a:solidFill>
              </a:rPr>
              <a:t>SQL</a:t>
            </a:r>
            <a:r>
              <a:rPr lang="en-US" dirty="0" smtClean="0">
                <a:solidFill>
                  <a:schemeClr val="tx1"/>
                </a:solidFill>
              </a:rPr>
              <a:t>:</a:t>
            </a:r>
            <a:endParaRPr lang="id-ID" dirty="0" smtClean="0">
              <a:solidFill>
                <a:schemeClr val="tx1"/>
              </a:solidFill>
            </a:endParaRPr>
          </a:p>
          <a:p>
            <a:pPr marL="34290" indent="0">
              <a:buNone/>
            </a:pPr>
            <a:r>
              <a:rPr lang="id-ID" b="1" dirty="0" smtClean="0"/>
              <a:t>	</a:t>
            </a:r>
            <a:r>
              <a:rPr lang="en-US" b="1" dirty="0"/>
              <a:t>CREATE TABLE COMMITTEE_MEMBERS</a:t>
            </a:r>
          </a:p>
          <a:p>
            <a:pPr marL="34290" indent="0">
              <a:buNone/>
            </a:pPr>
            <a:r>
              <a:rPr lang="id-ID" b="1" dirty="0" smtClean="0"/>
              <a:t>	</a:t>
            </a:r>
            <a:r>
              <a:rPr lang="en-US" b="1" dirty="0" smtClean="0"/>
              <a:t>(</a:t>
            </a:r>
            <a:r>
              <a:rPr lang="en-US" b="1" dirty="0"/>
              <a:t>PLAYERNO SMALLINT NOT NULL,</a:t>
            </a:r>
          </a:p>
          <a:p>
            <a:pPr marL="34290" indent="0">
              <a:buNone/>
            </a:pPr>
            <a:r>
              <a:rPr lang="id-ID" b="1" dirty="0" smtClean="0"/>
              <a:t>	</a:t>
            </a:r>
            <a:r>
              <a:rPr lang="en-US" b="1" dirty="0" smtClean="0"/>
              <a:t>BEGIN_DATE </a:t>
            </a:r>
            <a:r>
              <a:rPr lang="en-US" b="1" dirty="0"/>
              <a:t>DATE NOT NULL,</a:t>
            </a:r>
          </a:p>
          <a:p>
            <a:pPr marL="34290" indent="0">
              <a:buNone/>
            </a:pPr>
            <a:r>
              <a:rPr lang="id-ID" b="1" dirty="0" smtClean="0"/>
              <a:t>	</a:t>
            </a:r>
            <a:r>
              <a:rPr lang="en-US" b="1" dirty="0" smtClean="0"/>
              <a:t>END_DATE </a:t>
            </a:r>
            <a:r>
              <a:rPr lang="en-US" b="1" dirty="0"/>
              <a:t>DATE ,</a:t>
            </a:r>
          </a:p>
          <a:p>
            <a:pPr marL="34290" indent="0">
              <a:buNone/>
            </a:pPr>
            <a:r>
              <a:rPr lang="id-ID" b="1" dirty="0" smtClean="0"/>
              <a:t>	</a:t>
            </a:r>
            <a:r>
              <a:rPr lang="en-US" b="1" dirty="0" smtClean="0"/>
              <a:t>POSITION </a:t>
            </a:r>
            <a:r>
              <a:rPr lang="en-US" b="1" dirty="0"/>
              <a:t>CHAR(20) ,</a:t>
            </a:r>
          </a:p>
          <a:p>
            <a:pPr marL="34290" indent="0">
              <a:buNone/>
            </a:pPr>
            <a:r>
              <a:rPr lang="id-ID" b="1" dirty="0" smtClean="0"/>
              <a:t>	</a:t>
            </a:r>
            <a:r>
              <a:rPr lang="en-US" b="1" dirty="0" smtClean="0"/>
              <a:t>PRIMARY </a:t>
            </a:r>
            <a:r>
              <a:rPr lang="en-US" b="1" dirty="0"/>
              <a:t>KEY (PLAYERNO, BEGIN_DATE) ,</a:t>
            </a:r>
          </a:p>
          <a:p>
            <a:pPr marL="34290" indent="0">
              <a:buNone/>
            </a:pPr>
            <a:r>
              <a:rPr lang="id-ID" b="1" dirty="0" smtClean="0"/>
              <a:t>	</a:t>
            </a:r>
            <a:r>
              <a:rPr lang="en-US" b="1" dirty="0" smtClean="0"/>
              <a:t>FOREIGN </a:t>
            </a:r>
            <a:r>
              <a:rPr lang="en-US" b="1" dirty="0"/>
              <a:t>KEY (PLAYERNO)</a:t>
            </a:r>
          </a:p>
          <a:p>
            <a:pPr marL="34290" indent="0">
              <a:buNone/>
            </a:pPr>
            <a:r>
              <a:rPr lang="id-ID" b="1" dirty="0" smtClean="0"/>
              <a:t>	</a:t>
            </a:r>
            <a:r>
              <a:rPr lang="en-US" b="1" dirty="0" smtClean="0"/>
              <a:t>REFERENCES </a:t>
            </a:r>
            <a:r>
              <a:rPr lang="en-US" b="1" dirty="0"/>
              <a:t>PLAYERS (PLAYERNO) ,</a:t>
            </a:r>
          </a:p>
          <a:p>
            <a:pPr marL="34290" indent="0">
              <a:buNone/>
            </a:pPr>
            <a:r>
              <a:rPr lang="id-ID" b="1" dirty="0" smtClean="0"/>
              <a:t>	</a:t>
            </a:r>
            <a:r>
              <a:rPr lang="en-US" b="1" dirty="0" smtClean="0"/>
              <a:t>CHECK </a:t>
            </a:r>
            <a:r>
              <a:rPr lang="en-US" b="1" dirty="0"/>
              <a:t>(POSITION IN ('Chairman', 'Secretary',</a:t>
            </a:r>
          </a:p>
          <a:p>
            <a:pPr marL="34290" indent="0">
              <a:buNone/>
            </a:pPr>
            <a:r>
              <a:rPr lang="id-ID" b="1" dirty="0" smtClean="0"/>
              <a:t>	</a:t>
            </a:r>
            <a:r>
              <a:rPr lang="en-US" b="1" dirty="0" smtClean="0"/>
              <a:t>'Treasurer</a:t>
            </a:r>
            <a:r>
              <a:rPr lang="en-US" b="1" dirty="0"/>
              <a:t>', 'General member')),</a:t>
            </a:r>
          </a:p>
          <a:p>
            <a:pPr marL="34290" indent="0">
              <a:buNone/>
            </a:pPr>
            <a:r>
              <a:rPr lang="id-ID" b="1" dirty="0" smtClean="0"/>
              <a:t>	</a:t>
            </a:r>
            <a:r>
              <a:rPr lang="en-US" b="1" dirty="0" smtClean="0"/>
              <a:t>CHECK </a:t>
            </a:r>
            <a:r>
              <a:rPr lang="en-US" b="1" dirty="0"/>
              <a:t>(BEGIN_DATE &gt;= '1990-01-01'),</a:t>
            </a:r>
          </a:p>
          <a:p>
            <a:pPr marL="34290" indent="0">
              <a:buNone/>
            </a:pPr>
            <a:r>
              <a:rPr lang="id-ID" b="1" dirty="0" smtClean="0"/>
              <a:t>	</a:t>
            </a:r>
            <a:r>
              <a:rPr lang="en-US" b="1" dirty="0" smtClean="0"/>
              <a:t>CHECK </a:t>
            </a:r>
            <a:r>
              <a:rPr lang="en-US" b="1" dirty="0"/>
              <a:t>(END_DATE &gt;= BEGIN_DATE) );</a:t>
            </a:r>
            <a:endParaRPr lang="id-ID" dirty="0">
              <a:solidFill>
                <a:schemeClr val="tx1"/>
              </a:solidFill>
            </a:endParaRPr>
          </a:p>
        </p:txBody>
      </p:sp>
      <p:sp>
        <p:nvSpPr>
          <p:cNvPr id="6" name="Oval 5"/>
          <p:cNvSpPr/>
          <p:nvPr/>
        </p:nvSpPr>
        <p:spPr>
          <a:xfrm>
            <a:off x="457200" y="3732157"/>
            <a:ext cx="6145306" cy="26898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7"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chemeClr val="tx1"/>
                </a:solidFill>
                <a:latin typeface="Agency FB" panose="020B0503020202020204" pitchFamily="34" charset="0"/>
                <a:ea typeface="+mj-ea"/>
                <a:cs typeface="+mj-cs"/>
              </a:defRPr>
            </a:lvl1pPr>
          </a:lstStyle>
          <a:p>
            <a:r>
              <a:rPr lang="id-ID" b="1" dirty="0" smtClean="0"/>
              <a:t>Uji Coba  - </a:t>
            </a:r>
            <a:r>
              <a:rPr lang="id-ID" dirty="0"/>
              <a:t>CREATE Tabel (</a:t>
            </a:r>
            <a:r>
              <a:rPr lang="id-ID" dirty="0" smtClean="0"/>
              <a:t>contd-5)</a:t>
            </a:r>
            <a:endParaRPr lang="id-ID" dirty="0"/>
          </a:p>
        </p:txBody>
      </p:sp>
    </p:spTree>
    <p:extLst>
      <p:ext uri="{BB962C8B-B14F-4D97-AF65-F5344CB8AC3E}">
        <p14:creationId xmlns:p14="http://schemas.microsoft.com/office/powerpoint/2010/main" val="1011914399"/>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AC028E4-8540-438F-8795-73C65D75FE85}"/>
              </a:ext>
            </a:extLst>
          </p:cNvPr>
          <p:cNvSpPr>
            <a:spLocks noGrp="1"/>
          </p:cNvSpPr>
          <p:nvPr>
            <p:ph sz="quarter" idx="4294967295"/>
          </p:nvPr>
        </p:nvSpPr>
        <p:spPr>
          <a:xfrm>
            <a:off x="733369" y="1680239"/>
            <a:ext cx="7950890" cy="4193685"/>
          </a:xfrm>
          <a:prstGeom prst="rect">
            <a:avLst/>
          </a:prstGeom>
        </p:spPr>
        <p:txBody>
          <a:bodyPr>
            <a:normAutofit lnSpcReduction="10000"/>
          </a:bodyPr>
          <a:lstStyle/>
          <a:p>
            <a:pPr marL="0" indent="0">
              <a:buNone/>
            </a:pPr>
            <a:r>
              <a:rPr lang="en-US" dirty="0" err="1">
                <a:solidFill>
                  <a:schemeClr val="tx1"/>
                </a:solidFill>
              </a:rPr>
              <a:t>Contoh</a:t>
            </a:r>
            <a:r>
              <a:rPr lang="en-US" dirty="0">
                <a:solidFill>
                  <a:schemeClr val="tx1"/>
                </a:solidFill>
              </a:rPr>
              <a:t>: </a:t>
            </a:r>
            <a:r>
              <a:rPr lang="id-ID" dirty="0"/>
              <a:t>Buat tabel </a:t>
            </a:r>
            <a:r>
              <a:rPr lang="id-ID" dirty="0" smtClean="0"/>
              <a:t>TEAMS!</a:t>
            </a:r>
          </a:p>
          <a:p>
            <a:pPr marL="0" indent="0">
              <a:buNone/>
            </a:pPr>
            <a:r>
              <a:rPr lang="en-US" dirty="0" err="1" smtClean="0">
                <a:solidFill>
                  <a:schemeClr val="tx1"/>
                </a:solidFill>
              </a:rPr>
              <a:t>Statemen</a:t>
            </a:r>
            <a:r>
              <a:rPr lang="en-US" dirty="0" smtClean="0">
                <a:solidFill>
                  <a:schemeClr val="tx1"/>
                </a:solidFill>
              </a:rPr>
              <a:t> </a:t>
            </a:r>
            <a:r>
              <a:rPr lang="en-US" dirty="0">
                <a:solidFill>
                  <a:schemeClr val="tx1"/>
                </a:solidFill>
              </a:rPr>
              <a:t>SQL</a:t>
            </a:r>
            <a:r>
              <a:rPr lang="en-US" dirty="0" smtClean="0">
                <a:solidFill>
                  <a:schemeClr val="tx1"/>
                </a:solidFill>
              </a:rPr>
              <a:t>:</a:t>
            </a:r>
            <a:endParaRPr lang="id-ID" dirty="0" smtClean="0">
              <a:solidFill>
                <a:schemeClr val="tx1"/>
              </a:solidFill>
            </a:endParaRPr>
          </a:p>
          <a:p>
            <a:pPr marL="274320" lvl="1" indent="0">
              <a:buNone/>
            </a:pPr>
            <a:r>
              <a:rPr lang="id-ID" b="1" dirty="0" smtClean="0"/>
              <a:t>	CREATE </a:t>
            </a:r>
            <a:r>
              <a:rPr lang="id-ID" b="1" dirty="0"/>
              <a:t>TABLE TEAMS</a:t>
            </a:r>
          </a:p>
          <a:p>
            <a:pPr marL="34290" indent="0">
              <a:buNone/>
            </a:pPr>
            <a:r>
              <a:rPr lang="id-ID" b="1" dirty="0" smtClean="0"/>
              <a:t>	</a:t>
            </a:r>
            <a:r>
              <a:rPr lang="en-US" b="1" dirty="0" smtClean="0"/>
              <a:t>(</a:t>
            </a:r>
            <a:r>
              <a:rPr lang="en-US" b="1" dirty="0"/>
              <a:t>TEAMNO SMALLINT NOT NULL PRIMARY KEY</a:t>
            </a:r>
          </a:p>
          <a:p>
            <a:pPr marL="34290" indent="0">
              <a:buNone/>
            </a:pPr>
            <a:r>
              <a:rPr lang="id-ID" b="1" dirty="0" smtClean="0"/>
              <a:t>	CHECK </a:t>
            </a:r>
            <a:r>
              <a:rPr lang="id-ID" b="1" dirty="0"/>
              <a:t>(TEAMNO &gt;= 1),</a:t>
            </a:r>
          </a:p>
          <a:p>
            <a:pPr marL="34290" indent="0">
              <a:buNone/>
            </a:pPr>
            <a:r>
              <a:rPr lang="id-ID" b="1" dirty="0" smtClean="0"/>
              <a:t>	</a:t>
            </a:r>
            <a:r>
              <a:rPr lang="en-US" b="1" dirty="0" smtClean="0"/>
              <a:t>PLAYERNO </a:t>
            </a:r>
            <a:r>
              <a:rPr lang="en-US" b="1" dirty="0"/>
              <a:t>SMALLINT NOT NULL UNIQUE,</a:t>
            </a:r>
          </a:p>
          <a:p>
            <a:pPr marL="34290" indent="0">
              <a:buNone/>
            </a:pPr>
            <a:r>
              <a:rPr lang="id-ID" b="1" dirty="0" smtClean="0"/>
              <a:t>	FOREIGN </a:t>
            </a:r>
            <a:r>
              <a:rPr lang="id-ID" b="1" dirty="0"/>
              <a:t>KEY (PLAYERNO)</a:t>
            </a:r>
          </a:p>
          <a:p>
            <a:pPr marL="34290" indent="0">
              <a:buNone/>
            </a:pPr>
            <a:r>
              <a:rPr lang="id-ID" b="1" dirty="0" smtClean="0"/>
              <a:t>	REFERENCES </a:t>
            </a:r>
            <a:r>
              <a:rPr lang="id-ID" b="1" dirty="0"/>
              <a:t>PLAYERS (PLAYERNO),</a:t>
            </a:r>
          </a:p>
          <a:p>
            <a:pPr marL="34290" indent="0">
              <a:buNone/>
            </a:pPr>
            <a:r>
              <a:rPr lang="id-ID" b="1" dirty="0" smtClean="0"/>
              <a:t>	DIVISION </a:t>
            </a:r>
            <a:r>
              <a:rPr lang="id-ID" b="1" dirty="0"/>
              <a:t>CHAR(6) NOT </a:t>
            </a:r>
            <a:r>
              <a:rPr lang="id-ID" b="1" dirty="0" smtClean="0"/>
              <a:t>NULL);</a:t>
            </a:r>
            <a:endParaRPr lang="id-ID" dirty="0">
              <a:solidFill>
                <a:schemeClr val="tx1"/>
              </a:solidFill>
            </a:endParaRPr>
          </a:p>
        </p:txBody>
      </p:sp>
      <p:sp>
        <p:nvSpPr>
          <p:cNvPr id="6" name="Oval 5"/>
          <p:cNvSpPr/>
          <p:nvPr/>
        </p:nvSpPr>
        <p:spPr>
          <a:xfrm>
            <a:off x="733369" y="2855429"/>
            <a:ext cx="8410631" cy="31823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chemeClr val="tx1"/>
                </a:solidFill>
                <a:latin typeface="Agency FB" panose="020B0503020202020204" pitchFamily="34" charset="0"/>
                <a:ea typeface="+mj-ea"/>
                <a:cs typeface="+mj-cs"/>
              </a:defRPr>
            </a:lvl1pPr>
          </a:lstStyle>
          <a:p>
            <a:r>
              <a:rPr lang="id-ID" b="1" dirty="0" smtClean="0"/>
              <a:t>Uji Coba  - </a:t>
            </a:r>
            <a:r>
              <a:rPr lang="id-ID" dirty="0"/>
              <a:t>CREATE Tabel (</a:t>
            </a:r>
            <a:r>
              <a:rPr lang="id-ID" dirty="0" smtClean="0"/>
              <a:t>contd-6)</a:t>
            </a:r>
            <a:endParaRPr lang="id-ID" dirty="0"/>
          </a:p>
        </p:txBody>
      </p:sp>
    </p:spTree>
    <p:extLst>
      <p:ext uri="{BB962C8B-B14F-4D97-AF65-F5344CB8AC3E}">
        <p14:creationId xmlns:p14="http://schemas.microsoft.com/office/powerpoint/2010/main" val="2009427715"/>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AC028E4-8540-438F-8795-73C65D75FE85}"/>
              </a:ext>
            </a:extLst>
          </p:cNvPr>
          <p:cNvSpPr>
            <a:spLocks noGrp="1"/>
          </p:cNvSpPr>
          <p:nvPr>
            <p:ph sz="quarter" idx="4294967295"/>
          </p:nvPr>
        </p:nvSpPr>
        <p:spPr>
          <a:xfrm>
            <a:off x="733369" y="1680239"/>
            <a:ext cx="7950890" cy="4193685"/>
          </a:xfrm>
          <a:prstGeom prst="rect">
            <a:avLst/>
          </a:prstGeom>
        </p:spPr>
        <p:txBody>
          <a:bodyPr>
            <a:normAutofit fontScale="92500" lnSpcReduction="20000"/>
          </a:bodyPr>
          <a:lstStyle/>
          <a:p>
            <a:pPr marL="0" indent="0">
              <a:buNone/>
            </a:pPr>
            <a:r>
              <a:rPr lang="en-US" dirty="0">
                <a:solidFill>
                  <a:schemeClr val="tx1"/>
                </a:solidFill>
              </a:rPr>
              <a:t>DROP TABLE </a:t>
            </a:r>
            <a:r>
              <a:rPr lang="en-US" dirty="0" err="1">
                <a:solidFill>
                  <a:schemeClr val="tx1"/>
                </a:solidFill>
              </a:rPr>
              <a:t>tbl_name</a:t>
            </a:r>
            <a:r>
              <a:rPr lang="en-US" dirty="0">
                <a:solidFill>
                  <a:schemeClr val="tx1"/>
                </a:solidFill>
              </a:rPr>
              <a:t> [, </a:t>
            </a:r>
            <a:r>
              <a:rPr lang="en-US" dirty="0" err="1">
                <a:solidFill>
                  <a:schemeClr val="tx1"/>
                </a:solidFill>
              </a:rPr>
              <a:t>tbl_name</a:t>
            </a:r>
            <a:r>
              <a:rPr lang="en-US" dirty="0">
                <a:solidFill>
                  <a:schemeClr val="tx1"/>
                </a:solidFill>
              </a:rPr>
              <a:t>]</a:t>
            </a:r>
          </a:p>
          <a:p>
            <a:pPr marL="0" indent="0">
              <a:buNone/>
            </a:pPr>
            <a:endParaRPr lang="id-ID" dirty="0" smtClean="0">
              <a:solidFill>
                <a:schemeClr val="tx1"/>
              </a:solidFill>
            </a:endParaRPr>
          </a:p>
          <a:p>
            <a:pPr marL="0" indent="0">
              <a:buNone/>
            </a:pPr>
            <a:r>
              <a:rPr lang="en-US" dirty="0" err="1" smtClean="0">
                <a:solidFill>
                  <a:schemeClr val="tx1"/>
                </a:solidFill>
              </a:rPr>
              <a:t>Contoh</a:t>
            </a:r>
            <a:r>
              <a:rPr lang="en-US" dirty="0">
                <a:solidFill>
                  <a:schemeClr val="tx1"/>
                </a:solidFill>
              </a:rPr>
              <a:t>: Drop </a:t>
            </a:r>
            <a:r>
              <a:rPr lang="en-US" dirty="0" err="1">
                <a:solidFill>
                  <a:schemeClr val="tx1"/>
                </a:solidFill>
              </a:rPr>
              <a:t>seluruh</a:t>
            </a:r>
            <a:r>
              <a:rPr lang="en-US" dirty="0">
                <a:solidFill>
                  <a:schemeClr val="tx1"/>
                </a:solidFill>
              </a:rPr>
              <a:t> </a:t>
            </a:r>
            <a:r>
              <a:rPr lang="en-US" dirty="0" err="1">
                <a:solidFill>
                  <a:schemeClr val="tx1"/>
                </a:solidFill>
              </a:rPr>
              <a:t>tabel</a:t>
            </a:r>
            <a:r>
              <a:rPr lang="en-US" dirty="0">
                <a:solidFill>
                  <a:schemeClr val="tx1"/>
                </a:solidFill>
              </a:rPr>
              <a:t> </a:t>
            </a:r>
            <a:r>
              <a:rPr lang="en-US" dirty="0" err="1">
                <a:solidFill>
                  <a:schemeClr val="tx1"/>
                </a:solidFill>
              </a:rPr>
              <a:t>dalam</a:t>
            </a:r>
            <a:r>
              <a:rPr lang="en-US" dirty="0">
                <a:solidFill>
                  <a:schemeClr val="tx1"/>
                </a:solidFill>
              </a:rPr>
              <a:t> </a:t>
            </a:r>
            <a:r>
              <a:rPr lang="en-US" dirty="0" err="1">
                <a:solidFill>
                  <a:schemeClr val="tx1"/>
                </a:solidFill>
              </a:rPr>
              <a:t>basisdata</a:t>
            </a:r>
            <a:r>
              <a:rPr lang="en-US" dirty="0">
                <a:solidFill>
                  <a:schemeClr val="tx1"/>
                </a:solidFill>
              </a:rPr>
              <a:t> tennis!</a:t>
            </a:r>
          </a:p>
          <a:p>
            <a:pPr marL="0" indent="0">
              <a:buNone/>
            </a:pPr>
            <a:endParaRPr lang="id-ID" dirty="0" smtClean="0">
              <a:solidFill>
                <a:schemeClr val="tx1"/>
              </a:solidFill>
            </a:endParaRPr>
          </a:p>
          <a:p>
            <a:pPr marL="0" indent="0">
              <a:buNone/>
            </a:pPr>
            <a:r>
              <a:rPr lang="en-US" dirty="0" err="1" smtClean="0">
                <a:solidFill>
                  <a:schemeClr val="tx1"/>
                </a:solidFill>
              </a:rPr>
              <a:t>Statemen</a:t>
            </a:r>
            <a:r>
              <a:rPr lang="en-US" dirty="0" smtClean="0">
                <a:solidFill>
                  <a:schemeClr val="tx1"/>
                </a:solidFill>
              </a:rPr>
              <a:t> </a:t>
            </a:r>
            <a:r>
              <a:rPr lang="en-US" dirty="0">
                <a:solidFill>
                  <a:schemeClr val="tx1"/>
                </a:solidFill>
              </a:rPr>
              <a:t>SQL:</a:t>
            </a:r>
          </a:p>
          <a:p>
            <a:pPr marL="0" indent="0">
              <a:buNone/>
            </a:pPr>
            <a:r>
              <a:rPr lang="id-ID" dirty="0" smtClean="0">
                <a:solidFill>
                  <a:schemeClr val="tx1"/>
                </a:solidFill>
              </a:rPr>
              <a:t>	</a:t>
            </a:r>
            <a:r>
              <a:rPr lang="en-US" dirty="0" smtClean="0">
                <a:solidFill>
                  <a:schemeClr val="tx1"/>
                </a:solidFill>
              </a:rPr>
              <a:t>DROP </a:t>
            </a:r>
            <a:r>
              <a:rPr lang="en-US" dirty="0">
                <a:solidFill>
                  <a:schemeClr val="tx1"/>
                </a:solidFill>
              </a:rPr>
              <a:t>TABLE COMMITTEE_MEMBERS;</a:t>
            </a:r>
          </a:p>
          <a:p>
            <a:pPr marL="0" indent="0">
              <a:buNone/>
            </a:pPr>
            <a:r>
              <a:rPr lang="id-ID" dirty="0" smtClean="0">
                <a:solidFill>
                  <a:schemeClr val="tx1"/>
                </a:solidFill>
              </a:rPr>
              <a:t>	</a:t>
            </a:r>
            <a:r>
              <a:rPr lang="en-US" dirty="0" smtClean="0">
                <a:solidFill>
                  <a:schemeClr val="tx1"/>
                </a:solidFill>
              </a:rPr>
              <a:t>DROP </a:t>
            </a:r>
            <a:r>
              <a:rPr lang="en-US" dirty="0">
                <a:solidFill>
                  <a:schemeClr val="tx1"/>
                </a:solidFill>
              </a:rPr>
              <a:t>TABLE PENALTIES;</a:t>
            </a:r>
          </a:p>
          <a:p>
            <a:pPr marL="0" indent="0">
              <a:buNone/>
            </a:pPr>
            <a:r>
              <a:rPr lang="id-ID" dirty="0" smtClean="0">
                <a:solidFill>
                  <a:schemeClr val="tx1"/>
                </a:solidFill>
              </a:rPr>
              <a:t>	</a:t>
            </a:r>
            <a:r>
              <a:rPr lang="en-US" dirty="0" smtClean="0">
                <a:solidFill>
                  <a:schemeClr val="tx1"/>
                </a:solidFill>
              </a:rPr>
              <a:t>DROP </a:t>
            </a:r>
            <a:r>
              <a:rPr lang="en-US" dirty="0">
                <a:solidFill>
                  <a:schemeClr val="tx1"/>
                </a:solidFill>
              </a:rPr>
              <a:t>TABLE MATCHES;</a:t>
            </a:r>
          </a:p>
          <a:p>
            <a:pPr marL="0" indent="0">
              <a:buNone/>
            </a:pPr>
            <a:r>
              <a:rPr lang="id-ID" dirty="0" smtClean="0">
                <a:solidFill>
                  <a:schemeClr val="tx1"/>
                </a:solidFill>
              </a:rPr>
              <a:t>	</a:t>
            </a:r>
            <a:r>
              <a:rPr lang="en-US" dirty="0" smtClean="0">
                <a:solidFill>
                  <a:schemeClr val="tx1"/>
                </a:solidFill>
              </a:rPr>
              <a:t>DROP </a:t>
            </a:r>
            <a:r>
              <a:rPr lang="en-US" dirty="0">
                <a:solidFill>
                  <a:schemeClr val="tx1"/>
                </a:solidFill>
              </a:rPr>
              <a:t>TABLE TEAMS;</a:t>
            </a:r>
          </a:p>
          <a:p>
            <a:pPr marL="0" indent="0">
              <a:buNone/>
            </a:pPr>
            <a:r>
              <a:rPr lang="id-ID" dirty="0" smtClean="0">
                <a:solidFill>
                  <a:schemeClr val="tx1"/>
                </a:solidFill>
              </a:rPr>
              <a:t>	</a:t>
            </a:r>
            <a:r>
              <a:rPr lang="en-US" dirty="0" smtClean="0">
                <a:solidFill>
                  <a:schemeClr val="tx1"/>
                </a:solidFill>
              </a:rPr>
              <a:t>DROP </a:t>
            </a:r>
            <a:r>
              <a:rPr lang="en-US" dirty="0">
                <a:solidFill>
                  <a:schemeClr val="tx1"/>
                </a:solidFill>
              </a:rPr>
              <a:t>TABLE PLAYERS;</a:t>
            </a:r>
            <a:endParaRPr lang="id-ID" dirty="0">
              <a:solidFill>
                <a:schemeClr val="tx1"/>
              </a:solidFill>
            </a:endParaRPr>
          </a:p>
        </p:txBody>
      </p:sp>
      <p:sp>
        <p:nvSpPr>
          <p:cNvPr id="4"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chemeClr val="tx1"/>
                </a:solidFill>
                <a:latin typeface="Agency FB" panose="020B0503020202020204" pitchFamily="34" charset="0"/>
                <a:ea typeface="+mj-ea"/>
                <a:cs typeface="+mj-cs"/>
              </a:defRPr>
            </a:lvl1pPr>
          </a:lstStyle>
          <a:p>
            <a:r>
              <a:rPr lang="id-ID" b="1" dirty="0" smtClean="0"/>
              <a:t>Uji Coba  - </a:t>
            </a:r>
            <a:r>
              <a:rPr lang="id-ID" dirty="0" smtClean="0"/>
              <a:t>Drop Table</a:t>
            </a:r>
            <a:endParaRPr lang="id-ID" dirty="0"/>
          </a:p>
        </p:txBody>
      </p:sp>
    </p:spTree>
    <p:extLst>
      <p:ext uri="{BB962C8B-B14F-4D97-AF65-F5344CB8AC3E}">
        <p14:creationId xmlns:p14="http://schemas.microsoft.com/office/powerpoint/2010/main" val="23359816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BasisData</a:t>
            </a:r>
            <a:endParaRPr lang="id-ID" dirty="0"/>
          </a:p>
        </p:txBody>
      </p:sp>
      <p:sp>
        <p:nvSpPr>
          <p:cNvPr id="3" name="Content Placeholder 2"/>
          <p:cNvSpPr>
            <a:spLocks noGrp="1"/>
          </p:cNvSpPr>
          <p:nvPr>
            <p:ph idx="1"/>
          </p:nvPr>
        </p:nvSpPr>
        <p:spPr>
          <a:xfrm>
            <a:off x="3671047" y="1658984"/>
            <a:ext cx="5230906" cy="4859675"/>
          </a:xfrm>
        </p:spPr>
        <p:txBody>
          <a:bodyPr>
            <a:normAutofit fontScale="62500" lnSpcReduction="20000"/>
          </a:bodyPr>
          <a:lstStyle/>
          <a:p>
            <a:pPr marL="268288" indent="-268288" algn="just"/>
            <a:r>
              <a:rPr lang="id-ID" dirty="0"/>
              <a:t>Membuat sebuah lemari sendiri. Entah dari apa bahannya, yang penting lemari itu jadi. </a:t>
            </a:r>
            <a:r>
              <a:rPr lang="id-ID" b="1" dirty="0"/>
              <a:t>(create database).</a:t>
            </a:r>
            <a:r>
              <a:rPr lang="id-ID" dirty="0"/>
              <a:t> </a:t>
            </a:r>
            <a:endParaRPr lang="id-ID" dirty="0" smtClean="0"/>
          </a:p>
          <a:p>
            <a:pPr marL="268288" indent="-268288" algn="just"/>
            <a:r>
              <a:rPr lang="id-ID" dirty="0" smtClean="0"/>
              <a:t>Membuang </a:t>
            </a:r>
            <a:r>
              <a:rPr lang="id-ID" dirty="0"/>
              <a:t>lemari atau melenyapkan lemari. Kalo dalam hal ini, isi didalam lemari itupun ikut hilang. </a:t>
            </a:r>
            <a:r>
              <a:rPr lang="id-ID" b="1" dirty="0"/>
              <a:t>(drop database</a:t>
            </a:r>
            <a:r>
              <a:rPr lang="id-ID" b="1" dirty="0" smtClean="0"/>
              <a:t>).</a:t>
            </a:r>
          </a:p>
          <a:p>
            <a:pPr marL="268288" indent="-268288" algn="just"/>
            <a:r>
              <a:rPr lang="id-ID" dirty="0" smtClean="0"/>
              <a:t>Untuk </a:t>
            </a:r>
            <a:r>
              <a:rPr lang="id-ID" dirty="0"/>
              <a:t>mengisi lemari tersebut, kita harus membagi lemari tersebut agar lemari tersebut cukup dan sesuai keinginan kita. Entah itu pakaian, makanan, atau peralatan yang lainnya </a:t>
            </a:r>
            <a:r>
              <a:rPr lang="id-ID" b="1" dirty="0"/>
              <a:t>(create table). </a:t>
            </a:r>
            <a:endParaRPr lang="id-ID" b="1" dirty="0" smtClean="0"/>
          </a:p>
          <a:p>
            <a:pPr marL="268288" indent="-268288" algn="just"/>
            <a:r>
              <a:rPr lang="id-ID" dirty="0" smtClean="0"/>
              <a:t>Kita </a:t>
            </a:r>
            <a:r>
              <a:rPr lang="id-ID" dirty="0"/>
              <a:t>juga dapat menghilangkan isi didalam lemari tersebut tanpa harus membuang lemari tersebut. Karena suatu saat, kita dapat menggunakan lemari tersebut untuk tempat yang lain </a:t>
            </a:r>
            <a:r>
              <a:rPr lang="id-ID" b="1" dirty="0"/>
              <a:t>(drop table). </a:t>
            </a:r>
            <a:endParaRPr lang="id-ID" b="1" dirty="0" smtClean="0"/>
          </a:p>
          <a:p>
            <a:pPr marL="268288" indent="-268288" algn="just"/>
            <a:r>
              <a:rPr lang="id-ID" dirty="0" smtClean="0"/>
              <a:t>Pada </a:t>
            </a:r>
            <a:r>
              <a:rPr lang="id-ID" dirty="0"/>
              <a:t>tiap bagian dari lemari tersebut, kita dapat melakukan operasi pengisian </a:t>
            </a:r>
            <a:r>
              <a:rPr lang="id-ID" b="1" dirty="0"/>
              <a:t>(insert). </a:t>
            </a:r>
            <a:endParaRPr lang="id-ID" b="1" dirty="0" smtClean="0"/>
          </a:p>
          <a:p>
            <a:pPr marL="268288" indent="-268288" algn="just"/>
            <a:r>
              <a:rPr lang="id-ID" dirty="0" smtClean="0"/>
              <a:t>Operasi </a:t>
            </a:r>
            <a:r>
              <a:rPr lang="id-ID" dirty="0"/>
              <a:t>lain yang dapat dilakukan pada bagian lemari tersebut, yaitu: pengambilan </a:t>
            </a:r>
            <a:r>
              <a:rPr lang="id-ID" b="1" dirty="0"/>
              <a:t>(select). </a:t>
            </a:r>
            <a:endParaRPr lang="id-ID" b="1" dirty="0" smtClean="0"/>
          </a:p>
          <a:p>
            <a:pPr marL="268288" indent="-268288" algn="just"/>
            <a:r>
              <a:rPr lang="id-ID" dirty="0" smtClean="0"/>
              <a:t>Perubahan </a:t>
            </a:r>
            <a:r>
              <a:rPr lang="id-ID" dirty="0"/>
              <a:t>isi bagian dari lemari tersebut </a:t>
            </a:r>
            <a:r>
              <a:rPr lang="id-ID" b="1" dirty="0"/>
              <a:t>(update</a:t>
            </a:r>
            <a:r>
              <a:rPr lang="id-ID" b="1" dirty="0" smtClean="0"/>
              <a:t>).</a:t>
            </a:r>
          </a:p>
          <a:p>
            <a:pPr marL="268288" indent="-268288" algn="just"/>
            <a:r>
              <a:rPr lang="id-ID" dirty="0" smtClean="0"/>
              <a:t>Dan </a:t>
            </a:r>
            <a:r>
              <a:rPr lang="id-ID" dirty="0"/>
              <a:t>yang terakhir ialah penghapusan </a:t>
            </a:r>
            <a:r>
              <a:rPr lang="id-ID" b="1" dirty="0"/>
              <a:t>(delete)</a:t>
            </a:r>
          </a:p>
        </p:txBody>
      </p:sp>
      <p:pic>
        <p:nvPicPr>
          <p:cNvPr id="4" name="Picture 3"/>
          <p:cNvPicPr>
            <a:picLocks noChangeAspect="1"/>
          </p:cNvPicPr>
          <p:nvPr/>
        </p:nvPicPr>
        <p:blipFill>
          <a:blip r:embed="rId2"/>
          <a:stretch>
            <a:fillRect/>
          </a:stretch>
        </p:blipFill>
        <p:spPr>
          <a:xfrm>
            <a:off x="220759" y="1658984"/>
            <a:ext cx="3288925" cy="4015677"/>
          </a:xfrm>
          <a:prstGeom prst="rect">
            <a:avLst/>
          </a:prstGeom>
        </p:spPr>
      </p:pic>
    </p:spTree>
    <p:extLst>
      <p:ext uri="{BB962C8B-B14F-4D97-AF65-F5344CB8AC3E}">
        <p14:creationId xmlns:p14="http://schemas.microsoft.com/office/powerpoint/2010/main" val="3348441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865BE5-3D08-4779-9F44-A57D90734913}"/>
              </a:ext>
            </a:extLst>
          </p:cNvPr>
          <p:cNvSpPr>
            <a:spLocks noGrp="1"/>
          </p:cNvSpPr>
          <p:nvPr>
            <p:ph type="title"/>
          </p:nvPr>
        </p:nvSpPr>
        <p:spPr>
          <a:xfrm>
            <a:off x="2886696" y="5445299"/>
            <a:ext cx="4171168" cy="857250"/>
          </a:xfrm>
        </p:spPr>
        <p:txBody>
          <a:bodyPr/>
          <a:lstStyle/>
          <a:p>
            <a:r>
              <a:rPr lang="id-ID" b="0" i="1" dirty="0"/>
              <a:t>RENAME </a:t>
            </a:r>
            <a:r>
              <a:rPr lang="id-ID" b="0" dirty="0"/>
              <a:t>tabel</a:t>
            </a:r>
            <a:endParaRPr lang="id-ID" dirty="0"/>
          </a:p>
        </p:txBody>
      </p:sp>
      <p:sp>
        <p:nvSpPr>
          <p:cNvPr id="3" name="Content Placeholder 2">
            <a:extLst>
              <a:ext uri="{FF2B5EF4-FFF2-40B4-BE49-F238E27FC236}">
                <a16:creationId xmlns="" xmlns:a16="http://schemas.microsoft.com/office/drawing/2014/main" id="{FAC028E4-8540-438F-8795-73C65D75FE85}"/>
              </a:ext>
            </a:extLst>
          </p:cNvPr>
          <p:cNvSpPr>
            <a:spLocks noGrp="1"/>
          </p:cNvSpPr>
          <p:nvPr>
            <p:ph sz="quarter" idx="4294967295"/>
          </p:nvPr>
        </p:nvSpPr>
        <p:spPr>
          <a:xfrm>
            <a:off x="733369" y="1680239"/>
            <a:ext cx="7950890" cy="4193685"/>
          </a:xfrm>
          <a:prstGeom prst="rect">
            <a:avLst/>
          </a:prstGeom>
        </p:spPr>
        <p:txBody>
          <a:bodyPr>
            <a:normAutofit/>
          </a:bodyPr>
          <a:lstStyle/>
          <a:p>
            <a:r>
              <a:rPr lang="en-US" b="1" dirty="0"/>
              <a:t>RENAME TABLE </a:t>
            </a:r>
            <a:r>
              <a:rPr lang="en-US" b="1" dirty="0" err="1"/>
              <a:t>tbl_name</a:t>
            </a:r>
            <a:r>
              <a:rPr lang="en-US" b="1" dirty="0"/>
              <a:t> TO </a:t>
            </a:r>
            <a:r>
              <a:rPr lang="en-US" b="1" dirty="0" err="1"/>
              <a:t>new_tbl_name</a:t>
            </a:r>
            <a:endParaRPr lang="en-US" b="1" dirty="0"/>
          </a:p>
          <a:p>
            <a:pPr marL="34290" indent="0">
              <a:buNone/>
            </a:pPr>
            <a:r>
              <a:rPr lang="id-ID" b="1" dirty="0" smtClean="0"/>
              <a:t>	[, </a:t>
            </a:r>
            <a:r>
              <a:rPr lang="id-ID" b="1" dirty="0"/>
              <a:t>tbl_name2 TO new_tbl_name2] ...</a:t>
            </a:r>
          </a:p>
          <a:p>
            <a:pPr marL="34290" indent="0">
              <a:buNone/>
            </a:pPr>
            <a:endParaRPr lang="id-ID" b="1" dirty="0" smtClean="0"/>
          </a:p>
          <a:p>
            <a:pPr marL="34290" indent="0">
              <a:buNone/>
            </a:pPr>
            <a:r>
              <a:rPr lang="id-ID" b="1" dirty="0" smtClean="0"/>
              <a:t>Contoh</a:t>
            </a:r>
            <a:r>
              <a:rPr lang="id-ID" b="1" dirty="0"/>
              <a:t>: </a:t>
            </a:r>
            <a:r>
              <a:rPr lang="id-ID" dirty="0"/>
              <a:t>Ubah nama tabel Teams menjadi Groups!</a:t>
            </a:r>
          </a:p>
          <a:p>
            <a:pPr marL="34290" indent="0">
              <a:buNone/>
            </a:pPr>
            <a:r>
              <a:rPr lang="id-ID" dirty="0"/>
              <a:t>Statemen SQL:</a:t>
            </a:r>
          </a:p>
          <a:p>
            <a:pPr marL="34290" indent="0">
              <a:buNone/>
            </a:pPr>
            <a:r>
              <a:rPr lang="id-ID" b="1" dirty="0" smtClean="0"/>
              <a:t>	</a:t>
            </a:r>
            <a:r>
              <a:rPr lang="en-US" b="1" dirty="0" smtClean="0"/>
              <a:t>RENAME </a:t>
            </a:r>
            <a:r>
              <a:rPr lang="en-US" b="1" dirty="0"/>
              <a:t>TABLE Teams TO Groups</a:t>
            </a:r>
            <a:endParaRPr lang="id-ID" dirty="0">
              <a:solidFill>
                <a:schemeClr val="tx1"/>
              </a:solidFill>
            </a:endParaRPr>
          </a:p>
        </p:txBody>
      </p:sp>
      <p:sp>
        <p:nvSpPr>
          <p:cNvPr id="4"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chemeClr val="tx1"/>
                </a:solidFill>
                <a:latin typeface="Agency FB" panose="020B0503020202020204" pitchFamily="34" charset="0"/>
                <a:ea typeface="+mj-ea"/>
                <a:cs typeface="+mj-cs"/>
              </a:defRPr>
            </a:lvl1pPr>
          </a:lstStyle>
          <a:p>
            <a:r>
              <a:rPr lang="id-ID" b="1" dirty="0" smtClean="0"/>
              <a:t>Uji Coba  - RENAME</a:t>
            </a:r>
            <a:r>
              <a:rPr lang="id-ID" dirty="0" smtClean="0"/>
              <a:t> Tabel</a:t>
            </a:r>
            <a:endParaRPr lang="id-ID" dirty="0"/>
          </a:p>
        </p:txBody>
      </p:sp>
    </p:spTree>
    <p:extLst>
      <p:ext uri="{BB962C8B-B14F-4D97-AF65-F5344CB8AC3E}">
        <p14:creationId xmlns:p14="http://schemas.microsoft.com/office/powerpoint/2010/main" val="4169654519"/>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865BE5-3D08-4779-9F44-A57D90734913}"/>
              </a:ext>
            </a:extLst>
          </p:cNvPr>
          <p:cNvSpPr>
            <a:spLocks noGrp="1"/>
          </p:cNvSpPr>
          <p:nvPr>
            <p:ph type="title"/>
          </p:nvPr>
        </p:nvSpPr>
        <p:spPr>
          <a:xfrm>
            <a:off x="4708814" y="5873924"/>
            <a:ext cx="4171168" cy="857250"/>
          </a:xfrm>
        </p:spPr>
        <p:txBody>
          <a:bodyPr/>
          <a:lstStyle/>
          <a:p>
            <a:r>
              <a:rPr lang="id-ID" b="0" i="1" dirty="0" smtClean="0"/>
              <a:t>ALTER </a:t>
            </a:r>
            <a:r>
              <a:rPr lang="id-ID" b="0" dirty="0"/>
              <a:t>tabel</a:t>
            </a:r>
            <a:endParaRPr lang="id-ID" dirty="0"/>
          </a:p>
        </p:txBody>
      </p:sp>
      <p:sp>
        <p:nvSpPr>
          <p:cNvPr id="3" name="Content Placeholder 2">
            <a:extLst>
              <a:ext uri="{FF2B5EF4-FFF2-40B4-BE49-F238E27FC236}">
                <a16:creationId xmlns="" xmlns:a16="http://schemas.microsoft.com/office/drawing/2014/main" id="{FAC028E4-8540-438F-8795-73C65D75FE85}"/>
              </a:ext>
            </a:extLst>
          </p:cNvPr>
          <p:cNvSpPr>
            <a:spLocks noGrp="1"/>
          </p:cNvSpPr>
          <p:nvPr>
            <p:ph sz="quarter" idx="4294967295"/>
          </p:nvPr>
        </p:nvSpPr>
        <p:spPr>
          <a:xfrm>
            <a:off x="733369" y="1680239"/>
            <a:ext cx="7950890" cy="4193685"/>
          </a:xfrm>
          <a:prstGeom prst="rect">
            <a:avLst/>
          </a:prstGeom>
        </p:spPr>
        <p:txBody>
          <a:bodyPr>
            <a:normAutofit/>
          </a:bodyPr>
          <a:lstStyle/>
          <a:p>
            <a:r>
              <a:rPr lang="en-US" b="1" dirty="0"/>
              <a:t>ALTER TABLE </a:t>
            </a:r>
            <a:r>
              <a:rPr lang="en-US" b="1" dirty="0" err="1"/>
              <a:t>tbl_name</a:t>
            </a:r>
            <a:endParaRPr lang="en-US" b="1" dirty="0"/>
          </a:p>
          <a:p>
            <a:pPr marL="34290" indent="0">
              <a:buNone/>
            </a:pPr>
            <a:r>
              <a:rPr lang="id-ID" b="1" dirty="0" smtClean="0"/>
              <a:t>	</a:t>
            </a:r>
            <a:r>
              <a:rPr lang="en-US" b="1" dirty="0" err="1" smtClean="0"/>
              <a:t>alter_specification</a:t>
            </a:r>
            <a:r>
              <a:rPr lang="en-US" b="1" dirty="0" smtClean="0"/>
              <a:t> </a:t>
            </a:r>
            <a:r>
              <a:rPr lang="en-US" b="1" dirty="0"/>
              <a:t>[, </a:t>
            </a:r>
            <a:r>
              <a:rPr lang="en-US" b="1" dirty="0" err="1"/>
              <a:t>alter_specification</a:t>
            </a:r>
            <a:r>
              <a:rPr lang="en-US" b="1" dirty="0"/>
              <a:t>] ...</a:t>
            </a:r>
          </a:p>
          <a:p>
            <a:pPr marL="34290" indent="0">
              <a:buNone/>
            </a:pPr>
            <a:r>
              <a:rPr lang="id-ID" b="1" dirty="0" smtClean="0"/>
              <a:t>	</a:t>
            </a:r>
          </a:p>
          <a:p>
            <a:pPr marL="34290" indent="0">
              <a:buNone/>
            </a:pPr>
            <a:r>
              <a:rPr lang="en-US" b="1" dirty="0" err="1" smtClean="0"/>
              <a:t>alter_specification</a:t>
            </a:r>
            <a:r>
              <a:rPr lang="en-US" b="1" dirty="0"/>
              <a:t>:</a:t>
            </a:r>
          </a:p>
          <a:p>
            <a:pPr marL="491490" indent="-457200">
              <a:buFont typeface="Wingdings" panose="05000000000000000000" pitchFamily="2" charset="2"/>
              <a:buChar char="q"/>
            </a:pPr>
            <a:r>
              <a:rPr lang="en-US" b="1" dirty="0" smtClean="0"/>
              <a:t>ADD</a:t>
            </a:r>
            <a:endParaRPr lang="en-US" b="1" dirty="0"/>
          </a:p>
          <a:p>
            <a:pPr marL="491490" indent="-457200">
              <a:buFont typeface="Wingdings" panose="05000000000000000000" pitchFamily="2" charset="2"/>
              <a:buChar char="q"/>
            </a:pPr>
            <a:r>
              <a:rPr lang="en-US" b="1" dirty="0" smtClean="0"/>
              <a:t>CHANGE </a:t>
            </a:r>
            <a:r>
              <a:rPr lang="en-US" b="1" dirty="0"/>
              <a:t>&amp; MODIFY</a:t>
            </a:r>
          </a:p>
          <a:p>
            <a:pPr marL="491490" indent="-457200">
              <a:buFont typeface="Wingdings" panose="05000000000000000000" pitchFamily="2" charset="2"/>
              <a:buChar char="q"/>
            </a:pPr>
            <a:r>
              <a:rPr lang="en-US" b="1" dirty="0" smtClean="0"/>
              <a:t>DROP</a:t>
            </a:r>
            <a:endParaRPr lang="en-US" b="1" dirty="0"/>
          </a:p>
          <a:p>
            <a:pPr marL="491490" indent="-457200">
              <a:buFont typeface="Wingdings" panose="05000000000000000000" pitchFamily="2" charset="2"/>
              <a:buChar char="q"/>
            </a:pPr>
            <a:r>
              <a:rPr lang="en-US" b="1" dirty="0" smtClean="0"/>
              <a:t>RENAME</a:t>
            </a:r>
            <a:endParaRPr lang="id-ID" dirty="0">
              <a:solidFill>
                <a:schemeClr val="tx1"/>
              </a:solidFill>
            </a:endParaRPr>
          </a:p>
        </p:txBody>
      </p:sp>
      <p:sp>
        <p:nvSpPr>
          <p:cNvPr id="4"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chemeClr val="tx1"/>
                </a:solidFill>
                <a:latin typeface="Agency FB" panose="020B0503020202020204" pitchFamily="34" charset="0"/>
                <a:ea typeface="+mj-ea"/>
                <a:cs typeface="+mj-cs"/>
              </a:defRPr>
            </a:lvl1pPr>
          </a:lstStyle>
          <a:p>
            <a:r>
              <a:rPr lang="id-ID" b="1" dirty="0" smtClean="0"/>
              <a:t>Uji Coba  - ALTER</a:t>
            </a:r>
            <a:r>
              <a:rPr lang="id-ID" dirty="0" smtClean="0"/>
              <a:t> </a:t>
            </a:r>
            <a:r>
              <a:rPr lang="id-ID" dirty="0"/>
              <a:t>Tabel (</a:t>
            </a:r>
            <a:r>
              <a:rPr lang="id-ID" dirty="0" smtClean="0"/>
              <a:t>contd-1)</a:t>
            </a:r>
            <a:endParaRPr lang="id-ID" dirty="0"/>
          </a:p>
        </p:txBody>
      </p:sp>
    </p:spTree>
    <p:extLst>
      <p:ext uri="{BB962C8B-B14F-4D97-AF65-F5344CB8AC3E}">
        <p14:creationId xmlns:p14="http://schemas.microsoft.com/office/powerpoint/2010/main" val="1988693464"/>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865BE5-3D08-4779-9F44-A57D90734913}"/>
              </a:ext>
            </a:extLst>
          </p:cNvPr>
          <p:cNvSpPr>
            <a:spLocks noGrp="1"/>
          </p:cNvSpPr>
          <p:nvPr>
            <p:ph type="title"/>
          </p:nvPr>
        </p:nvSpPr>
        <p:spPr>
          <a:xfrm>
            <a:off x="4708814" y="5683709"/>
            <a:ext cx="4171168" cy="857250"/>
          </a:xfrm>
        </p:spPr>
        <p:txBody>
          <a:bodyPr/>
          <a:lstStyle/>
          <a:p>
            <a:r>
              <a:rPr lang="id-ID" b="0" i="1" dirty="0" smtClean="0"/>
              <a:t>ALTER </a:t>
            </a:r>
            <a:r>
              <a:rPr lang="id-ID" b="0" dirty="0" smtClean="0"/>
              <a:t>tabel : ADD</a:t>
            </a:r>
            <a:endParaRPr lang="id-ID" dirty="0"/>
          </a:p>
        </p:txBody>
      </p:sp>
      <p:sp>
        <p:nvSpPr>
          <p:cNvPr id="3" name="Content Placeholder 2">
            <a:extLst>
              <a:ext uri="{FF2B5EF4-FFF2-40B4-BE49-F238E27FC236}">
                <a16:creationId xmlns="" xmlns:a16="http://schemas.microsoft.com/office/drawing/2014/main" id="{FAC028E4-8540-438F-8795-73C65D75FE85}"/>
              </a:ext>
            </a:extLst>
          </p:cNvPr>
          <p:cNvSpPr>
            <a:spLocks noGrp="1"/>
          </p:cNvSpPr>
          <p:nvPr>
            <p:ph sz="quarter" idx="4294967295"/>
          </p:nvPr>
        </p:nvSpPr>
        <p:spPr>
          <a:xfrm>
            <a:off x="457200" y="1653988"/>
            <a:ext cx="8227059" cy="5096435"/>
          </a:xfrm>
          <a:prstGeom prst="rect">
            <a:avLst/>
          </a:prstGeom>
        </p:spPr>
        <p:txBody>
          <a:bodyPr>
            <a:normAutofit fontScale="70000" lnSpcReduction="20000"/>
          </a:bodyPr>
          <a:lstStyle/>
          <a:p>
            <a:pPr marL="34290" indent="0">
              <a:buNone/>
            </a:pPr>
            <a:r>
              <a:rPr lang="en-US" b="1" dirty="0"/>
              <a:t>ADD [COLUMN] </a:t>
            </a:r>
            <a:r>
              <a:rPr lang="en-US" b="1" dirty="0" err="1"/>
              <a:t>col_name</a:t>
            </a:r>
            <a:r>
              <a:rPr lang="en-US" b="1" dirty="0"/>
              <a:t> </a:t>
            </a:r>
            <a:r>
              <a:rPr lang="en-US" b="1" dirty="0" err="1"/>
              <a:t>column_definition</a:t>
            </a:r>
            <a:r>
              <a:rPr lang="en-US" b="1" dirty="0"/>
              <a:t> [FIRST </a:t>
            </a:r>
            <a:r>
              <a:rPr lang="en-US" b="1" dirty="0" smtClean="0"/>
              <a:t>|</a:t>
            </a:r>
            <a:r>
              <a:rPr lang="id-ID" b="1" dirty="0" smtClean="0"/>
              <a:t> </a:t>
            </a:r>
            <a:r>
              <a:rPr lang="en-US" b="1" dirty="0" smtClean="0"/>
              <a:t>AFTER </a:t>
            </a:r>
            <a:r>
              <a:rPr lang="en-US" b="1" dirty="0" err="1"/>
              <a:t>col_name</a:t>
            </a:r>
            <a:r>
              <a:rPr lang="en-US" b="1" dirty="0"/>
              <a:t> ]</a:t>
            </a:r>
          </a:p>
          <a:p>
            <a:pPr marL="34290" indent="0">
              <a:buNone/>
            </a:pPr>
            <a:r>
              <a:rPr lang="id-ID" b="1" dirty="0" smtClean="0"/>
              <a:t>	</a:t>
            </a:r>
            <a:r>
              <a:rPr lang="en-US" b="1" dirty="0" smtClean="0"/>
              <a:t>ADD </a:t>
            </a:r>
            <a:r>
              <a:rPr lang="en-US" b="1" dirty="0"/>
              <a:t>[COLUMN] (</a:t>
            </a:r>
            <a:r>
              <a:rPr lang="en-US" b="1" dirty="0" err="1"/>
              <a:t>col_name</a:t>
            </a:r>
            <a:r>
              <a:rPr lang="en-US" b="1" dirty="0"/>
              <a:t> </a:t>
            </a:r>
            <a:r>
              <a:rPr lang="en-US" b="1" dirty="0" err="1"/>
              <a:t>column_definition</a:t>
            </a:r>
            <a:r>
              <a:rPr lang="en-US" b="1" dirty="0" smtClean="0"/>
              <a:t>,...)</a:t>
            </a:r>
            <a:endParaRPr lang="id-ID" b="1" dirty="0" smtClean="0"/>
          </a:p>
          <a:p>
            <a:pPr marL="34290" indent="0">
              <a:buNone/>
            </a:pPr>
            <a:endParaRPr lang="id-ID" b="1" dirty="0">
              <a:solidFill>
                <a:schemeClr val="tx1"/>
              </a:solidFill>
            </a:endParaRPr>
          </a:p>
          <a:p>
            <a:pPr marL="34290" indent="0">
              <a:buNone/>
            </a:pPr>
            <a:r>
              <a:rPr lang="id-ID" b="1" dirty="0"/>
              <a:t>Contoh: </a:t>
            </a:r>
            <a:r>
              <a:rPr lang="id-ID" dirty="0"/>
              <a:t>Tambahkan satu kolom bernama TYPE di dalam tabel TEAMS.</a:t>
            </a:r>
          </a:p>
          <a:p>
            <a:pPr marL="34290" indent="0">
              <a:buNone/>
            </a:pPr>
            <a:r>
              <a:rPr lang="id-ID" dirty="0"/>
              <a:t>Kolom TYPE ini untuk memberikan identifikasi tim Pria dan Wanita.</a:t>
            </a:r>
          </a:p>
          <a:p>
            <a:pPr marL="34290" indent="0">
              <a:buNone/>
            </a:pPr>
            <a:endParaRPr lang="id-ID" dirty="0" smtClean="0"/>
          </a:p>
          <a:p>
            <a:pPr marL="34290" indent="0">
              <a:buNone/>
            </a:pPr>
            <a:r>
              <a:rPr lang="id-ID" dirty="0" smtClean="0"/>
              <a:t>Statemen </a:t>
            </a:r>
            <a:r>
              <a:rPr lang="id-ID" dirty="0"/>
              <a:t>SQL:</a:t>
            </a:r>
          </a:p>
          <a:p>
            <a:pPr marL="34290" indent="0">
              <a:buNone/>
            </a:pPr>
            <a:r>
              <a:rPr lang="id-ID" b="1" dirty="0" smtClean="0"/>
              <a:t>	ALTER </a:t>
            </a:r>
            <a:r>
              <a:rPr lang="id-ID" b="1" dirty="0"/>
              <a:t>TABLE TEAMS</a:t>
            </a:r>
          </a:p>
          <a:p>
            <a:pPr marL="34290" indent="0">
              <a:buNone/>
            </a:pPr>
            <a:r>
              <a:rPr lang="id-ID" b="1" dirty="0" smtClean="0"/>
              <a:t>	</a:t>
            </a:r>
            <a:r>
              <a:rPr lang="en-US" b="1" dirty="0" smtClean="0"/>
              <a:t>ADD </a:t>
            </a:r>
            <a:r>
              <a:rPr lang="en-US" b="1" dirty="0"/>
              <a:t>COLUMN TYPE CHAR (1);</a:t>
            </a:r>
          </a:p>
          <a:p>
            <a:pPr marL="34290" indent="0">
              <a:buNone/>
            </a:pPr>
            <a:r>
              <a:rPr lang="id-ID" b="1" dirty="0"/>
              <a:t>Contoh: </a:t>
            </a:r>
            <a:r>
              <a:rPr lang="id-ID" dirty="0"/>
              <a:t>Dengan adanya kolom TYPE, maka (misalkan) tim 2 sebagai tim</a:t>
            </a:r>
          </a:p>
          <a:p>
            <a:pPr marL="34290" indent="0">
              <a:buNone/>
            </a:pPr>
            <a:r>
              <a:rPr lang="id-ID" dirty="0"/>
              <a:t>Pria harus di-</a:t>
            </a:r>
            <a:r>
              <a:rPr lang="id-ID" i="1" dirty="0"/>
              <a:t>update</a:t>
            </a:r>
            <a:r>
              <a:rPr lang="id-ID" dirty="0"/>
              <a:t>.</a:t>
            </a:r>
          </a:p>
          <a:p>
            <a:pPr marL="34290" indent="0">
              <a:buNone/>
            </a:pPr>
            <a:r>
              <a:rPr lang="id-ID" dirty="0"/>
              <a:t>Statemen:</a:t>
            </a:r>
          </a:p>
          <a:p>
            <a:pPr marL="34290" indent="0">
              <a:buNone/>
            </a:pPr>
            <a:r>
              <a:rPr lang="id-ID" b="1" dirty="0" smtClean="0"/>
              <a:t>	UPDATE </a:t>
            </a:r>
            <a:r>
              <a:rPr lang="id-ID" b="1" dirty="0"/>
              <a:t>TEAMS</a:t>
            </a:r>
          </a:p>
          <a:p>
            <a:pPr marL="34290" indent="0">
              <a:buNone/>
            </a:pPr>
            <a:r>
              <a:rPr lang="id-ID" b="1" dirty="0" smtClean="0"/>
              <a:t>	SET </a:t>
            </a:r>
            <a:r>
              <a:rPr lang="id-ID" b="1" dirty="0"/>
              <a:t>TYPE = 'M'</a:t>
            </a:r>
          </a:p>
          <a:p>
            <a:pPr marL="34290" indent="0">
              <a:buNone/>
            </a:pPr>
            <a:r>
              <a:rPr lang="id-ID" b="1" dirty="0" smtClean="0"/>
              <a:t>	WHERE TEAMNO = 2;</a:t>
            </a:r>
            <a:endParaRPr lang="id-ID" dirty="0">
              <a:solidFill>
                <a:schemeClr val="tx1"/>
              </a:solidFill>
            </a:endParaRPr>
          </a:p>
        </p:txBody>
      </p:sp>
      <p:sp>
        <p:nvSpPr>
          <p:cNvPr id="4"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chemeClr val="tx1"/>
                </a:solidFill>
                <a:latin typeface="Agency FB" panose="020B0503020202020204" pitchFamily="34" charset="0"/>
                <a:ea typeface="+mj-ea"/>
                <a:cs typeface="+mj-cs"/>
              </a:defRPr>
            </a:lvl1pPr>
          </a:lstStyle>
          <a:p>
            <a:r>
              <a:rPr lang="id-ID" b="1" dirty="0" smtClean="0"/>
              <a:t>Uji Coba  - ALTER</a:t>
            </a:r>
            <a:r>
              <a:rPr lang="id-ID" dirty="0" smtClean="0"/>
              <a:t> </a:t>
            </a:r>
            <a:r>
              <a:rPr lang="id-ID" dirty="0"/>
              <a:t>Tabel </a:t>
            </a:r>
            <a:r>
              <a:rPr lang="id-ID" dirty="0" smtClean="0"/>
              <a:t>ADD</a:t>
            </a:r>
            <a:endParaRPr lang="id-ID" dirty="0"/>
          </a:p>
        </p:txBody>
      </p:sp>
    </p:spTree>
    <p:extLst>
      <p:ext uri="{BB962C8B-B14F-4D97-AF65-F5344CB8AC3E}">
        <p14:creationId xmlns:p14="http://schemas.microsoft.com/office/powerpoint/2010/main" val="807385382"/>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865BE5-3D08-4779-9F44-A57D90734913}"/>
              </a:ext>
            </a:extLst>
          </p:cNvPr>
          <p:cNvSpPr>
            <a:spLocks noGrp="1"/>
          </p:cNvSpPr>
          <p:nvPr>
            <p:ph type="title"/>
          </p:nvPr>
        </p:nvSpPr>
        <p:spPr>
          <a:xfrm>
            <a:off x="600695" y="5707900"/>
            <a:ext cx="7515617" cy="857250"/>
          </a:xfrm>
        </p:spPr>
        <p:txBody>
          <a:bodyPr>
            <a:normAutofit/>
          </a:bodyPr>
          <a:lstStyle/>
          <a:p>
            <a:r>
              <a:rPr lang="id-ID" sz="2400" b="0" i="1" dirty="0" smtClean="0"/>
              <a:t>ALTER </a:t>
            </a:r>
            <a:r>
              <a:rPr lang="id-ID" sz="2400" b="0" dirty="0" smtClean="0"/>
              <a:t>tabel : CHANGE &amp; MODIFY</a:t>
            </a:r>
            <a:endParaRPr lang="id-ID" sz="2400" dirty="0"/>
          </a:p>
        </p:txBody>
      </p:sp>
      <p:sp>
        <p:nvSpPr>
          <p:cNvPr id="3" name="Content Placeholder 2">
            <a:extLst>
              <a:ext uri="{FF2B5EF4-FFF2-40B4-BE49-F238E27FC236}">
                <a16:creationId xmlns="" xmlns:a16="http://schemas.microsoft.com/office/drawing/2014/main" id="{FAC028E4-8540-438F-8795-73C65D75FE85}"/>
              </a:ext>
            </a:extLst>
          </p:cNvPr>
          <p:cNvSpPr>
            <a:spLocks noGrp="1"/>
          </p:cNvSpPr>
          <p:nvPr>
            <p:ph sz="quarter" idx="4294967295"/>
          </p:nvPr>
        </p:nvSpPr>
        <p:spPr>
          <a:xfrm>
            <a:off x="733369" y="1680239"/>
            <a:ext cx="7950890" cy="4193685"/>
          </a:xfrm>
          <a:prstGeom prst="rect">
            <a:avLst/>
          </a:prstGeom>
        </p:spPr>
        <p:txBody>
          <a:bodyPr>
            <a:normAutofit lnSpcReduction="10000"/>
          </a:bodyPr>
          <a:lstStyle/>
          <a:p>
            <a:pPr marL="34290" indent="0">
              <a:buNone/>
            </a:pPr>
            <a:r>
              <a:rPr lang="id-ID" b="1" dirty="0"/>
              <a:t>CHANGE [COLUMN] old_col_name </a:t>
            </a:r>
            <a:r>
              <a:rPr lang="id-ID" b="1" dirty="0" smtClean="0"/>
              <a:t>new_col_name </a:t>
            </a:r>
          </a:p>
          <a:p>
            <a:pPr marL="34290" indent="0">
              <a:buNone/>
            </a:pPr>
            <a:r>
              <a:rPr lang="id-ID" b="1" dirty="0"/>
              <a:t>	</a:t>
            </a:r>
            <a:r>
              <a:rPr lang="id-ID" b="1" dirty="0" smtClean="0"/>
              <a:t>column_definition </a:t>
            </a:r>
            <a:r>
              <a:rPr lang="id-ID" b="1" dirty="0"/>
              <a:t>[FIRST|AFTER col_name]</a:t>
            </a:r>
          </a:p>
          <a:p>
            <a:pPr marL="34290" indent="0">
              <a:buNone/>
            </a:pPr>
            <a:r>
              <a:rPr lang="en-US" b="1" dirty="0"/>
              <a:t>MODIFY [COLUMN] </a:t>
            </a:r>
            <a:r>
              <a:rPr lang="en-US" b="1" dirty="0" err="1"/>
              <a:t>col_name</a:t>
            </a:r>
            <a:r>
              <a:rPr lang="en-US" b="1" dirty="0"/>
              <a:t> </a:t>
            </a:r>
            <a:r>
              <a:rPr lang="en-US" b="1" dirty="0" err="1"/>
              <a:t>column_definition</a:t>
            </a:r>
            <a:r>
              <a:rPr lang="en-US" b="1" dirty="0"/>
              <a:t> [FIRST </a:t>
            </a:r>
            <a:r>
              <a:rPr lang="en-US" b="1" dirty="0" smtClean="0"/>
              <a:t>|</a:t>
            </a:r>
            <a:r>
              <a:rPr lang="id-ID" b="1" dirty="0" smtClean="0"/>
              <a:t> AFTER </a:t>
            </a:r>
            <a:r>
              <a:rPr lang="id-ID" b="1" dirty="0"/>
              <a:t>col_name]</a:t>
            </a:r>
            <a:endParaRPr lang="id-ID" b="1" dirty="0">
              <a:solidFill>
                <a:schemeClr val="tx1"/>
              </a:solidFill>
            </a:endParaRPr>
          </a:p>
          <a:p>
            <a:pPr marL="34290" indent="0">
              <a:buNone/>
            </a:pPr>
            <a:endParaRPr lang="id-ID" b="1" dirty="0" smtClean="0"/>
          </a:p>
          <a:p>
            <a:pPr marL="34290" indent="0">
              <a:buNone/>
            </a:pPr>
            <a:r>
              <a:rPr lang="id-ID" b="1" dirty="0"/>
              <a:t>Contoh: </a:t>
            </a:r>
            <a:r>
              <a:rPr lang="id-ID" dirty="0"/>
              <a:t>Tambahkan panjang karakter kolom TOWN dari </a:t>
            </a:r>
            <a:r>
              <a:rPr lang="id-ID" dirty="0" smtClean="0"/>
              <a:t>10 menjadi </a:t>
            </a:r>
            <a:r>
              <a:rPr lang="id-ID" dirty="0"/>
              <a:t>20!</a:t>
            </a:r>
          </a:p>
          <a:p>
            <a:pPr marL="34290" indent="0">
              <a:buNone/>
            </a:pPr>
            <a:r>
              <a:rPr lang="id-ID" b="1" dirty="0" smtClean="0"/>
              <a:t>	ALTER </a:t>
            </a:r>
            <a:r>
              <a:rPr lang="id-ID" b="1" dirty="0"/>
              <a:t>TABLE PLAYERS</a:t>
            </a:r>
          </a:p>
          <a:p>
            <a:pPr marL="34290" indent="0">
              <a:buNone/>
            </a:pPr>
            <a:r>
              <a:rPr lang="id-ID" b="1" dirty="0" smtClean="0"/>
              <a:t>	</a:t>
            </a:r>
            <a:r>
              <a:rPr lang="en-US" b="1" dirty="0" smtClean="0"/>
              <a:t>MODIFY </a:t>
            </a:r>
            <a:r>
              <a:rPr lang="en-US" b="1" dirty="0"/>
              <a:t>COLUMN TOWN CHAR (20);</a:t>
            </a:r>
            <a:endParaRPr lang="id-ID" dirty="0">
              <a:solidFill>
                <a:schemeClr val="tx1"/>
              </a:solidFill>
            </a:endParaRPr>
          </a:p>
        </p:txBody>
      </p:sp>
      <p:sp>
        <p:nvSpPr>
          <p:cNvPr id="4"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chemeClr val="tx1"/>
                </a:solidFill>
                <a:latin typeface="Agency FB" panose="020B0503020202020204" pitchFamily="34" charset="0"/>
                <a:ea typeface="+mj-ea"/>
                <a:cs typeface="+mj-cs"/>
              </a:defRPr>
            </a:lvl1pPr>
          </a:lstStyle>
          <a:p>
            <a:r>
              <a:rPr lang="id-ID" b="1" dirty="0" smtClean="0"/>
              <a:t>Uji Coba  - ALTER</a:t>
            </a:r>
            <a:r>
              <a:rPr lang="id-ID" dirty="0" smtClean="0"/>
              <a:t> Tabel </a:t>
            </a:r>
            <a:r>
              <a:rPr lang="id-ID" dirty="0"/>
              <a:t>CHANGE &amp; </a:t>
            </a:r>
            <a:r>
              <a:rPr lang="id-ID" dirty="0" smtClean="0"/>
              <a:t>MODIFY</a:t>
            </a:r>
            <a:endParaRPr lang="id-ID" dirty="0"/>
          </a:p>
        </p:txBody>
      </p:sp>
    </p:spTree>
    <p:extLst>
      <p:ext uri="{BB962C8B-B14F-4D97-AF65-F5344CB8AC3E}">
        <p14:creationId xmlns:p14="http://schemas.microsoft.com/office/powerpoint/2010/main" val="2973042143"/>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865BE5-3D08-4779-9F44-A57D90734913}"/>
              </a:ext>
            </a:extLst>
          </p:cNvPr>
          <p:cNvSpPr>
            <a:spLocks noGrp="1"/>
          </p:cNvSpPr>
          <p:nvPr>
            <p:ph type="title"/>
          </p:nvPr>
        </p:nvSpPr>
        <p:spPr>
          <a:xfrm>
            <a:off x="3873673" y="5707900"/>
            <a:ext cx="5270327" cy="857250"/>
          </a:xfrm>
        </p:spPr>
        <p:txBody>
          <a:bodyPr>
            <a:normAutofit/>
          </a:bodyPr>
          <a:lstStyle/>
          <a:p>
            <a:r>
              <a:rPr lang="id-ID" sz="3200" b="0" i="1" dirty="0" smtClean="0"/>
              <a:t>ALTER </a:t>
            </a:r>
            <a:r>
              <a:rPr lang="id-ID" sz="3200" b="0" dirty="0" smtClean="0"/>
              <a:t>tabel : RENAME</a:t>
            </a:r>
            <a:endParaRPr lang="id-ID" sz="3200" dirty="0"/>
          </a:p>
        </p:txBody>
      </p:sp>
      <p:sp>
        <p:nvSpPr>
          <p:cNvPr id="3" name="Content Placeholder 2">
            <a:extLst>
              <a:ext uri="{FF2B5EF4-FFF2-40B4-BE49-F238E27FC236}">
                <a16:creationId xmlns="" xmlns:a16="http://schemas.microsoft.com/office/drawing/2014/main" id="{FAC028E4-8540-438F-8795-73C65D75FE85}"/>
              </a:ext>
            </a:extLst>
          </p:cNvPr>
          <p:cNvSpPr>
            <a:spLocks noGrp="1"/>
          </p:cNvSpPr>
          <p:nvPr>
            <p:ph sz="quarter" idx="4294967295"/>
          </p:nvPr>
        </p:nvSpPr>
        <p:spPr>
          <a:xfrm>
            <a:off x="733369" y="1680239"/>
            <a:ext cx="7950890" cy="4193685"/>
          </a:xfrm>
          <a:prstGeom prst="rect">
            <a:avLst/>
          </a:prstGeom>
        </p:spPr>
        <p:txBody>
          <a:bodyPr>
            <a:normAutofit/>
          </a:bodyPr>
          <a:lstStyle/>
          <a:p>
            <a:pPr marL="34290" indent="0">
              <a:buNone/>
            </a:pPr>
            <a:r>
              <a:rPr lang="id-ID" b="1" dirty="0"/>
              <a:t>RENAME [TO] new_tbl_name</a:t>
            </a:r>
            <a:endParaRPr lang="id-ID" b="1" dirty="0">
              <a:solidFill>
                <a:schemeClr val="tx1"/>
              </a:solidFill>
            </a:endParaRPr>
          </a:p>
          <a:p>
            <a:pPr marL="34290" indent="0">
              <a:buNone/>
            </a:pPr>
            <a:endParaRPr lang="id-ID" b="1" dirty="0" smtClean="0"/>
          </a:p>
          <a:p>
            <a:pPr marL="34290" indent="0">
              <a:buNone/>
            </a:pPr>
            <a:r>
              <a:rPr lang="id-ID" b="1" dirty="0" smtClean="0"/>
              <a:t>Contoh</a:t>
            </a:r>
            <a:r>
              <a:rPr lang="id-ID" b="1" dirty="0"/>
              <a:t>: </a:t>
            </a:r>
            <a:r>
              <a:rPr lang="id-ID" dirty="0"/>
              <a:t>Ubah nama tabel Teams menjadi Groups!</a:t>
            </a:r>
          </a:p>
          <a:p>
            <a:pPr marL="34290" indent="0">
              <a:buNone/>
            </a:pPr>
            <a:endParaRPr lang="id-ID" dirty="0" smtClean="0"/>
          </a:p>
          <a:p>
            <a:pPr marL="34290" indent="0">
              <a:buNone/>
            </a:pPr>
            <a:r>
              <a:rPr lang="id-ID" dirty="0" smtClean="0"/>
              <a:t>Statemen </a:t>
            </a:r>
            <a:r>
              <a:rPr lang="id-ID" dirty="0"/>
              <a:t>SQL:</a:t>
            </a:r>
          </a:p>
          <a:p>
            <a:pPr marL="34290" indent="0">
              <a:buNone/>
            </a:pPr>
            <a:r>
              <a:rPr lang="en-US" b="1" dirty="0"/>
              <a:t>ALTER TABLE Teams RENAME Groups</a:t>
            </a:r>
            <a:endParaRPr lang="id-ID" dirty="0">
              <a:solidFill>
                <a:schemeClr val="tx1"/>
              </a:solidFill>
            </a:endParaRPr>
          </a:p>
        </p:txBody>
      </p:sp>
      <p:sp>
        <p:nvSpPr>
          <p:cNvPr id="5" name="Title 3"/>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chemeClr val="tx1"/>
                </a:solidFill>
                <a:latin typeface="Agency FB" panose="020B0503020202020204" pitchFamily="34" charset="0"/>
                <a:ea typeface="+mj-ea"/>
                <a:cs typeface="+mj-cs"/>
              </a:defRPr>
            </a:lvl1pPr>
          </a:lstStyle>
          <a:p>
            <a:r>
              <a:rPr lang="id-ID" b="1" dirty="0" smtClean="0"/>
              <a:t>Uji Coba  - ALTER</a:t>
            </a:r>
            <a:r>
              <a:rPr lang="id-ID" dirty="0" smtClean="0"/>
              <a:t> Tabel RENAME</a:t>
            </a:r>
            <a:endParaRPr lang="id-ID" dirty="0"/>
          </a:p>
        </p:txBody>
      </p:sp>
    </p:spTree>
    <p:extLst>
      <p:ext uri="{BB962C8B-B14F-4D97-AF65-F5344CB8AC3E}">
        <p14:creationId xmlns:p14="http://schemas.microsoft.com/office/powerpoint/2010/main" val="854039799"/>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5</a:t>
            </a:r>
            <a:r>
              <a:rPr lang="id-ID" dirty="0" smtClean="0"/>
              <a:t>) Kontrak Perkuliahan</a:t>
            </a:r>
            <a:endParaRPr lang="id-ID" dirty="0"/>
          </a:p>
        </p:txBody>
      </p:sp>
      <p:sp>
        <p:nvSpPr>
          <p:cNvPr id="3" name="Text Placeholder 2"/>
          <p:cNvSpPr>
            <a:spLocks noGrp="1"/>
          </p:cNvSpPr>
          <p:nvPr>
            <p:ph type="body" idx="1"/>
          </p:nvPr>
        </p:nvSpPr>
        <p:spPr/>
        <p:txBody>
          <a:bodyPr/>
          <a:lstStyle/>
          <a:p>
            <a:r>
              <a:rPr lang="id-ID" dirty="0"/>
              <a:t>a</a:t>
            </a:r>
            <a:r>
              <a:rPr lang="id-ID" dirty="0" smtClean="0"/>
              <a:t>). Tujuan Perkuliahan </a:t>
            </a:r>
          </a:p>
          <a:p>
            <a:r>
              <a:rPr lang="id-ID" dirty="0" smtClean="0"/>
              <a:t>b). Metode Pengajaran</a:t>
            </a:r>
          </a:p>
          <a:p>
            <a:r>
              <a:rPr lang="id-ID" dirty="0"/>
              <a:t>c</a:t>
            </a:r>
            <a:r>
              <a:rPr lang="id-ID" dirty="0" smtClean="0"/>
              <a:t>). </a:t>
            </a:r>
            <a:r>
              <a:rPr lang="id-ID" dirty="0"/>
              <a:t>Metode Penilaian</a:t>
            </a:r>
            <a:endParaRPr lang="id-ID" dirty="0" smtClean="0"/>
          </a:p>
          <a:p>
            <a:r>
              <a:rPr lang="id-ID" dirty="0" smtClean="0"/>
              <a:t>d). </a:t>
            </a:r>
            <a:r>
              <a:rPr lang="id-ID" dirty="0"/>
              <a:t>Tugas dan Proyek</a:t>
            </a:r>
            <a:endParaRPr lang="id-ID" dirty="0" smtClean="0"/>
          </a:p>
          <a:p>
            <a:r>
              <a:rPr lang="id-ID" dirty="0" smtClean="0"/>
              <a:t> </a:t>
            </a:r>
            <a:endParaRPr lang="id-ID" dirty="0"/>
          </a:p>
        </p:txBody>
      </p:sp>
    </p:spTree>
    <p:extLst>
      <p:ext uri="{BB962C8B-B14F-4D97-AF65-F5344CB8AC3E}">
        <p14:creationId xmlns:p14="http://schemas.microsoft.com/office/powerpoint/2010/main" val="411797017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b="1" dirty="0"/>
              <a:t>Learning </a:t>
            </a:r>
            <a:r>
              <a:rPr lang="id-ID" b="1" dirty="0" smtClean="0"/>
              <a:t>Outcomes</a:t>
            </a:r>
            <a:br>
              <a:rPr lang="id-ID" b="1" dirty="0" smtClean="0"/>
            </a:br>
            <a:r>
              <a:rPr lang="id-ID" sz="4000" dirty="0">
                <a:solidFill>
                  <a:schemeClr val="bg2">
                    <a:lumMod val="75000"/>
                  </a:schemeClr>
                </a:solidFill>
              </a:rPr>
              <a:t>Diharapkan mahasiswa mampu:</a:t>
            </a:r>
            <a:endParaRPr lang="en-US" sz="4000" dirty="0">
              <a:solidFill>
                <a:schemeClr val="bg2">
                  <a:lumMod val="75000"/>
                </a:schemeClr>
              </a:solidFill>
            </a:endParaRPr>
          </a:p>
        </p:txBody>
      </p:sp>
      <p:sp>
        <p:nvSpPr>
          <p:cNvPr id="3" name="Content Placeholder 2"/>
          <p:cNvSpPr>
            <a:spLocks noGrp="1"/>
          </p:cNvSpPr>
          <p:nvPr>
            <p:ph idx="1"/>
          </p:nvPr>
        </p:nvSpPr>
        <p:spPr/>
        <p:txBody>
          <a:bodyPr>
            <a:normAutofit/>
          </a:bodyPr>
          <a:lstStyle/>
          <a:p>
            <a:pPr algn="just"/>
            <a:r>
              <a:rPr lang="id-ID" dirty="0" smtClean="0"/>
              <a:t>Merancang Dan Memodelkan Basis Data </a:t>
            </a:r>
          </a:p>
          <a:p>
            <a:pPr algn="just"/>
            <a:r>
              <a:rPr lang="id-ID" dirty="0" smtClean="0"/>
              <a:t>Melakukan </a:t>
            </a:r>
            <a:r>
              <a:rPr lang="en-US" dirty="0" err="1" smtClean="0"/>
              <a:t>Desain</a:t>
            </a:r>
            <a:r>
              <a:rPr lang="en-US" dirty="0" smtClean="0"/>
              <a:t> Database </a:t>
            </a:r>
            <a:r>
              <a:rPr lang="en-US" dirty="0" err="1" smtClean="0"/>
              <a:t>Dengan</a:t>
            </a:r>
            <a:r>
              <a:rPr lang="en-US" dirty="0" smtClean="0"/>
              <a:t> </a:t>
            </a:r>
            <a:r>
              <a:rPr lang="en-US" dirty="0" err="1" smtClean="0"/>
              <a:t>Benar</a:t>
            </a:r>
            <a:endParaRPr lang="id-ID" dirty="0" smtClean="0"/>
          </a:p>
          <a:p>
            <a:pPr algn="just"/>
            <a:r>
              <a:rPr lang="en-US" dirty="0" err="1" smtClean="0"/>
              <a:t>Menggunakan</a:t>
            </a:r>
            <a:r>
              <a:rPr lang="en-US" dirty="0" smtClean="0"/>
              <a:t> </a:t>
            </a:r>
            <a:r>
              <a:rPr lang="en-US" dirty="0" err="1" smtClean="0"/>
              <a:t>Bahasa</a:t>
            </a:r>
            <a:r>
              <a:rPr lang="en-US" dirty="0" smtClean="0"/>
              <a:t> Query Dan </a:t>
            </a:r>
            <a:r>
              <a:rPr lang="en-US" dirty="0" err="1" smtClean="0"/>
              <a:t>Menjelaskan</a:t>
            </a:r>
            <a:r>
              <a:rPr lang="en-US" dirty="0" smtClean="0"/>
              <a:t> </a:t>
            </a:r>
            <a:r>
              <a:rPr lang="en-US" dirty="0" err="1" smtClean="0"/>
              <a:t>Konsep</a:t>
            </a:r>
            <a:r>
              <a:rPr lang="en-US" dirty="0" smtClean="0"/>
              <a:t> </a:t>
            </a:r>
            <a:r>
              <a:rPr lang="en-US" dirty="0" err="1" smtClean="0"/>
              <a:t>Pemrosesan</a:t>
            </a:r>
            <a:r>
              <a:rPr lang="en-US" dirty="0" smtClean="0"/>
              <a:t> Query</a:t>
            </a:r>
            <a:endParaRPr lang="id-ID" dirty="0" smtClean="0"/>
          </a:p>
          <a:p>
            <a:pPr algn="just"/>
            <a:r>
              <a:rPr lang="en-US" dirty="0" err="1" smtClean="0"/>
              <a:t>Menyusun</a:t>
            </a:r>
            <a:r>
              <a:rPr lang="en-US" dirty="0" smtClean="0"/>
              <a:t> Stored Procedure Dan Trigger Yang Optimal</a:t>
            </a:r>
            <a:endParaRPr lang="id-ID" dirty="0" smtClean="0"/>
          </a:p>
          <a:p>
            <a:pPr algn="just"/>
            <a:r>
              <a:rPr lang="id-ID" dirty="0" smtClean="0"/>
              <a:t>Menerapkan Atau Mengimplementasi SMBD Pada Aplikasi Yang Sesuai.</a:t>
            </a:r>
            <a:endParaRPr lang="id-ID" dirty="0"/>
          </a:p>
        </p:txBody>
      </p:sp>
    </p:spTree>
    <p:extLst>
      <p:ext uri="{BB962C8B-B14F-4D97-AF65-F5344CB8AC3E}">
        <p14:creationId xmlns:p14="http://schemas.microsoft.com/office/powerpoint/2010/main" val="426649224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Metode Pengajaran</a:t>
            </a:r>
            <a:endParaRPr lang="en-US" dirty="0"/>
          </a:p>
        </p:txBody>
      </p:sp>
      <p:sp>
        <p:nvSpPr>
          <p:cNvPr id="3" name="Content Placeholder 2"/>
          <p:cNvSpPr>
            <a:spLocks noGrp="1"/>
          </p:cNvSpPr>
          <p:nvPr>
            <p:ph idx="1"/>
          </p:nvPr>
        </p:nvSpPr>
        <p:spPr/>
        <p:txBody>
          <a:bodyPr/>
          <a:lstStyle/>
          <a:p>
            <a:pPr algn="just"/>
            <a:r>
              <a:rPr lang="id-ID" b="1" dirty="0" smtClean="0"/>
              <a:t>Tatap </a:t>
            </a:r>
            <a:r>
              <a:rPr lang="id-ID" b="1" dirty="0"/>
              <a:t>muda di </a:t>
            </a:r>
            <a:r>
              <a:rPr lang="id-ID" b="1" dirty="0" smtClean="0"/>
              <a:t>kelas &amp; Praktikum</a:t>
            </a:r>
          </a:p>
          <a:p>
            <a:pPr marL="901700" lvl="1" indent="-444500" algn="just"/>
            <a:r>
              <a:rPr lang="id-ID" dirty="0"/>
              <a:t>Memberikan framework atau roadmap untuk mengorganisasi informasi mengenai </a:t>
            </a:r>
            <a:r>
              <a:rPr lang="id-ID" dirty="0" smtClean="0"/>
              <a:t>perkuliahan </a:t>
            </a:r>
          </a:p>
          <a:p>
            <a:pPr marL="901700" lvl="1" indent="-444500" algn="just"/>
            <a:r>
              <a:rPr lang="id-ID" dirty="0" smtClean="0"/>
              <a:t>Menjelaskan </a:t>
            </a:r>
            <a:r>
              <a:rPr lang="id-ID" dirty="0"/>
              <a:t>subjek dan perkuat gagasan besar yang </a:t>
            </a:r>
            <a:r>
              <a:rPr lang="id-ID" dirty="0" smtClean="0"/>
              <a:t>penting</a:t>
            </a:r>
          </a:p>
          <a:p>
            <a:pPr marL="901700" lvl="1" indent="-444500" algn="just"/>
            <a:r>
              <a:rPr lang="id-ID" dirty="0" smtClean="0"/>
              <a:t>Mengimplementasikan hasil perkuliahan pada praktikum di laboratorium.</a:t>
            </a:r>
          </a:p>
          <a:p>
            <a:pPr algn="just"/>
            <a:r>
              <a:rPr lang="id-ID" b="1" dirty="0"/>
              <a:t>Bimbingan dan </a:t>
            </a:r>
            <a:r>
              <a:rPr lang="id-ID" b="1" dirty="0" smtClean="0"/>
              <a:t>Arahan</a:t>
            </a:r>
          </a:p>
          <a:p>
            <a:pPr marL="901700" lvl="1" indent="-444500" algn="just"/>
            <a:r>
              <a:rPr lang="id-ID" dirty="0"/>
              <a:t>Meminta mahasiswa mengungkapkan apa yang belum dimengerti, sehingga Dosen dapat </a:t>
            </a:r>
            <a:r>
              <a:rPr lang="id-ID" dirty="0" smtClean="0"/>
              <a:t>membantunya</a:t>
            </a:r>
          </a:p>
          <a:p>
            <a:pPr marL="901700" lvl="1" indent="-444500" algn="just"/>
            <a:r>
              <a:rPr lang="id-ID" dirty="0" smtClean="0"/>
              <a:t>Mempersilakan </a:t>
            </a:r>
            <a:r>
              <a:rPr lang="id-ID" dirty="0"/>
              <a:t>mahasiswa mempraktikkan keterampilan yang diperlukan untuk menguasai penerapannya</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368740780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Tata Tertib Perkuliahan</a:t>
            </a:r>
            <a:endParaRPr lang="id-ID" dirty="0"/>
          </a:p>
        </p:txBody>
      </p:sp>
      <p:sp>
        <p:nvSpPr>
          <p:cNvPr id="3" name="Content Placeholder 2"/>
          <p:cNvSpPr>
            <a:spLocks noGrp="1"/>
          </p:cNvSpPr>
          <p:nvPr>
            <p:ph idx="1"/>
          </p:nvPr>
        </p:nvSpPr>
        <p:spPr/>
        <p:txBody>
          <a:bodyPr>
            <a:normAutofit lnSpcReduction="10000"/>
          </a:bodyPr>
          <a:lstStyle/>
          <a:p>
            <a:pPr lvl="0" algn="just"/>
            <a:r>
              <a:rPr lang="id-ID" dirty="0"/>
              <a:t>Masuk </a:t>
            </a:r>
            <a:r>
              <a:rPr lang="id-ID" dirty="0" smtClean="0"/>
              <a:t>sesuai jadwal 7.15 WIB, </a:t>
            </a:r>
            <a:r>
              <a:rPr lang="en-US" dirty="0" err="1"/>
              <a:t>Toleransi</a:t>
            </a:r>
            <a:r>
              <a:rPr lang="en-US" dirty="0"/>
              <a:t> </a:t>
            </a:r>
            <a:r>
              <a:rPr lang="en-US" dirty="0" err="1"/>
              <a:t>keterlambatan</a:t>
            </a:r>
            <a:r>
              <a:rPr lang="en-US" dirty="0"/>
              <a:t> </a:t>
            </a:r>
            <a:r>
              <a:rPr lang="en-US" dirty="0" err="1"/>
              <a:t>adalah</a:t>
            </a:r>
            <a:r>
              <a:rPr lang="en-US" dirty="0"/>
              <a:t> </a:t>
            </a:r>
            <a:r>
              <a:rPr lang="id-ID" dirty="0" smtClean="0"/>
              <a:t> 15 </a:t>
            </a:r>
            <a:r>
              <a:rPr lang="en-US" dirty="0" err="1" smtClean="0"/>
              <a:t>menit</a:t>
            </a:r>
            <a:r>
              <a:rPr lang="en-US" dirty="0"/>
              <a:t>.</a:t>
            </a:r>
          </a:p>
          <a:p>
            <a:pPr lvl="0" algn="just"/>
            <a:r>
              <a:rPr lang="id-ID" b="1" dirty="0" smtClean="0"/>
              <a:t>PAKAIAN</a:t>
            </a:r>
            <a:r>
              <a:rPr lang="en-US" dirty="0" smtClean="0"/>
              <a:t> </a:t>
            </a:r>
            <a:r>
              <a:rPr lang="en-US" dirty="0" err="1"/>
              <a:t>bebas</a:t>
            </a:r>
            <a:r>
              <a:rPr lang="en-US" dirty="0"/>
              <a:t> </a:t>
            </a:r>
            <a:r>
              <a:rPr lang="id-ID" b="1" dirty="0" smtClean="0"/>
              <a:t>RAPI, BERKERAH</a:t>
            </a:r>
            <a:r>
              <a:rPr lang="id-ID" dirty="0" smtClean="0"/>
              <a:t>, ber</a:t>
            </a:r>
            <a:r>
              <a:rPr lang="id-ID" b="1" dirty="0" smtClean="0"/>
              <a:t>SEPATU</a:t>
            </a:r>
            <a:r>
              <a:rPr lang="id-ID" dirty="0" smtClean="0"/>
              <a:t>.</a:t>
            </a:r>
            <a:endParaRPr lang="en-US" dirty="0"/>
          </a:p>
          <a:p>
            <a:pPr algn="just"/>
            <a:r>
              <a:rPr lang="id-ID" dirty="0" smtClean="0"/>
              <a:t>Setiap </a:t>
            </a:r>
            <a:r>
              <a:rPr lang="id-ID" dirty="0"/>
              <a:t>mahasiswa </a:t>
            </a:r>
            <a:r>
              <a:rPr lang="id-ID" b="1" dirty="0" smtClean="0">
                <a:solidFill>
                  <a:srgbClr val="FF0000"/>
                </a:solidFill>
              </a:rPr>
              <a:t>TIDAK DIPERKENANKAN MENCONTEK, PLAGIAT, </a:t>
            </a:r>
            <a:r>
              <a:rPr lang="id-ID" dirty="0" smtClean="0"/>
              <a:t>dalam </a:t>
            </a:r>
            <a:r>
              <a:rPr lang="id-ID" dirty="0"/>
              <a:t>pengerjaan tugas dan ujian, jika terjadi maka pengerjaan tugas dan ujian akan dikurangi </a:t>
            </a:r>
            <a:r>
              <a:rPr lang="id-ID" dirty="0" smtClean="0"/>
              <a:t>20% atau Gugur.</a:t>
            </a:r>
            <a:endParaRPr lang="id-ID" dirty="0"/>
          </a:p>
          <a:p>
            <a:pPr algn="just"/>
            <a:r>
              <a:rPr lang="id-ID" dirty="0" smtClean="0"/>
              <a:t>Setiap </a:t>
            </a:r>
            <a:r>
              <a:rPr lang="id-ID" dirty="0"/>
              <a:t>mahasiswa  </a:t>
            </a:r>
            <a:r>
              <a:rPr lang="id-ID" b="1" dirty="0" smtClean="0">
                <a:solidFill>
                  <a:srgbClr val="FF0000"/>
                </a:solidFill>
              </a:rPr>
              <a:t>WAJIB MENGIKUTI UJIAN</a:t>
            </a:r>
            <a:r>
              <a:rPr lang="id-ID" dirty="0" smtClean="0">
                <a:solidFill>
                  <a:srgbClr val="FF0000"/>
                </a:solidFill>
              </a:rPr>
              <a:t> </a:t>
            </a:r>
            <a:r>
              <a:rPr lang="id-ID" dirty="0"/>
              <a:t>dan </a:t>
            </a:r>
            <a:r>
              <a:rPr lang="id-ID" b="1" dirty="0" smtClean="0">
                <a:solidFill>
                  <a:srgbClr val="FF0000"/>
                </a:solidFill>
              </a:rPr>
              <a:t>TUGAS</a:t>
            </a:r>
            <a:r>
              <a:rPr lang="id-ID" dirty="0" smtClean="0"/>
              <a:t> </a:t>
            </a:r>
            <a:r>
              <a:rPr lang="id-ID" dirty="0"/>
              <a:t>baik tugas </a:t>
            </a:r>
            <a:r>
              <a:rPr lang="id-ID" b="1" dirty="0" smtClean="0"/>
              <a:t>MANDIRI, berKELOMPOK </a:t>
            </a:r>
            <a:r>
              <a:rPr lang="id-ID" dirty="0" smtClean="0"/>
              <a:t>atau </a:t>
            </a:r>
            <a:r>
              <a:rPr lang="id-ID" b="1" dirty="0" smtClean="0"/>
              <a:t>PRAKTIKUM.</a:t>
            </a:r>
            <a:r>
              <a:rPr lang="id-ID" dirty="0" smtClean="0"/>
              <a:t> </a:t>
            </a:r>
          </a:p>
          <a:p>
            <a:pPr algn="just"/>
            <a:r>
              <a:rPr lang="id-ID" dirty="0" smtClean="0"/>
              <a:t>Wajib </a:t>
            </a:r>
            <a:r>
              <a:rPr lang="id-ID" dirty="0"/>
              <a:t>untuk </a:t>
            </a:r>
            <a:r>
              <a:rPr lang="id-ID" b="1" dirty="0" smtClean="0"/>
              <a:t>BERTUTUR KATA </a:t>
            </a:r>
            <a:r>
              <a:rPr lang="id-ID" dirty="0"/>
              <a:t>yang </a:t>
            </a:r>
            <a:r>
              <a:rPr lang="id-ID" b="1" dirty="0" smtClean="0"/>
              <a:t>SOPAN</a:t>
            </a:r>
            <a:r>
              <a:rPr lang="id-ID" dirty="0" smtClean="0"/>
              <a:t> </a:t>
            </a:r>
            <a:r>
              <a:rPr lang="id-ID" dirty="0"/>
              <a:t>dan </a:t>
            </a:r>
            <a:r>
              <a:rPr lang="id-ID" b="1" dirty="0" smtClean="0">
                <a:solidFill>
                  <a:srgbClr val="FF0000"/>
                </a:solidFill>
              </a:rPr>
              <a:t>SANTUN di DALAM KELAS</a:t>
            </a:r>
            <a:r>
              <a:rPr lang="id-ID" dirty="0" smtClean="0"/>
              <a:t>.</a:t>
            </a:r>
            <a:endParaRPr lang="id-ID" dirty="0"/>
          </a:p>
        </p:txBody>
      </p:sp>
    </p:spTree>
    <p:extLst>
      <p:ext uri="{BB962C8B-B14F-4D97-AF65-F5344CB8AC3E}">
        <p14:creationId xmlns:p14="http://schemas.microsoft.com/office/powerpoint/2010/main" val="28194803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Metode Penilaian</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181810240"/>
              </p:ext>
            </p:extLst>
          </p:nvPr>
        </p:nvGraphicFramePr>
        <p:xfrm>
          <a:off x="476250" y="1658940"/>
          <a:ext cx="8320088" cy="485933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4700693" y="5271247"/>
            <a:ext cx="4202689" cy="369332"/>
          </a:xfrm>
          <a:prstGeom prst="rect">
            <a:avLst/>
          </a:prstGeom>
          <a:noFill/>
        </p:spPr>
        <p:txBody>
          <a:bodyPr wrap="none" rtlCol="0">
            <a:spAutoFit/>
          </a:bodyPr>
          <a:lstStyle/>
          <a:p>
            <a:r>
              <a:rPr lang="id-ID" b="1" dirty="0">
                <a:solidFill>
                  <a:srgbClr val="0070C0"/>
                </a:solidFill>
              </a:rPr>
              <a:t>Penilaian Proyek Akhir : Bentuk Kelompok</a:t>
            </a:r>
          </a:p>
        </p:txBody>
      </p:sp>
    </p:spTree>
    <p:extLst>
      <p:ext uri="{BB962C8B-B14F-4D97-AF65-F5344CB8AC3E}">
        <p14:creationId xmlns:p14="http://schemas.microsoft.com/office/powerpoint/2010/main" val="31523266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Sistem BasisData</a:t>
            </a:r>
            <a:endParaRPr lang="id-ID" dirty="0"/>
          </a:p>
        </p:txBody>
      </p:sp>
      <p:sp>
        <p:nvSpPr>
          <p:cNvPr id="3" name="Content Placeholder 2"/>
          <p:cNvSpPr>
            <a:spLocks noGrp="1"/>
          </p:cNvSpPr>
          <p:nvPr>
            <p:ph idx="1"/>
          </p:nvPr>
        </p:nvSpPr>
        <p:spPr/>
        <p:txBody>
          <a:bodyPr/>
          <a:lstStyle/>
          <a:p>
            <a:endParaRPr lang="id-ID" dirty="0"/>
          </a:p>
        </p:txBody>
      </p:sp>
      <p:pic>
        <p:nvPicPr>
          <p:cNvPr id="4" name="Picture 3"/>
          <p:cNvPicPr>
            <a:picLocks noChangeAspect="1"/>
          </p:cNvPicPr>
          <p:nvPr/>
        </p:nvPicPr>
        <p:blipFill>
          <a:blip r:embed="rId2"/>
          <a:stretch>
            <a:fillRect/>
          </a:stretch>
        </p:blipFill>
        <p:spPr>
          <a:xfrm>
            <a:off x="476252" y="1304366"/>
            <a:ext cx="8560172" cy="5553634"/>
          </a:xfrm>
          <a:prstGeom prst="rect">
            <a:avLst/>
          </a:prstGeom>
        </p:spPr>
      </p:pic>
    </p:spTree>
    <p:extLst>
      <p:ext uri="{BB962C8B-B14F-4D97-AF65-F5344CB8AC3E}">
        <p14:creationId xmlns:p14="http://schemas.microsoft.com/office/powerpoint/2010/main" val="4020217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Tugas</a:t>
            </a:r>
            <a:endParaRPr lang="id-ID" dirty="0"/>
          </a:p>
        </p:txBody>
      </p:sp>
      <p:sp>
        <p:nvSpPr>
          <p:cNvPr id="3" name="Content Placeholder 2"/>
          <p:cNvSpPr>
            <a:spLocks noGrp="1"/>
          </p:cNvSpPr>
          <p:nvPr>
            <p:ph idx="1"/>
          </p:nvPr>
        </p:nvSpPr>
        <p:spPr/>
        <p:txBody>
          <a:bodyPr>
            <a:normAutofit/>
          </a:bodyPr>
          <a:lstStyle/>
          <a:p>
            <a:pPr algn="just"/>
            <a:r>
              <a:rPr lang="id-ID" sz="3600" dirty="0"/>
              <a:t>Tugas personal akan diberikan pada waktu perkuliahan</a:t>
            </a:r>
          </a:p>
          <a:p>
            <a:pPr algn="just"/>
            <a:r>
              <a:rPr lang="id-ID" sz="3600" dirty="0"/>
              <a:t>Untuk pelaksanaan praktikum dilaksanakan berbarengan dengan waktu perkuliahan sesuai dengan jadwal pada lab yang digunakan.</a:t>
            </a:r>
            <a:endParaRPr lang="en-US" sz="3600" dirty="0"/>
          </a:p>
        </p:txBody>
      </p:sp>
    </p:spTree>
    <p:extLst>
      <p:ext uri="{BB962C8B-B14F-4D97-AF65-F5344CB8AC3E}">
        <p14:creationId xmlns:p14="http://schemas.microsoft.com/office/powerpoint/2010/main" val="278345212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Proyek Akhir</a:t>
            </a:r>
            <a:endParaRPr lang="en-US" dirty="0">
              <a:solidFill>
                <a:schemeClr val="bg1">
                  <a:lumMod val="50000"/>
                </a:schemeClr>
              </a:solidFill>
            </a:endParaRPr>
          </a:p>
        </p:txBody>
      </p:sp>
      <p:sp>
        <p:nvSpPr>
          <p:cNvPr id="3" name="Content Placeholder 2"/>
          <p:cNvSpPr>
            <a:spLocks noGrp="1"/>
          </p:cNvSpPr>
          <p:nvPr>
            <p:ph idx="1"/>
          </p:nvPr>
        </p:nvSpPr>
        <p:spPr/>
        <p:txBody>
          <a:bodyPr>
            <a:noAutofit/>
          </a:bodyPr>
          <a:lstStyle/>
          <a:p>
            <a:pPr algn="just"/>
            <a:r>
              <a:rPr lang="id-ID" dirty="0" smtClean="0">
                <a:latin typeface="Agency FB" panose="020B0503020202020204" pitchFamily="34" charset="0"/>
              </a:rPr>
              <a:t>Membuat</a:t>
            </a:r>
            <a:r>
              <a:rPr lang="id-ID" dirty="0">
                <a:latin typeface="Agency FB" panose="020B0503020202020204" pitchFamily="34" charset="0"/>
              </a:rPr>
              <a:t> </a:t>
            </a:r>
            <a:r>
              <a:rPr lang="id-ID" dirty="0" smtClean="0">
                <a:latin typeface="Agency FB" panose="020B0503020202020204" pitchFamily="34" charset="0"/>
              </a:rPr>
              <a:t>aplikasi sederhana dengan fokus </a:t>
            </a:r>
            <a:r>
              <a:rPr lang="id-ID" b="1" dirty="0" smtClean="0">
                <a:latin typeface="Agency FB" panose="020B0503020202020204" pitchFamily="34" charset="0"/>
              </a:rPr>
              <a:t>Penerapan </a:t>
            </a:r>
            <a:r>
              <a:rPr lang="id-ID" b="1" dirty="0">
                <a:latin typeface="Agency FB" panose="020B0503020202020204" pitchFamily="34" charset="0"/>
              </a:rPr>
              <a:t>D</a:t>
            </a:r>
            <a:r>
              <a:rPr lang="id-ID" b="1" dirty="0" smtClean="0">
                <a:latin typeface="Agency FB" panose="020B0503020202020204" pitchFamily="34" charset="0"/>
              </a:rPr>
              <a:t>atabase </a:t>
            </a:r>
            <a:r>
              <a:rPr lang="id-ID" dirty="0" smtClean="0">
                <a:latin typeface="Agency FB" panose="020B0503020202020204" pitchFamily="34" charset="0"/>
              </a:rPr>
              <a:t>ke Aplikasi untuk </a:t>
            </a:r>
            <a:r>
              <a:rPr lang="id-ID" dirty="0">
                <a:latin typeface="Agency FB" panose="020B0503020202020204" pitchFamily="34" charset="0"/>
              </a:rPr>
              <a:t>menyimpan </a:t>
            </a:r>
            <a:r>
              <a:rPr lang="id-ID" dirty="0" smtClean="0">
                <a:latin typeface="Agency FB" panose="020B0503020202020204" pitchFamily="34" charset="0"/>
              </a:rPr>
              <a:t>transaksi</a:t>
            </a:r>
          </a:p>
          <a:p>
            <a:pPr algn="just"/>
            <a:r>
              <a:rPr lang="id-ID" b="1" dirty="0" smtClean="0">
                <a:latin typeface="Agency FB" panose="020B0503020202020204" pitchFamily="34" charset="0"/>
              </a:rPr>
              <a:t>Tahapannya :</a:t>
            </a:r>
          </a:p>
          <a:p>
            <a:pPr lvl="1" algn="just"/>
            <a:r>
              <a:rPr lang="id-ID" dirty="0" smtClean="0">
                <a:latin typeface="Agency FB" panose="020B0503020202020204" pitchFamily="34" charset="0"/>
              </a:rPr>
              <a:t> Penentuan Studi Kasus </a:t>
            </a:r>
          </a:p>
          <a:p>
            <a:pPr marL="806450" lvl="1" indent="-349250" algn="just"/>
            <a:r>
              <a:rPr lang="id-ID" dirty="0" smtClean="0">
                <a:latin typeface="Agency FB" panose="020B0503020202020204" pitchFamily="34" charset="0"/>
              </a:rPr>
              <a:t>Perancangan Database beserta Relasi Tabelnya</a:t>
            </a:r>
          </a:p>
          <a:p>
            <a:pPr marL="806450" lvl="1" indent="-349250" algn="just"/>
            <a:r>
              <a:rPr lang="id-ID" dirty="0" smtClean="0">
                <a:latin typeface="Agency FB" panose="020B0503020202020204" pitchFamily="34" charset="0"/>
              </a:rPr>
              <a:t>Pada database terdapat beberapa SQL Langguage yang dilakukan diantaranya : CRUD, Transactions, Function, </a:t>
            </a:r>
            <a:r>
              <a:rPr lang="id-ID" dirty="0">
                <a:latin typeface="Agency FB" panose="020B0503020202020204" pitchFamily="34" charset="0"/>
              </a:rPr>
              <a:t>Stored Procedure &amp; </a:t>
            </a:r>
            <a:r>
              <a:rPr lang="id-ID" dirty="0" smtClean="0">
                <a:latin typeface="Agency FB" panose="020B0503020202020204" pitchFamily="34" charset="0"/>
              </a:rPr>
              <a:t>Trigger, System Catalog hingga hak akses.</a:t>
            </a:r>
            <a:endParaRPr lang="id-ID" dirty="0">
              <a:latin typeface="Agency FB" panose="020B0503020202020204" pitchFamily="34" charset="0"/>
            </a:endParaRPr>
          </a:p>
          <a:p>
            <a:pPr marL="806450" lvl="1" indent="-349250" algn="just"/>
            <a:r>
              <a:rPr lang="id-ID" dirty="0" smtClean="0">
                <a:latin typeface="Agency FB" panose="020B0503020202020204" pitchFamily="34" charset="0"/>
              </a:rPr>
              <a:t>Untuk Aplikasi boleh Web atau Desktop, fokus pada penerapan Database.</a:t>
            </a:r>
          </a:p>
          <a:p>
            <a:pPr marL="806450" lvl="1" indent="-349250" algn="just"/>
            <a:r>
              <a:rPr lang="id-ID" dirty="0" smtClean="0">
                <a:latin typeface="Agency FB" panose="020B0503020202020204" pitchFamily="34" charset="0"/>
              </a:rPr>
              <a:t>Pembuatan Laporan atau Dokumentasi.</a:t>
            </a:r>
          </a:p>
          <a:p>
            <a:pPr marL="444500" lvl="1" indent="-349250" algn="just"/>
            <a:r>
              <a:rPr lang="id-ID" b="1" dirty="0">
                <a:latin typeface="Agency FB" panose="020B0503020202020204" pitchFamily="34" charset="0"/>
              </a:rPr>
              <a:t>Poin penilaian:</a:t>
            </a:r>
            <a:r>
              <a:rPr lang="id-ID" dirty="0">
                <a:latin typeface="Agency FB" panose="020B0503020202020204" pitchFamily="34" charset="0"/>
              </a:rPr>
              <a:t> </a:t>
            </a:r>
            <a:r>
              <a:rPr lang="id-ID" dirty="0" smtClean="0">
                <a:latin typeface="Agency FB" panose="020B0503020202020204" pitchFamily="34" charset="0"/>
              </a:rPr>
              <a:t>Aplikasi (Penerapan Database), Dokumentasi, Presentasi.</a:t>
            </a:r>
            <a:endParaRPr lang="id-ID" dirty="0">
              <a:latin typeface="Agency FB" panose="020B0503020202020204" pitchFamily="34" charset="0"/>
            </a:endParaRPr>
          </a:p>
        </p:txBody>
      </p:sp>
    </p:spTree>
    <p:extLst>
      <p:ext uri="{BB962C8B-B14F-4D97-AF65-F5344CB8AC3E}">
        <p14:creationId xmlns:p14="http://schemas.microsoft.com/office/powerpoint/2010/main" val="3884726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6</a:t>
            </a:r>
            <a:r>
              <a:rPr lang="id-ID" dirty="0" smtClean="0"/>
              <a:t>) </a:t>
            </a:r>
            <a:r>
              <a:rPr lang="id-ID" dirty="0"/>
              <a:t>Kebutuhan Software</a:t>
            </a:r>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243418406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Kebutuhan Software</a:t>
            </a:r>
            <a:endParaRPr lang="id-ID" b="1" dirty="0">
              <a:solidFill>
                <a:srgbClr val="0070C0"/>
              </a:solidFill>
            </a:endParaRPr>
          </a:p>
        </p:txBody>
      </p:sp>
      <p:sp>
        <p:nvSpPr>
          <p:cNvPr id="5" name="Content Placeholder 2"/>
          <p:cNvSpPr txBox="1">
            <a:spLocks/>
          </p:cNvSpPr>
          <p:nvPr/>
        </p:nvSpPr>
        <p:spPr>
          <a:xfrm>
            <a:off x="476253" y="1658984"/>
            <a:ext cx="3800781" cy="4637315"/>
          </a:xfrm>
          <a:prstGeom prst="rect">
            <a:avLst/>
          </a:prstGeom>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Browser</a:t>
            </a:r>
          </a:p>
          <a:p>
            <a:pPr lvl="1">
              <a:buFont typeface="Wingdings" panose="05000000000000000000" pitchFamily="2" charset="2"/>
              <a:buChar char="§"/>
            </a:pPr>
            <a:r>
              <a:rPr lang="en-US" dirty="0"/>
              <a:t>Adobe flash</a:t>
            </a:r>
          </a:p>
          <a:p>
            <a:pPr lvl="1">
              <a:buFont typeface="Wingdings" panose="05000000000000000000" pitchFamily="2" charset="2"/>
              <a:buChar char="§"/>
            </a:pPr>
            <a:r>
              <a:rPr lang="en-US" dirty="0">
                <a:solidFill>
                  <a:srgbClr val="FF0000"/>
                </a:solidFill>
              </a:rPr>
              <a:t>Chrome</a:t>
            </a:r>
          </a:p>
          <a:p>
            <a:pPr lvl="1">
              <a:buFont typeface="Wingdings" panose="05000000000000000000" pitchFamily="2" charset="2"/>
              <a:buChar char="§"/>
            </a:pPr>
            <a:r>
              <a:rPr lang="en-US" dirty="0">
                <a:solidFill>
                  <a:srgbClr val="FF0000"/>
                </a:solidFill>
              </a:rPr>
              <a:t>Firefox</a:t>
            </a:r>
          </a:p>
          <a:p>
            <a:r>
              <a:rPr lang="en-US" b="1" dirty="0" err="1"/>
              <a:t>Localserver</a:t>
            </a:r>
            <a:endParaRPr lang="en-US" b="1" dirty="0"/>
          </a:p>
          <a:p>
            <a:pPr lvl="1">
              <a:buFont typeface="Wingdings" panose="05000000000000000000" pitchFamily="2" charset="2"/>
              <a:buChar char="§"/>
            </a:pPr>
            <a:r>
              <a:rPr lang="en-US" dirty="0" err="1">
                <a:solidFill>
                  <a:srgbClr val="FF0000"/>
                </a:solidFill>
              </a:rPr>
              <a:t>Xampp</a:t>
            </a:r>
            <a:endParaRPr lang="en-US" dirty="0">
              <a:solidFill>
                <a:srgbClr val="FF0000"/>
              </a:solidFill>
            </a:endParaRPr>
          </a:p>
          <a:p>
            <a:pPr lvl="1">
              <a:buFont typeface="Wingdings" panose="05000000000000000000" pitchFamily="2" charset="2"/>
              <a:buChar char="§"/>
            </a:pPr>
            <a:r>
              <a:rPr lang="en-US" dirty="0" err="1"/>
              <a:t>Laragon</a:t>
            </a:r>
            <a:endParaRPr lang="id-ID" dirty="0"/>
          </a:p>
          <a:p>
            <a:r>
              <a:rPr lang="id-ID" b="1" dirty="0"/>
              <a:t>Desain Tools</a:t>
            </a:r>
            <a:endParaRPr lang="en-US" b="1" dirty="0"/>
          </a:p>
          <a:p>
            <a:pPr lvl="1">
              <a:buFont typeface="Wingdings" panose="05000000000000000000" pitchFamily="2" charset="2"/>
              <a:buChar char="§"/>
            </a:pPr>
            <a:r>
              <a:rPr lang="id-ID" dirty="0">
                <a:solidFill>
                  <a:srgbClr val="FF0000"/>
                </a:solidFill>
              </a:rPr>
              <a:t>Power Designer</a:t>
            </a:r>
          </a:p>
          <a:p>
            <a:pPr lvl="1">
              <a:buFont typeface="Wingdings" panose="05000000000000000000" pitchFamily="2" charset="2"/>
              <a:buChar char="§"/>
            </a:pPr>
            <a:r>
              <a:rPr lang="en-US" dirty="0" err="1">
                <a:solidFill>
                  <a:srgbClr val="FF0000"/>
                </a:solidFill>
              </a:rPr>
              <a:t>Sparx</a:t>
            </a:r>
            <a:r>
              <a:rPr lang="en-US" dirty="0">
                <a:solidFill>
                  <a:srgbClr val="FF0000"/>
                </a:solidFill>
              </a:rPr>
              <a:t> Enterprise Architect</a:t>
            </a:r>
          </a:p>
        </p:txBody>
      </p:sp>
      <p:sp>
        <p:nvSpPr>
          <p:cNvPr id="6" name="Content Placeholder 2"/>
          <p:cNvSpPr txBox="1">
            <a:spLocks/>
          </p:cNvSpPr>
          <p:nvPr/>
        </p:nvSpPr>
        <p:spPr>
          <a:xfrm>
            <a:off x="4635956" y="1658984"/>
            <a:ext cx="3800781" cy="4637315"/>
          </a:xfrm>
          <a:prstGeom prst="rect">
            <a:avLst/>
          </a:prstGeom>
        </p:spPr>
        <p:txBody>
          <a:bodyPr vert="horz" lIns="91440" tIns="45720" rIns="91440" bIns="45720" rtlCol="0">
            <a:normAutofit lnSpcReduction="10000"/>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Editor</a:t>
            </a:r>
          </a:p>
          <a:p>
            <a:pPr lvl="1">
              <a:buFont typeface="Wingdings" panose="05000000000000000000" pitchFamily="2" charset="2"/>
              <a:buChar char="§"/>
            </a:pPr>
            <a:r>
              <a:rPr lang="en-US" dirty="0"/>
              <a:t>Notepad++</a:t>
            </a:r>
          </a:p>
          <a:p>
            <a:pPr lvl="1">
              <a:buFont typeface="Wingdings" panose="05000000000000000000" pitchFamily="2" charset="2"/>
              <a:buChar char="§"/>
            </a:pPr>
            <a:r>
              <a:rPr lang="en-US" dirty="0">
                <a:solidFill>
                  <a:srgbClr val="FF0000"/>
                </a:solidFill>
              </a:rPr>
              <a:t>Sublime Text</a:t>
            </a:r>
          </a:p>
          <a:p>
            <a:r>
              <a:rPr lang="en-US" b="1" dirty="0"/>
              <a:t>Database GUI</a:t>
            </a:r>
          </a:p>
          <a:p>
            <a:pPr lvl="1">
              <a:buFont typeface="Wingdings" panose="05000000000000000000" pitchFamily="2" charset="2"/>
              <a:buChar char="§"/>
            </a:pPr>
            <a:r>
              <a:rPr lang="id-ID" dirty="0"/>
              <a:t>PostgreSQL</a:t>
            </a:r>
          </a:p>
          <a:p>
            <a:pPr lvl="1">
              <a:buFont typeface="Wingdings" panose="05000000000000000000" pitchFamily="2" charset="2"/>
              <a:buChar char="§"/>
            </a:pPr>
            <a:r>
              <a:rPr lang="en-US" dirty="0" err="1">
                <a:solidFill>
                  <a:srgbClr val="FF0000"/>
                </a:solidFill>
              </a:rPr>
              <a:t>HeidiSQL</a:t>
            </a:r>
            <a:endParaRPr lang="en-US" dirty="0">
              <a:solidFill>
                <a:srgbClr val="FF0000"/>
              </a:solidFill>
            </a:endParaRPr>
          </a:p>
          <a:p>
            <a:pPr lvl="1">
              <a:buFont typeface="Wingdings" panose="05000000000000000000" pitchFamily="2" charset="2"/>
              <a:buChar char="§"/>
            </a:pPr>
            <a:r>
              <a:rPr lang="en-US" dirty="0" err="1"/>
              <a:t>SQLYog</a:t>
            </a:r>
            <a:endParaRPr lang="id-ID" dirty="0"/>
          </a:p>
          <a:p>
            <a:pPr lvl="1">
              <a:buFont typeface="Wingdings" panose="05000000000000000000" pitchFamily="2" charset="2"/>
              <a:buChar char="§"/>
            </a:pPr>
            <a:r>
              <a:rPr lang="en-US" dirty="0" err="1">
                <a:solidFill>
                  <a:srgbClr val="FF0000"/>
                </a:solidFill>
              </a:rPr>
              <a:t>FlySpeed</a:t>
            </a:r>
            <a:r>
              <a:rPr lang="en-US" dirty="0">
                <a:solidFill>
                  <a:srgbClr val="FF0000"/>
                </a:solidFill>
              </a:rPr>
              <a:t> SQL</a:t>
            </a:r>
            <a:endParaRPr lang="id-ID" dirty="0">
              <a:solidFill>
                <a:srgbClr val="FF0000"/>
              </a:solidFill>
            </a:endParaRPr>
          </a:p>
          <a:p>
            <a:r>
              <a:rPr lang="en-US" b="1" dirty="0"/>
              <a:t>Database</a:t>
            </a:r>
          </a:p>
          <a:p>
            <a:pPr lvl="1">
              <a:buFont typeface="Wingdings" panose="05000000000000000000" pitchFamily="2" charset="2"/>
              <a:buChar char="§"/>
            </a:pPr>
            <a:r>
              <a:rPr lang="id-ID" dirty="0">
                <a:solidFill>
                  <a:srgbClr val="FF0000"/>
                </a:solidFill>
              </a:rPr>
              <a:t>Mysql </a:t>
            </a:r>
          </a:p>
          <a:p>
            <a:pPr lvl="1">
              <a:buFont typeface="Wingdings" panose="05000000000000000000" pitchFamily="2" charset="2"/>
              <a:buChar char="§"/>
            </a:pPr>
            <a:r>
              <a:rPr lang="id-ID" dirty="0">
                <a:solidFill>
                  <a:srgbClr val="FF0000"/>
                </a:solidFill>
              </a:rPr>
              <a:t>Oracle </a:t>
            </a:r>
            <a:endParaRPr lang="en-US" dirty="0">
              <a:solidFill>
                <a:srgbClr val="FF0000"/>
              </a:solidFill>
            </a:endParaRPr>
          </a:p>
          <a:p>
            <a:pPr marL="457177" lvl="1" indent="0">
              <a:buNone/>
            </a:pPr>
            <a:endParaRPr lang="id-ID" dirty="0"/>
          </a:p>
        </p:txBody>
      </p:sp>
    </p:spTree>
    <p:extLst>
      <p:ext uri="{BB962C8B-B14F-4D97-AF65-F5344CB8AC3E}">
        <p14:creationId xmlns:p14="http://schemas.microsoft.com/office/powerpoint/2010/main" val="87357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7</a:t>
            </a:r>
            <a:r>
              <a:rPr lang="id-ID" dirty="0" smtClean="0"/>
              <a:t>) </a:t>
            </a:r>
            <a:r>
              <a:rPr lang="id-ID" dirty="0"/>
              <a:t>Contact</a:t>
            </a:r>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68921850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a:t>
            </a:r>
          </a:p>
        </p:txBody>
      </p:sp>
      <p:sp>
        <p:nvSpPr>
          <p:cNvPr id="3" name="Content Placeholder 2"/>
          <p:cNvSpPr>
            <a:spLocks noGrp="1"/>
          </p:cNvSpPr>
          <p:nvPr>
            <p:ph idx="1"/>
          </p:nvPr>
        </p:nvSpPr>
        <p:spPr>
          <a:xfrm>
            <a:off x="476251" y="1874136"/>
            <a:ext cx="8319406" cy="3612265"/>
          </a:xfrm>
        </p:spPr>
        <p:txBody>
          <a:bodyPr/>
          <a:lstStyle/>
          <a:p>
            <a:pPr>
              <a:lnSpc>
                <a:spcPct val="80000"/>
              </a:lnSpc>
              <a:spcBef>
                <a:spcPts val="0"/>
              </a:spcBef>
            </a:pPr>
            <a:r>
              <a:rPr lang="id-ID" dirty="0" smtClean="0"/>
              <a:t>Bahan Kuliah : </a:t>
            </a:r>
            <a:r>
              <a:rPr lang="id-ID" dirty="0">
                <a:solidFill>
                  <a:schemeClr val="bg2">
                    <a:lumMod val="50000"/>
                  </a:schemeClr>
                </a:solidFill>
              </a:rPr>
              <a:t>github.com/doniaft</a:t>
            </a:r>
            <a:endParaRPr lang="id-ID" dirty="0"/>
          </a:p>
          <a:p>
            <a:r>
              <a:rPr lang="en-US" dirty="0" smtClean="0"/>
              <a:t>Email </a:t>
            </a:r>
            <a:r>
              <a:rPr lang="en-US" dirty="0"/>
              <a:t>: </a:t>
            </a:r>
            <a:r>
              <a:rPr lang="en-US" sz="2400" dirty="0">
                <a:solidFill>
                  <a:schemeClr val="bg2">
                    <a:lumMod val="75000"/>
                  </a:schemeClr>
                </a:solidFill>
                <a:hlinkClick r:id="rId2"/>
              </a:rPr>
              <a:t>d</a:t>
            </a:r>
            <a:r>
              <a:rPr lang="id-ID" sz="2400" dirty="0">
                <a:solidFill>
                  <a:schemeClr val="bg2">
                    <a:lumMod val="75000"/>
                  </a:schemeClr>
                </a:solidFill>
                <a:hlinkClick r:id="rId2"/>
              </a:rPr>
              <a:t>oniaft</a:t>
            </a:r>
            <a:r>
              <a:rPr lang="en-US" sz="2400" dirty="0">
                <a:solidFill>
                  <a:schemeClr val="bg2">
                    <a:lumMod val="75000"/>
                  </a:schemeClr>
                </a:solidFill>
                <a:hlinkClick r:id="rId2"/>
              </a:rPr>
              <a:t>@</a:t>
            </a:r>
            <a:r>
              <a:rPr lang="id-ID" sz="2400" dirty="0">
                <a:solidFill>
                  <a:schemeClr val="bg2">
                    <a:lumMod val="75000"/>
                  </a:schemeClr>
                </a:solidFill>
                <a:hlinkClick r:id="rId2"/>
              </a:rPr>
              <a:t>gmail</a:t>
            </a:r>
            <a:r>
              <a:rPr lang="en-US" sz="2400" dirty="0">
                <a:solidFill>
                  <a:schemeClr val="bg2">
                    <a:lumMod val="75000"/>
                  </a:schemeClr>
                </a:solidFill>
                <a:hlinkClick r:id="rId2"/>
              </a:rPr>
              <a:t>.com</a:t>
            </a:r>
            <a:endParaRPr lang="en-US" sz="2400" dirty="0">
              <a:solidFill>
                <a:schemeClr val="bg2">
                  <a:lumMod val="75000"/>
                </a:schemeClr>
              </a:solidFill>
            </a:endParaRPr>
          </a:p>
          <a:p>
            <a:r>
              <a:rPr lang="en-US" dirty="0" smtClean="0"/>
              <a:t>WA/Telegram :</a:t>
            </a:r>
            <a:endParaRPr lang="id-ID" dirty="0" smtClean="0">
              <a:solidFill>
                <a:schemeClr val="accent1">
                  <a:lumMod val="40000"/>
                  <a:lumOff val="60000"/>
                </a:schemeClr>
              </a:solidFill>
            </a:endParaRPr>
          </a:p>
          <a:p>
            <a:r>
              <a:rPr lang="id-ID" dirty="0" smtClean="0"/>
              <a:t>Komting SMBD SI4A Romi :</a:t>
            </a:r>
            <a:r>
              <a:rPr lang="id-ID" dirty="0" smtClean="0">
                <a:solidFill>
                  <a:schemeClr val="accent1">
                    <a:lumMod val="40000"/>
                    <a:lumOff val="60000"/>
                  </a:schemeClr>
                </a:solidFill>
              </a:rPr>
              <a:t> 0857 0681 7980 </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333601100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8</a:t>
            </a:r>
            <a:r>
              <a:rPr lang="id-ID" dirty="0" smtClean="0"/>
              <a:t>) </a:t>
            </a:r>
            <a:r>
              <a:rPr lang="id-ID" dirty="0"/>
              <a:t>Referensi</a:t>
            </a:r>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214928858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Referensi (1)</a:t>
            </a:r>
          </a:p>
        </p:txBody>
      </p:sp>
      <p:sp>
        <p:nvSpPr>
          <p:cNvPr id="3" name="Content Placeholder 2"/>
          <p:cNvSpPr>
            <a:spLocks noGrp="1"/>
          </p:cNvSpPr>
          <p:nvPr>
            <p:ph idx="1"/>
          </p:nvPr>
        </p:nvSpPr>
        <p:spPr>
          <a:xfrm>
            <a:off x="127000" y="1657661"/>
            <a:ext cx="8826500" cy="5076151"/>
          </a:xfrm>
        </p:spPr>
        <p:txBody>
          <a:bodyPr>
            <a:noAutofit/>
          </a:bodyPr>
          <a:lstStyle/>
          <a:p>
            <a:r>
              <a:rPr lang="en-US" sz="1800" dirty="0"/>
              <a:t>Raghu </a:t>
            </a:r>
            <a:r>
              <a:rPr lang="en-US" sz="1800" dirty="0" err="1"/>
              <a:t>Ramakhrisnan</a:t>
            </a:r>
            <a:r>
              <a:rPr lang="en-US" sz="1800" dirty="0"/>
              <a:t>, Johannes </a:t>
            </a:r>
            <a:r>
              <a:rPr lang="en-US" sz="1800" dirty="0" err="1"/>
              <a:t>Gehrke</a:t>
            </a:r>
            <a:r>
              <a:rPr lang="en-US" sz="1800" dirty="0"/>
              <a:t> , “Database Management System” 3</a:t>
            </a:r>
            <a:r>
              <a:rPr lang="en-US" sz="1800" baseline="30000" dirty="0"/>
              <a:t>rd</a:t>
            </a:r>
            <a:r>
              <a:rPr lang="en-US" sz="1800" dirty="0"/>
              <a:t> Edition, </a:t>
            </a:r>
            <a:r>
              <a:rPr lang="en-US" sz="1800" dirty="0" err="1"/>
              <a:t>Mc</a:t>
            </a:r>
            <a:r>
              <a:rPr lang="en-US" sz="1800" dirty="0"/>
              <a:t> </a:t>
            </a:r>
            <a:r>
              <a:rPr lang="en-US" sz="1800" dirty="0" err="1"/>
              <a:t>Graw</a:t>
            </a:r>
            <a:r>
              <a:rPr lang="en-US" sz="1800" dirty="0"/>
              <a:t> Hill,2003</a:t>
            </a:r>
            <a:r>
              <a:rPr lang="id-ID" sz="1800" dirty="0"/>
              <a:t>.</a:t>
            </a:r>
          </a:p>
          <a:p>
            <a:r>
              <a:rPr lang="id-ID" sz="1800" dirty="0"/>
              <a:t>Rick van der Lans, Introduction to SQL, Mastering Relational Database Language 2nd Edition, Addison-Wesley, 2000.</a:t>
            </a:r>
          </a:p>
          <a:p>
            <a:r>
              <a:rPr lang="id-ID" sz="1800" dirty="0"/>
              <a:t>Chris Bates, Web Programming: Building Internet Applications, Third Edition, John Wiley &amp; Sons Ltd, England, 2006.</a:t>
            </a:r>
          </a:p>
          <a:p>
            <a:r>
              <a:rPr lang="id-ID" sz="1800" dirty="0"/>
              <a:t>Sebesta, R.W., Programming the World Wide Web, Addison Wesley, 2002.</a:t>
            </a:r>
          </a:p>
          <a:p>
            <a:r>
              <a:rPr lang="id-ID" sz="1800" dirty="0"/>
              <a:t>Elliot White III, Jonathan Eisenhamer, PHP 5 in Practice, Sams, 2006.</a:t>
            </a:r>
          </a:p>
          <a:p>
            <a:r>
              <a:rPr lang="en-US" sz="1800" dirty="0"/>
              <a:t>SQL For MySQL Developers, Rick F. van der </a:t>
            </a:r>
            <a:r>
              <a:rPr lang="en-US" sz="1800" dirty="0" err="1"/>
              <a:t>Lans</a:t>
            </a:r>
            <a:r>
              <a:rPr lang="en-US" sz="1800" dirty="0"/>
              <a:t>, Addison Wesley, 2007</a:t>
            </a:r>
            <a:endParaRPr lang="id-ID" sz="1800" dirty="0"/>
          </a:p>
          <a:p>
            <a:pPr lvl="0"/>
            <a:r>
              <a:rPr lang="en-US" sz="1800" dirty="0"/>
              <a:t>MySQL Reference Manual, MySQL 2003</a:t>
            </a:r>
            <a:endParaRPr lang="id-ID" sz="1800" dirty="0"/>
          </a:p>
          <a:p>
            <a:r>
              <a:rPr lang="en-US" sz="1800" dirty="0"/>
              <a:t>Database Systems - A Practical Approach to Design, Implementation, and Management, Thomas </a:t>
            </a:r>
            <a:r>
              <a:rPr lang="en-US" sz="1800" dirty="0" err="1"/>
              <a:t>Connoly</a:t>
            </a:r>
            <a:r>
              <a:rPr lang="en-US" sz="1800" dirty="0"/>
              <a:t> and Carolyn </a:t>
            </a:r>
            <a:r>
              <a:rPr lang="en-US" sz="1800" dirty="0" err="1"/>
              <a:t>Begg</a:t>
            </a:r>
            <a:r>
              <a:rPr lang="en-US" sz="1800" dirty="0"/>
              <a:t>, Addison Wesley 1999	</a:t>
            </a:r>
            <a:endParaRPr lang="id-ID" sz="1800" dirty="0"/>
          </a:p>
        </p:txBody>
      </p:sp>
    </p:spTree>
    <p:extLst>
      <p:ext uri="{BB962C8B-B14F-4D97-AF65-F5344CB8AC3E}">
        <p14:creationId xmlns:p14="http://schemas.microsoft.com/office/powerpoint/2010/main" val="16021333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5" descr="view"/>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04802" y="1752600"/>
            <a:ext cx="5599113" cy="3703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8"/>
          <p:cNvSpPr>
            <a:spLocks noChangeArrowheads="1"/>
          </p:cNvSpPr>
          <p:nvPr/>
        </p:nvSpPr>
        <p:spPr bwMode="auto">
          <a:xfrm>
            <a:off x="601133" y="321733"/>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USER’S VIEW </a:t>
            </a:r>
          </a:p>
        </p:txBody>
      </p:sp>
      <p:sp>
        <p:nvSpPr>
          <p:cNvPr id="29700" name="Text Box 10"/>
          <p:cNvSpPr txBox="1">
            <a:spLocks noChangeArrowheads="1"/>
          </p:cNvSpPr>
          <p:nvPr/>
        </p:nvSpPr>
        <p:spPr bwMode="auto">
          <a:xfrm>
            <a:off x="6019800" y="1600202"/>
            <a:ext cx="2895600" cy="391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20000"/>
              </a:lnSpc>
            </a:pPr>
            <a:r>
              <a:rPr lang="en-US" sz="1600" b="1" dirty="0">
                <a:latin typeface="Trebuchet MS" panose="020B0603020202020204" pitchFamily="34" charset="0"/>
              </a:rPr>
              <a:t>Level </a:t>
            </a:r>
            <a:r>
              <a:rPr lang="en-US" sz="1600" b="1" dirty="0" err="1">
                <a:latin typeface="Trebuchet MS" panose="020B0603020202020204" pitchFamily="34" charset="0"/>
              </a:rPr>
              <a:t>Pandangan</a:t>
            </a:r>
            <a:r>
              <a:rPr lang="en-US" sz="1600" b="1" dirty="0">
                <a:latin typeface="Trebuchet MS" panose="020B0603020202020204" pitchFamily="34" charset="0"/>
              </a:rPr>
              <a:t> </a:t>
            </a:r>
            <a:r>
              <a:rPr lang="en-US" sz="1600" b="1" dirty="0" err="1">
                <a:latin typeface="Trebuchet MS" panose="020B0603020202020204" pitchFamily="34" charset="0"/>
              </a:rPr>
              <a:t>Pemakai</a:t>
            </a:r>
            <a:r>
              <a:rPr lang="en-US" sz="1600" b="1" dirty="0">
                <a:latin typeface="Trebuchet MS" panose="020B0603020202020204" pitchFamily="34" charset="0"/>
              </a:rPr>
              <a:t> </a:t>
            </a:r>
            <a:r>
              <a:rPr lang="en-US" sz="1600" b="1" u="sng" dirty="0">
                <a:latin typeface="Trebuchet MS" panose="020B0603020202020204" pitchFamily="34" charset="0"/>
              </a:rPr>
              <a:t>(View Level)</a:t>
            </a:r>
          </a:p>
          <a:p>
            <a:pPr eaLnBrk="1" hangingPunct="1">
              <a:lnSpc>
                <a:spcPct val="120000"/>
              </a:lnSpc>
            </a:pPr>
            <a:endParaRPr lang="en-US" sz="1600" dirty="0">
              <a:latin typeface="Trebuchet MS" panose="020B0603020202020204" pitchFamily="34" charset="0"/>
            </a:endParaRPr>
          </a:p>
          <a:p>
            <a:pPr eaLnBrk="1" hangingPunct="1">
              <a:lnSpc>
                <a:spcPct val="120000"/>
              </a:lnSpc>
            </a:pPr>
            <a:r>
              <a:rPr lang="en-US" sz="1600" b="1" dirty="0">
                <a:latin typeface="Trebuchet MS" panose="020B0603020202020204" pitchFamily="34" charset="0"/>
              </a:rPr>
              <a:t>Level </a:t>
            </a:r>
            <a:r>
              <a:rPr lang="en-US" sz="1600" b="1" dirty="0" err="1">
                <a:latin typeface="Trebuchet MS" panose="020B0603020202020204" pitchFamily="34" charset="0"/>
              </a:rPr>
              <a:t>abstraksi</a:t>
            </a:r>
            <a:r>
              <a:rPr lang="en-US" sz="1600" b="1" dirty="0">
                <a:latin typeface="Trebuchet MS" panose="020B0603020202020204" pitchFamily="34" charset="0"/>
              </a:rPr>
              <a:t> </a:t>
            </a:r>
            <a:r>
              <a:rPr lang="en-US" sz="1600" b="1" dirty="0" err="1">
                <a:latin typeface="Trebuchet MS" panose="020B0603020202020204" pitchFamily="34" charset="0"/>
              </a:rPr>
              <a:t>tertinggi</a:t>
            </a:r>
            <a:r>
              <a:rPr lang="en-US" sz="1600" dirty="0">
                <a:latin typeface="Trebuchet MS" panose="020B0603020202020204" pitchFamily="34" charset="0"/>
              </a:rPr>
              <a:t> yang </a:t>
            </a:r>
            <a:r>
              <a:rPr lang="en-US" sz="1600" dirty="0" err="1">
                <a:latin typeface="Trebuchet MS" panose="020B0603020202020204" pitchFamily="34" charset="0"/>
              </a:rPr>
              <a:t>menggambarkan</a:t>
            </a:r>
            <a:r>
              <a:rPr lang="en-US" sz="1600" dirty="0">
                <a:latin typeface="Trebuchet MS" panose="020B0603020202020204" pitchFamily="34" charset="0"/>
              </a:rPr>
              <a:t> </a:t>
            </a:r>
            <a:r>
              <a:rPr lang="en-US" sz="1600" dirty="0" err="1">
                <a:latin typeface="Trebuchet MS" panose="020B0603020202020204" pitchFamily="34" charset="0"/>
              </a:rPr>
              <a:t>hanya</a:t>
            </a:r>
            <a:r>
              <a:rPr lang="en-US" sz="1600" dirty="0">
                <a:latin typeface="Trebuchet MS" panose="020B0603020202020204" pitchFamily="34" charset="0"/>
              </a:rPr>
              <a:t> </a:t>
            </a:r>
            <a:r>
              <a:rPr lang="en-US" sz="1600" dirty="0" err="1">
                <a:latin typeface="Trebuchet MS" panose="020B0603020202020204" pitchFamily="34" charset="0"/>
              </a:rPr>
              <a:t>satu</a:t>
            </a:r>
            <a:r>
              <a:rPr lang="en-US" sz="1600" dirty="0">
                <a:latin typeface="Trebuchet MS" panose="020B0603020202020204" pitchFamily="34" charset="0"/>
              </a:rPr>
              <a:t> </a:t>
            </a:r>
            <a:r>
              <a:rPr lang="en-US" sz="1600" dirty="0" err="1">
                <a:latin typeface="Trebuchet MS" panose="020B0603020202020204" pitchFamily="34" charset="0"/>
              </a:rPr>
              <a:t>bagian</a:t>
            </a:r>
            <a:r>
              <a:rPr lang="en-US" sz="1600" dirty="0">
                <a:latin typeface="Trebuchet MS" panose="020B0603020202020204" pitchFamily="34" charset="0"/>
              </a:rPr>
              <a:t> </a:t>
            </a:r>
            <a:r>
              <a:rPr lang="en-US" sz="1600" dirty="0" err="1">
                <a:latin typeface="Trebuchet MS" panose="020B0603020202020204" pitchFamily="34" charset="0"/>
              </a:rPr>
              <a:t>dari</a:t>
            </a:r>
            <a:r>
              <a:rPr lang="en-US" sz="1600" dirty="0">
                <a:latin typeface="Trebuchet MS" panose="020B0603020202020204" pitchFamily="34" charset="0"/>
              </a:rPr>
              <a:t> </a:t>
            </a:r>
            <a:r>
              <a:rPr lang="en-US" sz="1600" dirty="0" err="1">
                <a:latin typeface="Trebuchet MS" panose="020B0603020202020204" pitchFamily="34" charset="0"/>
              </a:rPr>
              <a:t>keseluruhan</a:t>
            </a:r>
            <a:r>
              <a:rPr lang="en-US" sz="1600" dirty="0">
                <a:latin typeface="Trebuchet MS" panose="020B0603020202020204" pitchFamily="34" charset="0"/>
              </a:rPr>
              <a:t> </a:t>
            </a:r>
            <a:r>
              <a:rPr lang="en-US" sz="1600" i="1" dirty="0">
                <a:latin typeface="Trebuchet MS" panose="020B0603020202020204" pitchFamily="34" charset="0"/>
              </a:rPr>
              <a:t>database</a:t>
            </a:r>
            <a:r>
              <a:rPr lang="en-US" sz="1600" dirty="0">
                <a:latin typeface="Trebuchet MS" panose="020B0603020202020204" pitchFamily="34" charset="0"/>
              </a:rPr>
              <a:t>, </a:t>
            </a:r>
            <a:r>
              <a:rPr lang="en-US" sz="1600" dirty="0" err="1">
                <a:latin typeface="Trebuchet MS" panose="020B0603020202020204" pitchFamily="34" charset="0"/>
              </a:rPr>
              <a:t>pada</a:t>
            </a:r>
            <a:r>
              <a:rPr lang="en-US" sz="1600" dirty="0">
                <a:latin typeface="Trebuchet MS" panose="020B0603020202020204" pitchFamily="34" charset="0"/>
              </a:rPr>
              <a:t> level </a:t>
            </a:r>
            <a:r>
              <a:rPr lang="en-US" sz="1600" dirty="0" err="1">
                <a:latin typeface="Trebuchet MS" panose="020B0603020202020204" pitchFamily="34" charset="0"/>
              </a:rPr>
              <a:t>ini</a:t>
            </a:r>
            <a:r>
              <a:rPr lang="en-US" sz="1600" dirty="0">
                <a:latin typeface="Trebuchet MS" panose="020B0603020202020204" pitchFamily="34" charset="0"/>
              </a:rPr>
              <a:t> </a:t>
            </a:r>
            <a:r>
              <a:rPr lang="en-US" sz="1600" dirty="0" err="1">
                <a:latin typeface="Trebuchet MS" panose="020B0603020202020204" pitchFamily="34" charset="0"/>
              </a:rPr>
              <a:t>hanya</a:t>
            </a:r>
            <a:r>
              <a:rPr lang="en-US" sz="1600" dirty="0">
                <a:latin typeface="Trebuchet MS" panose="020B0603020202020204" pitchFamily="34" charset="0"/>
              </a:rPr>
              <a:t> </a:t>
            </a:r>
            <a:r>
              <a:rPr lang="en-US" sz="1600" b="1" dirty="0" err="1">
                <a:latin typeface="Trebuchet MS" panose="020B0603020202020204" pitchFamily="34" charset="0"/>
              </a:rPr>
              <a:t>sebagian</a:t>
            </a:r>
            <a:r>
              <a:rPr lang="en-US" sz="1600" dirty="0">
                <a:latin typeface="Trebuchet MS" panose="020B0603020202020204" pitchFamily="34" charset="0"/>
              </a:rPr>
              <a:t> </a:t>
            </a:r>
            <a:r>
              <a:rPr lang="en-US" sz="1600" dirty="0" err="1">
                <a:latin typeface="Trebuchet MS" panose="020B0603020202020204" pitchFamily="34" charset="0"/>
              </a:rPr>
              <a:t>saja</a:t>
            </a:r>
            <a:r>
              <a:rPr lang="en-US" sz="1600" dirty="0">
                <a:latin typeface="Trebuchet MS" panose="020B0603020202020204" pitchFamily="34" charset="0"/>
              </a:rPr>
              <a:t> yang </a:t>
            </a:r>
            <a:r>
              <a:rPr lang="en-US" sz="1600" b="1" dirty="0" err="1">
                <a:latin typeface="Trebuchet MS" panose="020B0603020202020204" pitchFamily="34" charset="0"/>
              </a:rPr>
              <a:t>dilihat</a:t>
            </a:r>
            <a:r>
              <a:rPr lang="en-US" sz="1600" b="1" dirty="0">
                <a:latin typeface="Trebuchet MS" panose="020B0603020202020204" pitchFamily="34" charset="0"/>
              </a:rPr>
              <a:t> </a:t>
            </a:r>
            <a:r>
              <a:rPr lang="en-US" sz="1600" b="1" dirty="0" err="1">
                <a:latin typeface="Trebuchet MS" panose="020B0603020202020204" pitchFamily="34" charset="0"/>
              </a:rPr>
              <a:t>dan</a:t>
            </a:r>
            <a:r>
              <a:rPr lang="en-US" sz="1600" b="1" dirty="0">
                <a:latin typeface="Trebuchet MS" panose="020B0603020202020204" pitchFamily="34" charset="0"/>
              </a:rPr>
              <a:t> </a:t>
            </a:r>
            <a:r>
              <a:rPr lang="en-US" sz="1600" b="1" dirty="0" err="1">
                <a:latin typeface="Trebuchet MS" panose="020B0603020202020204" pitchFamily="34" charset="0"/>
              </a:rPr>
              <a:t>dipakai</a:t>
            </a:r>
            <a:r>
              <a:rPr lang="en-US" sz="1600" dirty="0">
                <a:latin typeface="Trebuchet MS" panose="020B0603020202020204" pitchFamily="34" charset="0"/>
              </a:rPr>
              <a:t>.  Hal </a:t>
            </a:r>
            <a:r>
              <a:rPr lang="en-US" sz="1600" dirty="0" err="1">
                <a:latin typeface="Trebuchet MS" panose="020B0603020202020204" pitchFamily="34" charset="0"/>
              </a:rPr>
              <a:t>ini</a:t>
            </a:r>
            <a:r>
              <a:rPr lang="en-US" sz="1600" dirty="0">
                <a:latin typeface="Trebuchet MS" panose="020B0603020202020204" pitchFamily="34" charset="0"/>
              </a:rPr>
              <a:t> </a:t>
            </a:r>
            <a:r>
              <a:rPr lang="en-US" sz="1600" dirty="0" err="1">
                <a:latin typeface="Trebuchet MS" panose="020B0603020202020204" pitchFamily="34" charset="0"/>
              </a:rPr>
              <a:t>disebabkan</a:t>
            </a:r>
            <a:r>
              <a:rPr lang="en-US" sz="1600" dirty="0">
                <a:latin typeface="Trebuchet MS" panose="020B0603020202020204" pitchFamily="34" charset="0"/>
              </a:rPr>
              <a:t> </a:t>
            </a:r>
            <a:r>
              <a:rPr lang="en-US" sz="1600" dirty="0" err="1">
                <a:latin typeface="Trebuchet MS" panose="020B0603020202020204" pitchFamily="34" charset="0"/>
              </a:rPr>
              <a:t>beberapa</a:t>
            </a:r>
            <a:r>
              <a:rPr lang="en-US" sz="1600" dirty="0">
                <a:latin typeface="Trebuchet MS" panose="020B0603020202020204" pitchFamily="34" charset="0"/>
              </a:rPr>
              <a:t> </a:t>
            </a:r>
            <a:r>
              <a:rPr lang="en-US" sz="1600" b="1" dirty="0" err="1">
                <a:latin typeface="Trebuchet MS" panose="020B0603020202020204" pitchFamily="34" charset="0"/>
              </a:rPr>
              <a:t>pemakai</a:t>
            </a:r>
            <a:r>
              <a:rPr lang="en-US" sz="1600" dirty="0">
                <a:latin typeface="Trebuchet MS" panose="020B0603020202020204" pitchFamily="34" charset="0"/>
              </a:rPr>
              <a:t> database </a:t>
            </a:r>
            <a:r>
              <a:rPr lang="en-US" sz="1600" b="1" dirty="0" err="1">
                <a:latin typeface="Trebuchet MS" panose="020B0603020202020204" pitchFamily="34" charset="0"/>
              </a:rPr>
              <a:t>tidak</a:t>
            </a:r>
            <a:r>
              <a:rPr lang="en-US" sz="1600" b="1" dirty="0">
                <a:latin typeface="Trebuchet MS" panose="020B0603020202020204" pitchFamily="34" charset="0"/>
              </a:rPr>
              <a:t> </a:t>
            </a:r>
            <a:r>
              <a:rPr lang="en-US" sz="1600" b="1" dirty="0" err="1">
                <a:latin typeface="Trebuchet MS" panose="020B0603020202020204" pitchFamily="34" charset="0"/>
              </a:rPr>
              <a:t>membutuhkan</a:t>
            </a:r>
            <a:r>
              <a:rPr lang="en-US" sz="1600" b="1" dirty="0">
                <a:latin typeface="Trebuchet MS" panose="020B0603020202020204" pitchFamily="34" charset="0"/>
              </a:rPr>
              <a:t> </a:t>
            </a:r>
            <a:r>
              <a:rPr lang="en-US" sz="1600" b="1" dirty="0" err="1">
                <a:latin typeface="Trebuchet MS" panose="020B0603020202020204" pitchFamily="34" charset="0"/>
              </a:rPr>
              <a:t>semua</a:t>
            </a:r>
            <a:r>
              <a:rPr lang="en-US" sz="1600" dirty="0">
                <a:latin typeface="Trebuchet MS" panose="020B0603020202020204" pitchFamily="34" charset="0"/>
              </a:rPr>
              <a:t> </a:t>
            </a:r>
            <a:r>
              <a:rPr lang="en-US" sz="1600" dirty="0" err="1">
                <a:latin typeface="Trebuchet MS" panose="020B0603020202020204" pitchFamily="34" charset="0"/>
              </a:rPr>
              <a:t>isi</a:t>
            </a:r>
            <a:r>
              <a:rPr lang="en-US" sz="1600" dirty="0">
                <a:latin typeface="Trebuchet MS" panose="020B0603020202020204" pitchFamily="34" charset="0"/>
              </a:rPr>
              <a:t> </a:t>
            </a:r>
            <a:r>
              <a:rPr lang="en-US" sz="1600" i="1" dirty="0">
                <a:latin typeface="Trebuchet MS" panose="020B0603020202020204" pitchFamily="34" charset="0"/>
              </a:rPr>
              <a:t>database</a:t>
            </a:r>
            <a:r>
              <a:rPr lang="en-US" sz="1600" dirty="0">
                <a:latin typeface="Trebuchet MS" panose="020B0603020202020204" pitchFamily="34" charset="0"/>
              </a:rPr>
              <a:t>.</a:t>
            </a:r>
            <a:endParaRPr lang="en-US" sz="1600" b="1" dirty="0">
              <a:latin typeface="Trebuchet MS" panose="020B0603020202020204" pitchFamily="34" charset="0"/>
            </a:endParaRPr>
          </a:p>
        </p:txBody>
      </p:sp>
      <p:sp>
        <p:nvSpPr>
          <p:cNvPr id="29701" name="Rectangle 11"/>
          <p:cNvSpPr>
            <a:spLocks noChangeArrowheads="1"/>
          </p:cNvSpPr>
          <p:nvPr/>
        </p:nvSpPr>
        <p:spPr bwMode="auto">
          <a:xfrm>
            <a:off x="304800" y="3352800"/>
            <a:ext cx="5638800" cy="2133600"/>
          </a:xfrm>
          <a:prstGeom prst="rect">
            <a:avLst/>
          </a:prstGeom>
          <a:solidFill>
            <a:srgbClr val="C0C0C0">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Tree>
    <p:extLst>
      <p:ext uri="{BB962C8B-B14F-4D97-AF65-F5344CB8AC3E}">
        <p14:creationId xmlns:p14="http://schemas.microsoft.com/office/powerpoint/2010/main" val="221732890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view"/>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04802" y="1752600"/>
            <a:ext cx="5599113" cy="3703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4"/>
          <p:cNvSpPr>
            <a:spLocks noChangeArrowheads="1"/>
          </p:cNvSpPr>
          <p:nvPr/>
        </p:nvSpPr>
        <p:spPr bwMode="auto">
          <a:xfrm>
            <a:off x="618066" y="448733"/>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CONCEPTUAL VIEW </a:t>
            </a:r>
          </a:p>
        </p:txBody>
      </p:sp>
      <p:sp>
        <p:nvSpPr>
          <p:cNvPr id="30724" name="Text Box 5"/>
          <p:cNvSpPr txBox="1">
            <a:spLocks noChangeArrowheads="1"/>
          </p:cNvSpPr>
          <p:nvPr/>
        </p:nvSpPr>
        <p:spPr bwMode="auto">
          <a:xfrm>
            <a:off x="6019800" y="1295400"/>
            <a:ext cx="2895600" cy="449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20000"/>
              </a:lnSpc>
            </a:pPr>
            <a:r>
              <a:rPr lang="en-US" sz="1600" b="1" u="sng" dirty="0">
                <a:latin typeface="Trebuchet MS" panose="020B0603020202020204" pitchFamily="34" charset="0"/>
              </a:rPr>
              <a:t>Level </a:t>
            </a:r>
            <a:r>
              <a:rPr lang="en-US" sz="1600" b="1" u="sng" dirty="0" err="1">
                <a:latin typeface="Trebuchet MS" panose="020B0603020202020204" pitchFamily="34" charset="0"/>
              </a:rPr>
              <a:t>Konseptual</a:t>
            </a:r>
            <a:endParaRPr lang="en-US" sz="1600" b="1" u="sng" dirty="0">
              <a:latin typeface="Trebuchet MS" panose="020B0603020202020204" pitchFamily="34" charset="0"/>
            </a:endParaRPr>
          </a:p>
          <a:p>
            <a:pPr eaLnBrk="1" hangingPunct="1">
              <a:lnSpc>
                <a:spcPct val="120000"/>
              </a:lnSpc>
            </a:pPr>
            <a:endParaRPr lang="en-US" sz="1600" u="sng" dirty="0">
              <a:latin typeface="Trebuchet MS" panose="020B0603020202020204" pitchFamily="34" charset="0"/>
            </a:endParaRPr>
          </a:p>
          <a:p>
            <a:pPr eaLnBrk="1" hangingPunct="1">
              <a:lnSpc>
                <a:spcPct val="120000"/>
              </a:lnSpc>
            </a:pPr>
            <a:r>
              <a:rPr lang="en-US" sz="1600" dirty="0">
                <a:latin typeface="Trebuchet MS" panose="020B0603020202020204" pitchFamily="34" charset="0"/>
              </a:rPr>
              <a:t>Level </a:t>
            </a:r>
            <a:r>
              <a:rPr lang="en-US" sz="1600" dirty="0" err="1">
                <a:latin typeface="Trebuchet MS" panose="020B0603020202020204" pitchFamily="34" charset="0"/>
              </a:rPr>
              <a:t>abstraksi</a:t>
            </a:r>
            <a:r>
              <a:rPr lang="en-US" sz="1600" dirty="0">
                <a:latin typeface="Trebuchet MS" panose="020B0603020202020204" pitchFamily="34" charset="0"/>
              </a:rPr>
              <a:t> data level </a:t>
            </a:r>
            <a:r>
              <a:rPr lang="en-US" sz="1600" dirty="0" err="1">
                <a:latin typeface="Trebuchet MS" panose="020B0603020202020204" pitchFamily="34" charset="0"/>
              </a:rPr>
              <a:t>lebih</a:t>
            </a:r>
            <a:r>
              <a:rPr lang="en-US" sz="1600" dirty="0">
                <a:latin typeface="Trebuchet MS" panose="020B0603020202020204" pitchFamily="34" charset="0"/>
              </a:rPr>
              <a:t> </a:t>
            </a:r>
            <a:r>
              <a:rPr lang="en-US" sz="1600" dirty="0" err="1">
                <a:latin typeface="Trebuchet MS" panose="020B0603020202020204" pitchFamily="34" charset="0"/>
              </a:rPr>
              <a:t>rendah</a:t>
            </a:r>
            <a:r>
              <a:rPr lang="en-US" sz="1600" dirty="0">
                <a:latin typeface="Trebuchet MS" panose="020B0603020202020204" pitchFamily="34" charset="0"/>
              </a:rPr>
              <a:t> </a:t>
            </a:r>
            <a:r>
              <a:rPr lang="en-US" sz="1600" dirty="0" err="1">
                <a:latin typeface="Trebuchet MS" panose="020B0603020202020204" pitchFamily="34" charset="0"/>
              </a:rPr>
              <a:t>dibandingkan</a:t>
            </a:r>
            <a:r>
              <a:rPr lang="en-US" sz="1600" dirty="0">
                <a:latin typeface="Trebuchet MS" panose="020B0603020202020204" pitchFamily="34" charset="0"/>
              </a:rPr>
              <a:t> level </a:t>
            </a:r>
            <a:r>
              <a:rPr lang="en-US" sz="1600" dirty="0" err="1">
                <a:latin typeface="Trebuchet MS" panose="020B0603020202020204" pitchFamily="34" charset="0"/>
              </a:rPr>
              <a:t>pandangan</a:t>
            </a:r>
            <a:r>
              <a:rPr lang="en-US" sz="1600" dirty="0">
                <a:latin typeface="Trebuchet MS" panose="020B0603020202020204" pitchFamily="34" charset="0"/>
              </a:rPr>
              <a:t> </a:t>
            </a:r>
            <a:r>
              <a:rPr lang="en-US" sz="1600" dirty="0" err="1">
                <a:latin typeface="Trebuchet MS" panose="020B0603020202020204" pitchFamily="34" charset="0"/>
              </a:rPr>
              <a:t>pemakai</a:t>
            </a:r>
            <a:r>
              <a:rPr lang="en-US" sz="1600" dirty="0">
                <a:latin typeface="Trebuchet MS" panose="020B0603020202020204" pitchFamily="34" charset="0"/>
              </a:rPr>
              <a:t>,  yang </a:t>
            </a:r>
            <a:r>
              <a:rPr lang="en-US" sz="1600" dirty="0" err="1">
                <a:latin typeface="Trebuchet MS" panose="020B0603020202020204" pitchFamily="34" charset="0"/>
              </a:rPr>
              <a:t>menggambarkan</a:t>
            </a:r>
            <a:r>
              <a:rPr lang="en-US" sz="1600" dirty="0">
                <a:latin typeface="Trebuchet MS" panose="020B0603020202020204" pitchFamily="34" charset="0"/>
              </a:rPr>
              <a:t> data </a:t>
            </a:r>
            <a:r>
              <a:rPr lang="en-US" sz="1600" b="1" dirty="0" err="1">
                <a:latin typeface="Trebuchet MS" panose="020B0603020202020204" pitchFamily="34" charset="0"/>
              </a:rPr>
              <a:t>apa</a:t>
            </a:r>
            <a:r>
              <a:rPr lang="en-US" sz="1600" b="1" dirty="0">
                <a:latin typeface="Trebuchet MS" panose="020B0603020202020204" pitchFamily="34" charset="0"/>
              </a:rPr>
              <a:t> (</a:t>
            </a:r>
            <a:r>
              <a:rPr lang="en-US" sz="1600" b="1" i="1" dirty="0">
                <a:latin typeface="Trebuchet MS" panose="020B0603020202020204" pitchFamily="34" charset="0"/>
              </a:rPr>
              <a:t>what</a:t>
            </a:r>
            <a:r>
              <a:rPr lang="en-US" sz="1600" b="1" dirty="0">
                <a:latin typeface="Trebuchet MS" panose="020B0603020202020204" pitchFamily="34" charset="0"/>
              </a:rPr>
              <a:t>)</a:t>
            </a:r>
            <a:r>
              <a:rPr lang="en-US" sz="1600" dirty="0">
                <a:latin typeface="Trebuchet MS" panose="020B0603020202020204" pitchFamily="34" charset="0"/>
              </a:rPr>
              <a:t> yang </a:t>
            </a:r>
            <a:r>
              <a:rPr lang="en-US" sz="1600" b="1" dirty="0" err="1">
                <a:latin typeface="Trebuchet MS" panose="020B0603020202020204" pitchFamily="34" charset="0"/>
              </a:rPr>
              <a:t>disimpan</a:t>
            </a:r>
            <a:r>
              <a:rPr lang="en-US" sz="1600" dirty="0">
                <a:latin typeface="Trebuchet MS" panose="020B0603020202020204" pitchFamily="34" charset="0"/>
              </a:rPr>
              <a:t> </a:t>
            </a:r>
            <a:r>
              <a:rPr lang="en-US" sz="1600" dirty="0" err="1">
                <a:latin typeface="Trebuchet MS" panose="020B0603020202020204" pitchFamily="34" charset="0"/>
              </a:rPr>
              <a:t>dalam</a:t>
            </a:r>
            <a:r>
              <a:rPr lang="en-US" sz="1600" dirty="0">
                <a:latin typeface="Trebuchet MS" panose="020B0603020202020204" pitchFamily="34" charset="0"/>
              </a:rPr>
              <a:t> basis data, </a:t>
            </a:r>
            <a:r>
              <a:rPr lang="en-US" sz="1600" dirty="0" err="1">
                <a:latin typeface="Trebuchet MS" panose="020B0603020202020204" pitchFamily="34" charset="0"/>
              </a:rPr>
              <a:t>dan</a:t>
            </a:r>
            <a:r>
              <a:rPr lang="en-US" sz="1600" dirty="0">
                <a:latin typeface="Trebuchet MS" panose="020B0603020202020204" pitchFamily="34" charset="0"/>
              </a:rPr>
              <a:t> </a:t>
            </a:r>
            <a:r>
              <a:rPr lang="en-US" sz="1600" b="1" dirty="0" err="1">
                <a:latin typeface="Trebuchet MS" panose="020B0603020202020204" pitchFamily="34" charset="0"/>
              </a:rPr>
              <a:t>hubungan</a:t>
            </a:r>
            <a:r>
              <a:rPr lang="en-US" sz="1600" dirty="0">
                <a:latin typeface="Trebuchet MS" panose="020B0603020202020204" pitchFamily="34" charset="0"/>
              </a:rPr>
              <a:t> </a:t>
            </a:r>
            <a:r>
              <a:rPr lang="en-US" sz="1600" b="1" dirty="0" err="1">
                <a:latin typeface="Trebuchet MS" panose="020B0603020202020204" pitchFamily="34" charset="0"/>
              </a:rPr>
              <a:t>relasi</a:t>
            </a:r>
            <a:r>
              <a:rPr lang="en-US" sz="1600" dirty="0">
                <a:latin typeface="Trebuchet MS" panose="020B0603020202020204" pitchFamily="34" charset="0"/>
              </a:rPr>
              <a:t> yang </a:t>
            </a:r>
            <a:r>
              <a:rPr lang="en-US" sz="1600" dirty="0" err="1">
                <a:latin typeface="Trebuchet MS" panose="020B0603020202020204" pitchFamily="34" charset="0"/>
              </a:rPr>
              <a:t>terjadi</a:t>
            </a:r>
            <a:r>
              <a:rPr lang="en-US" sz="1600" dirty="0">
                <a:latin typeface="Trebuchet MS" panose="020B0603020202020204" pitchFamily="34" charset="0"/>
              </a:rPr>
              <a:t> </a:t>
            </a:r>
            <a:r>
              <a:rPr lang="en-US" sz="1600" dirty="0" err="1">
                <a:latin typeface="Trebuchet MS" panose="020B0603020202020204" pitchFamily="34" charset="0"/>
              </a:rPr>
              <a:t>antar</a:t>
            </a:r>
            <a:r>
              <a:rPr lang="en-US" sz="1600" dirty="0">
                <a:latin typeface="Trebuchet MS" panose="020B0603020202020204" pitchFamily="34" charset="0"/>
              </a:rPr>
              <a:t> data. Level </a:t>
            </a:r>
            <a:r>
              <a:rPr lang="en-US" sz="1600" dirty="0" err="1">
                <a:latin typeface="Trebuchet MS" panose="020B0603020202020204" pitchFamily="34" charset="0"/>
              </a:rPr>
              <a:t>ini</a:t>
            </a:r>
            <a:r>
              <a:rPr lang="en-US" sz="1600" dirty="0">
                <a:latin typeface="Trebuchet MS" panose="020B0603020202020204" pitchFamily="34" charset="0"/>
              </a:rPr>
              <a:t> </a:t>
            </a:r>
            <a:r>
              <a:rPr lang="en-US" sz="1600" dirty="0" err="1">
                <a:latin typeface="Trebuchet MS" panose="020B0603020202020204" pitchFamily="34" charset="0"/>
              </a:rPr>
              <a:t>digunakan</a:t>
            </a:r>
            <a:r>
              <a:rPr lang="en-US" sz="1600" dirty="0">
                <a:latin typeface="Trebuchet MS" panose="020B0603020202020204" pitchFamily="34" charset="0"/>
              </a:rPr>
              <a:t> </a:t>
            </a:r>
            <a:r>
              <a:rPr lang="en-US" sz="1600" dirty="0" err="1">
                <a:latin typeface="Trebuchet MS" panose="020B0603020202020204" pitchFamily="34" charset="0"/>
              </a:rPr>
              <a:t>oleh</a:t>
            </a:r>
            <a:r>
              <a:rPr lang="en-US" sz="1600" dirty="0">
                <a:latin typeface="Trebuchet MS" panose="020B0603020202020204" pitchFamily="34" charset="0"/>
              </a:rPr>
              <a:t> </a:t>
            </a:r>
            <a:r>
              <a:rPr lang="en-US" sz="1600" b="1" i="1" dirty="0">
                <a:latin typeface="Trebuchet MS" panose="020B0603020202020204" pitchFamily="34" charset="0"/>
              </a:rPr>
              <a:t>database administrator</a:t>
            </a:r>
            <a:r>
              <a:rPr lang="en-US" sz="1600" dirty="0">
                <a:latin typeface="Trebuchet MS" panose="020B0603020202020204" pitchFamily="34" charset="0"/>
              </a:rPr>
              <a:t>, yang </a:t>
            </a:r>
            <a:r>
              <a:rPr lang="en-US" sz="1600" b="1" dirty="0" err="1">
                <a:latin typeface="Trebuchet MS" panose="020B0603020202020204" pitchFamily="34" charset="0"/>
              </a:rPr>
              <a:t>memutuskan</a:t>
            </a:r>
            <a:r>
              <a:rPr lang="en-US" sz="1600" dirty="0">
                <a:latin typeface="Trebuchet MS" panose="020B0603020202020204" pitchFamily="34" charset="0"/>
              </a:rPr>
              <a:t> </a:t>
            </a:r>
            <a:r>
              <a:rPr lang="en-US" sz="1600" b="1" dirty="0" err="1">
                <a:latin typeface="Trebuchet MS" panose="020B0603020202020204" pitchFamily="34" charset="0"/>
              </a:rPr>
              <a:t>informasi</a:t>
            </a:r>
            <a:r>
              <a:rPr lang="en-US" sz="1600" dirty="0">
                <a:latin typeface="Trebuchet MS" panose="020B0603020202020204" pitchFamily="34" charset="0"/>
              </a:rPr>
              <a:t> </a:t>
            </a:r>
            <a:r>
              <a:rPr lang="en-US" sz="1600" dirty="0" err="1">
                <a:latin typeface="Trebuchet MS" panose="020B0603020202020204" pitchFamily="34" charset="0"/>
              </a:rPr>
              <a:t>apa</a:t>
            </a:r>
            <a:r>
              <a:rPr lang="en-US" sz="1600" dirty="0">
                <a:latin typeface="Trebuchet MS" panose="020B0603020202020204" pitchFamily="34" charset="0"/>
              </a:rPr>
              <a:t> yang </a:t>
            </a:r>
            <a:r>
              <a:rPr lang="en-US" sz="1600" dirty="0" err="1">
                <a:latin typeface="Trebuchet MS" panose="020B0603020202020204" pitchFamily="34" charset="0"/>
              </a:rPr>
              <a:t>akan</a:t>
            </a:r>
            <a:r>
              <a:rPr lang="en-US" sz="1600" dirty="0">
                <a:latin typeface="Trebuchet MS" panose="020B0603020202020204" pitchFamily="34" charset="0"/>
              </a:rPr>
              <a:t> </a:t>
            </a:r>
            <a:r>
              <a:rPr lang="en-US" sz="1600" b="1" dirty="0" err="1">
                <a:latin typeface="Trebuchet MS" panose="020B0603020202020204" pitchFamily="34" charset="0"/>
              </a:rPr>
              <a:t>dipelihara</a:t>
            </a:r>
            <a:r>
              <a:rPr lang="en-US" sz="1600" dirty="0">
                <a:latin typeface="Trebuchet MS" panose="020B0603020202020204" pitchFamily="34" charset="0"/>
              </a:rPr>
              <a:t> </a:t>
            </a:r>
            <a:r>
              <a:rPr lang="en-US" sz="1600" dirty="0" err="1">
                <a:latin typeface="Trebuchet MS" panose="020B0603020202020204" pitchFamily="34" charset="0"/>
              </a:rPr>
              <a:t>dalam</a:t>
            </a:r>
            <a:r>
              <a:rPr lang="en-US" sz="1600" dirty="0">
                <a:latin typeface="Trebuchet MS" panose="020B0603020202020204" pitchFamily="34" charset="0"/>
              </a:rPr>
              <a:t> </a:t>
            </a:r>
            <a:r>
              <a:rPr lang="en-US" sz="1600" dirty="0" err="1">
                <a:latin typeface="Trebuchet MS" panose="020B0603020202020204" pitchFamily="34" charset="0"/>
              </a:rPr>
              <a:t>satu</a:t>
            </a:r>
            <a:r>
              <a:rPr lang="en-US" sz="1600" dirty="0">
                <a:latin typeface="Trebuchet MS" panose="020B0603020202020204" pitchFamily="34" charset="0"/>
              </a:rPr>
              <a:t> </a:t>
            </a:r>
            <a:r>
              <a:rPr lang="en-US" sz="1600" i="1" dirty="0">
                <a:latin typeface="Trebuchet MS" panose="020B0603020202020204" pitchFamily="34" charset="0"/>
              </a:rPr>
              <a:t>database.</a:t>
            </a:r>
          </a:p>
        </p:txBody>
      </p:sp>
      <p:sp>
        <p:nvSpPr>
          <p:cNvPr id="30725" name="Rectangle 6"/>
          <p:cNvSpPr>
            <a:spLocks noChangeArrowheads="1"/>
          </p:cNvSpPr>
          <p:nvPr/>
        </p:nvSpPr>
        <p:spPr bwMode="auto">
          <a:xfrm>
            <a:off x="304800" y="1766888"/>
            <a:ext cx="5638800" cy="1600200"/>
          </a:xfrm>
          <a:prstGeom prst="rect">
            <a:avLst/>
          </a:prstGeom>
          <a:solidFill>
            <a:srgbClr val="C0C0C0">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
        <p:nvSpPr>
          <p:cNvPr id="30726" name="Rectangle 7"/>
          <p:cNvSpPr>
            <a:spLocks noChangeArrowheads="1"/>
          </p:cNvSpPr>
          <p:nvPr/>
        </p:nvSpPr>
        <p:spPr bwMode="auto">
          <a:xfrm>
            <a:off x="304800" y="4391025"/>
            <a:ext cx="5638800" cy="1066800"/>
          </a:xfrm>
          <a:prstGeom prst="rect">
            <a:avLst/>
          </a:prstGeom>
          <a:solidFill>
            <a:srgbClr val="C0C0C0">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Tree>
    <p:extLst>
      <p:ext uri="{BB962C8B-B14F-4D97-AF65-F5344CB8AC3E}">
        <p14:creationId xmlns:p14="http://schemas.microsoft.com/office/powerpoint/2010/main" val="817375989"/>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view"/>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04802" y="1752600"/>
            <a:ext cx="5599113" cy="3703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4"/>
          <p:cNvSpPr>
            <a:spLocks noChangeArrowheads="1"/>
          </p:cNvSpPr>
          <p:nvPr/>
        </p:nvSpPr>
        <p:spPr bwMode="auto">
          <a:xfrm>
            <a:off x="567266" y="304800"/>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PHYSICAL VIEW</a:t>
            </a:r>
          </a:p>
        </p:txBody>
      </p:sp>
      <p:sp>
        <p:nvSpPr>
          <p:cNvPr id="31748" name="Text Box 5"/>
          <p:cNvSpPr txBox="1">
            <a:spLocks noChangeArrowheads="1"/>
          </p:cNvSpPr>
          <p:nvPr/>
        </p:nvSpPr>
        <p:spPr bwMode="auto">
          <a:xfrm>
            <a:off x="6019800" y="1295400"/>
            <a:ext cx="2895600" cy="449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20000"/>
              </a:lnSpc>
            </a:pPr>
            <a:r>
              <a:rPr lang="en-US" sz="1600" b="1" u="sng" dirty="0">
                <a:latin typeface="Trebuchet MS" panose="020B0603020202020204" pitchFamily="34" charset="0"/>
              </a:rPr>
              <a:t>Level </a:t>
            </a:r>
            <a:r>
              <a:rPr lang="en-US" sz="1600" b="1" u="sng" dirty="0" err="1">
                <a:latin typeface="Trebuchet MS" panose="020B0603020202020204" pitchFamily="34" charset="0"/>
              </a:rPr>
              <a:t>Fisik</a:t>
            </a:r>
            <a:endParaRPr lang="en-US" sz="1600" b="1" u="sng" dirty="0">
              <a:latin typeface="Trebuchet MS" panose="020B0603020202020204" pitchFamily="34" charset="0"/>
            </a:endParaRPr>
          </a:p>
          <a:p>
            <a:pPr eaLnBrk="1" hangingPunct="1">
              <a:lnSpc>
                <a:spcPct val="120000"/>
              </a:lnSpc>
            </a:pPr>
            <a:endParaRPr lang="en-US" sz="1600" u="sng" dirty="0">
              <a:latin typeface="Trebuchet MS" panose="020B0603020202020204" pitchFamily="34" charset="0"/>
            </a:endParaRPr>
          </a:p>
          <a:p>
            <a:pPr eaLnBrk="1" hangingPunct="1">
              <a:lnSpc>
                <a:spcPct val="120000"/>
              </a:lnSpc>
            </a:pPr>
            <a:r>
              <a:rPr lang="en-US" sz="1600" dirty="0">
                <a:latin typeface="Trebuchet MS" panose="020B0603020202020204" pitchFamily="34" charset="0"/>
              </a:rPr>
              <a:t>Level </a:t>
            </a:r>
            <a:r>
              <a:rPr lang="en-US" sz="1600" dirty="0" err="1">
                <a:latin typeface="Trebuchet MS" panose="020B0603020202020204" pitchFamily="34" charset="0"/>
              </a:rPr>
              <a:t>abstraksi</a:t>
            </a:r>
            <a:r>
              <a:rPr lang="en-US" sz="1600" dirty="0">
                <a:latin typeface="Trebuchet MS" panose="020B0603020202020204" pitchFamily="34" charset="0"/>
              </a:rPr>
              <a:t> paling </a:t>
            </a:r>
            <a:r>
              <a:rPr lang="en-US" sz="1600" dirty="0" err="1">
                <a:latin typeface="Trebuchet MS" panose="020B0603020202020204" pitchFamily="34" charset="0"/>
              </a:rPr>
              <a:t>rendah</a:t>
            </a:r>
            <a:r>
              <a:rPr lang="en-US" sz="1600" dirty="0">
                <a:latin typeface="Trebuchet MS" panose="020B0603020202020204" pitchFamily="34" charset="0"/>
              </a:rPr>
              <a:t>, </a:t>
            </a:r>
            <a:r>
              <a:rPr lang="en-US" sz="1600" dirty="0" err="1">
                <a:latin typeface="Trebuchet MS" panose="020B0603020202020204" pitchFamily="34" charset="0"/>
              </a:rPr>
              <a:t>menggambarkan</a:t>
            </a:r>
            <a:r>
              <a:rPr lang="en-US" sz="1600" dirty="0">
                <a:latin typeface="Trebuchet MS" panose="020B0603020202020204" pitchFamily="34" charset="0"/>
              </a:rPr>
              <a:t> </a:t>
            </a:r>
            <a:r>
              <a:rPr lang="en-US" sz="1600" b="1" dirty="0" err="1">
                <a:latin typeface="Trebuchet MS" panose="020B0603020202020204" pitchFamily="34" charset="0"/>
              </a:rPr>
              <a:t>bagaimana</a:t>
            </a:r>
            <a:r>
              <a:rPr lang="en-US" sz="1600" b="1" dirty="0">
                <a:latin typeface="Trebuchet MS" panose="020B0603020202020204" pitchFamily="34" charset="0"/>
              </a:rPr>
              <a:t> (</a:t>
            </a:r>
            <a:r>
              <a:rPr lang="en-US" sz="1600" b="1" i="1" dirty="0">
                <a:latin typeface="Trebuchet MS" panose="020B0603020202020204" pitchFamily="34" charset="0"/>
              </a:rPr>
              <a:t>how</a:t>
            </a:r>
            <a:r>
              <a:rPr lang="en-US" sz="1600" b="1" dirty="0">
                <a:latin typeface="Trebuchet MS" panose="020B0603020202020204" pitchFamily="34" charset="0"/>
              </a:rPr>
              <a:t>)</a:t>
            </a:r>
            <a:r>
              <a:rPr lang="en-US" sz="1600" dirty="0">
                <a:latin typeface="Trebuchet MS" panose="020B0603020202020204" pitchFamily="34" charset="0"/>
              </a:rPr>
              <a:t> </a:t>
            </a:r>
            <a:r>
              <a:rPr lang="en-US" sz="1600" b="1" dirty="0">
                <a:latin typeface="Trebuchet MS" panose="020B0603020202020204" pitchFamily="34" charset="0"/>
              </a:rPr>
              <a:t>data</a:t>
            </a:r>
            <a:r>
              <a:rPr lang="en-US" sz="1600" dirty="0">
                <a:latin typeface="Trebuchet MS" panose="020B0603020202020204" pitchFamily="34" charset="0"/>
              </a:rPr>
              <a:t> </a:t>
            </a:r>
            <a:r>
              <a:rPr lang="en-US" sz="1600" b="1" dirty="0" err="1">
                <a:latin typeface="Trebuchet MS" panose="020B0603020202020204" pitchFamily="34" charset="0"/>
              </a:rPr>
              <a:t>disimpan</a:t>
            </a:r>
            <a:r>
              <a:rPr lang="en-US" sz="1600" dirty="0">
                <a:latin typeface="Trebuchet MS" panose="020B0603020202020204" pitchFamily="34" charset="0"/>
              </a:rPr>
              <a:t> </a:t>
            </a:r>
            <a:r>
              <a:rPr lang="en-US" sz="1600" dirty="0" err="1">
                <a:latin typeface="Trebuchet MS" panose="020B0603020202020204" pitchFamily="34" charset="0"/>
              </a:rPr>
              <a:t>dalam</a:t>
            </a:r>
            <a:r>
              <a:rPr lang="en-US" sz="1600" dirty="0">
                <a:latin typeface="Trebuchet MS" panose="020B0603020202020204" pitchFamily="34" charset="0"/>
              </a:rPr>
              <a:t> </a:t>
            </a:r>
            <a:r>
              <a:rPr lang="en-US" sz="1600" b="1" dirty="0" err="1">
                <a:latin typeface="Trebuchet MS" panose="020B0603020202020204" pitchFamily="34" charset="0"/>
              </a:rPr>
              <a:t>kondisi</a:t>
            </a:r>
            <a:r>
              <a:rPr lang="en-US" sz="1600" b="1" dirty="0">
                <a:latin typeface="Trebuchet MS" panose="020B0603020202020204" pitchFamily="34" charset="0"/>
              </a:rPr>
              <a:t> </a:t>
            </a:r>
            <a:r>
              <a:rPr lang="en-US" sz="1600" b="1" dirty="0" err="1">
                <a:latin typeface="Trebuchet MS" panose="020B0603020202020204" pitchFamily="34" charset="0"/>
              </a:rPr>
              <a:t>sebenarnya</a:t>
            </a:r>
            <a:r>
              <a:rPr lang="en-US" sz="1600" dirty="0">
                <a:latin typeface="Trebuchet MS" panose="020B0603020202020204" pitchFamily="34" charset="0"/>
              </a:rPr>
              <a:t>. Level </a:t>
            </a:r>
            <a:r>
              <a:rPr lang="en-US" sz="1600" dirty="0" err="1">
                <a:latin typeface="Trebuchet MS" panose="020B0603020202020204" pitchFamily="34" charset="0"/>
              </a:rPr>
              <a:t>ini</a:t>
            </a:r>
            <a:r>
              <a:rPr lang="en-US" sz="1600" dirty="0">
                <a:latin typeface="Trebuchet MS" panose="020B0603020202020204" pitchFamily="34" charset="0"/>
              </a:rPr>
              <a:t> </a:t>
            </a:r>
            <a:r>
              <a:rPr lang="en-US" sz="1600" dirty="0" err="1">
                <a:latin typeface="Trebuchet MS" panose="020B0603020202020204" pitchFamily="34" charset="0"/>
              </a:rPr>
              <a:t>digunakan</a:t>
            </a:r>
            <a:r>
              <a:rPr lang="en-US" sz="1600" dirty="0">
                <a:latin typeface="Trebuchet MS" panose="020B0603020202020204" pitchFamily="34" charset="0"/>
              </a:rPr>
              <a:t> </a:t>
            </a:r>
            <a:r>
              <a:rPr lang="en-US" sz="1600" dirty="0" err="1">
                <a:latin typeface="Trebuchet MS" panose="020B0603020202020204" pitchFamily="34" charset="0"/>
              </a:rPr>
              <a:t>oleh</a:t>
            </a:r>
            <a:r>
              <a:rPr lang="en-US" sz="1600" dirty="0">
                <a:latin typeface="Trebuchet MS" panose="020B0603020202020204" pitchFamily="34" charset="0"/>
              </a:rPr>
              <a:t> </a:t>
            </a:r>
            <a:r>
              <a:rPr lang="en-US" sz="1600" b="1" i="1" dirty="0">
                <a:latin typeface="Trebuchet MS" panose="020B0603020202020204" pitchFamily="34" charset="0"/>
              </a:rPr>
              <a:t>programmer</a:t>
            </a:r>
            <a:r>
              <a:rPr lang="en-US" sz="1600" b="1" dirty="0">
                <a:latin typeface="Trebuchet MS" panose="020B0603020202020204" pitchFamily="34" charset="0"/>
              </a:rPr>
              <a:t>, </a:t>
            </a:r>
            <a:r>
              <a:rPr lang="en-US" sz="1600" dirty="0">
                <a:latin typeface="Trebuchet MS" panose="020B0603020202020204" pitchFamily="34" charset="0"/>
              </a:rPr>
              <a:t>yang </a:t>
            </a:r>
            <a:r>
              <a:rPr lang="en-US" sz="1600" dirty="0" err="1">
                <a:latin typeface="Trebuchet MS" panose="020B0603020202020204" pitchFamily="34" charset="0"/>
              </a:rPr>
              <a:t>digunakan</a:t>
            </a:r>
            <a:r>
              <a:rPr lang="en-US" sz="1600" dirty="0">
                <a:latin typeface="Trebuchet MS" panose="020B0603020202020204" pitchFamily="34" charset="0"/>
              </a:rPr>
              <a:t> </a:t>
            </a:r>
            <a:r>
              <a:rPr lang="en-US" sz="1600" dirty="0" err="1">
                <a:latin typeface="Trebuchet MS" panose="020B0603020202020204" pitchFamily="34" charset="0"/>
              </a:rPr>
              <a:t>untuk</a:t>
            </a:r>
            <a:r>
              <a:rPr lang="en-US" sz="1600" dirty="0">
                <a:latin typeface="Trebuchet MS" panose="020B0603020202020204" pitchFamily="34" charset="0"/>
              </a:rPr>
              <a:t> </a:t>
            </a:r>
            <a:r>
              <a:rPr lang="en-US" sz="1600" dirty="0" err="1">
                <a:latin typeface="Trebuchet MS" panose="020B0603020202020204" pitchFamily="34" charset="0"/>
              </a:rPr>
              <a:t>melakukan</a:t>
            </a:r>
            <a:r>
              <a:rPr lang="en-US" sz="1600" dirty="0">
                <a:latin typeface="Trebuchet MS" panose="020B0603020202020204" pitchFamily="34" charset="0"/>
              </a:rPr>
              <a:t> </a:t>
            </a:r>
            <a:r>
              <a:rPr lang="en-US" sz="1600" dirty="0" err="1">
                <a:latin typeface="Trebuchet MS" panose="020B0603020202020204" pitchFamily="34" charset="0"/>
              </a:rPr>
              <a:t>pemrograman</a:t>
            </a:r>
            <a:r>
              <a:rPr lang="en-US" sz="1600" dirty="0">
                <a:latin typeface="Trebuchet MS" panose="020B0603020202020204" pitchFamily="34" charset="0"/>
              </a:rPr>
              <a:t> </a:t>
            </a:r>
            <a:r>
              <a:rPr lang="en-US" sz="1600" dirty="0" err="1">
                <a:latin typeface="Trebuchet MS" panose="020B0603020202020204" pitchFamily="34" charset="0"/>
              </a:rPr>
              <a:t>dengan</a:t>
            </a:r>
            <a:r>
              <a:rPr lang="en-US" sz="1600" dirty="0">
                <a:latin typeface="Trebuchet MS" panose="020B0603020202020204" pitchFamily="34" charset="0"/>
              </a:rPr>
              <a:t> </a:t>
            </a:r>
            <a:r>
              <a:rPr lang="en-US" sz="1600" b="1" dirty="0" err="1">
                <a:latin typeface="Trebuchet MS" panose="020B0603020202020204" pitchFamily="34" charset="0"/>
              </a:rPr>
              <a:t>mengunakan</a:t>
            </a:r>
            <a:r>
              <a:rPr lang="en-US" sz="1600" b="1" dirty="0">
                <a:latin typeface="Trebuchet MS" panose="020B0603020202020204" pitchFamily="34" charset="0"/>
              </a:rPr>
              <a:t> database </a:t>
            </a:r>
            <a:r>
              <a:rPr lang="en-US" sz="1600" b="1" dirty="0" err="1">
                <a:latin typeface="Trebuchet MS" panose="020B0603020202020204" pitchFamily="34" charset="0"/>
              </a:rPr>
              <a:t>dan</a:t>
            </a:r>
            <a:r>
              <a:rPr lang="en-US" sz="1600" b="1" dirty="0">
                <a:latin typeface="Trebuchet MS" panose="020B0603020202020204" pitchFamily="34" charset="0"/>
              </a:rPr>
              <a:t> DBMS</a:t>
            </a:r>
            <a:r>
              <a:rPr lang="en-US" sz="1600" dirty="0">
                <a:latin typeface="Trebuchet MS" panose="020B0603020202020204" pitchFamily="34" charset="0"/>
              </a:rPr>
              <a:t> </a:t>
            </a:r>
            <a:r>
              <a:rPr lang="en-US" sz="1600" dirty="0" err="1">
                <a:latin typeface="Trebuchet MS" panose="020B0603020202020204" pitchFamily="34" charset="0"/>
              </a:rPr>
              <a:t>tertentu</a:t>
            </a:r>
            <a:r>
              <a:rPr lang="en-US" sz="1600" dirty="0">
                <a:latin typeface="Trebuchet MS" panose="020B0603020202020204" pitchFamily="34" charset="0"/>
              </a:rPr>
              <a:t> </a:t>
            </a:r>
            <a:r>
              <a:rPr lang="en-US" sz="1600" dirty="0" err="1">
                <a:latin typeface="Trebuchet MS" panose="020B0603020202020204" pitchFamily="34" charset="0"/>
              </a:rPr>
              <a:t>sesuai</a:t>
            </a:r>
            <a:r>
              <a:rPr lang="en-US" sz="1600" dirty="0">
                <a:latin typeface="Trebuchet MS" panose="020B0603020202020204" pitchFamily="34" charset="0"/>
              </a:rPr>
              <a:t> </a:t>
            </a:r>
            <a:r>
              <a:rPr lang="en-US" sz="1600" dirty="0" err="1">
                <a:latin typeface="Trebuchet MS" panose="020B0603020202020204" pitchFamily="34" charset="0"/>
              </a:rPr>
              <a:t>dengan</a:t>
            </a:r>
            <a:r>
              <a:rPr lang="en-US" sz="1600" dirty="0">
                <a:latin typeface="Trebuchet MS" panose="020B0603020202020204" pitchFamily="34" charset="0"/>
              </a:rPr>
              <a:t> </a:t>
            </a:r>
            <a:r>
              <a:rPr lang="en-US" sz="1600" b="1" dirty="0" err="1">
                <a:latin typeface="Trebuchet MS" panose="020B0603020202020204" pitchFamily="34" charset="0"/>
              </a:rPr>
              <a:t>kebutuhan</a:t>
            </a:r>
            <a:r>
              <a:rPr lang="en-US" sz="1600" b="1" dirty="0">
                <a:latin typeface="Trebuchet MS" panose="020B0603020202020204" pitchFamily="34" charset="0"/>
              </a:rPr>
              <a:t> </a:t>
            </a:r>
            <a:r>
              <a:rPr lang="en-US" sz="1600" b="1" i="1" dirty="0">
                <a:latin typeface="Trebuchet MS" panose="020B0603020202020204" pitchFamily="34" charset="0"/>
              </a:rPr>
              <a:t>end-user.</a:t>
            </a:r>
          </a:p>
          <a:p>
            <a:pPr eaLnBrk="1" hangingPunct="1">
              <a:lnSpc>
                <a:spcPct val="120000"/>
              </a:lnSpc>
            </a:pPr>
            <a:endParaRPr lang="en-US" sz="1600" i="1" dirty="0">
              <a:latin typeface="Trebuchet MS" panose="020B0603020202020204" pitchFamily="34" charset="0"/>
            </a:endParaRPr>
          </a:p>
        </p:txBody>
      </p:sp>
      <p:sp>
        <p:nvSpPr>
          <p:cNvPr id="31749" name="Rectangle 6"/>
          <p:cNvSpPr>
            <a:spLocks noChangeArrowheads="1"/>
          </p:cNvSpPr>
          <p:nvPr/>
        </p:nvSpPr>
        <p:spPr bwMode="auto">
          <a:xfrm>
            <a:off x="304800" y="1752600"/>
            <a:ext cx="5638800" cy="2667000"/>
          </a:xfrm>
          <a:prstGeom prst="rect">
            <a:avLst/>
          </a:prstGeom>
          <a:solidFill>
            <a:srgbClr val="C0C0C0">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Tree>
    <p:extLst>
      <p:ext uri="{BB962C8B-B14F-4D97-AF65-F5344CB8AC3E}">
        <p14:creationId xmlns:p14="http://schemas.microsoft.com/office/powerpoint/2010/main" val="391485567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view"/>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66802" y="1300163"/>
            <a:ext cx="7046913" cy="4660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4"/>
          <p:cNvSpPr>
            <a:spLocks noChangeArrowheads="1"/>
          </p:cNvSpPr>
          <p:nvPr/>
        </p:nvSpPr>
        <p:spPr bwMode="auto">
          <a:xfrm>
            <a:off x="569913" y="309563"/>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ABSTRAKSI DATA </a:t>
            </a:r>
          </a:p>
        </p:txBody>
      </p:sp>
    </p:spTree>
    <p:extLst>
      <p:ext uri="{BB962C8B-B14F-4D97-AF65-F5344CB8AC3E}">
        <p14:creationId xmlns:p14="http://schemas.microsoft.com/office/powerpoint/2010/main" val="419465212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569258" y="295275"/>
            <a:ext cx="7543800" cy="99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b="1" dirty="0" smtClean="0"/>
              <a:t>STRUKTUR TABLE</a:t>
            </a:r>
          </a:p>
        </p:txBody>
      </p:sp>
      <p:sp>
        <p:nvSpPr>
          <p:cNvPr id="16387" name="Rectangle 5"/>
          <p:cNvSpPr>
            <a:spLocks noChangeArrowheads="1"/>
          </p:cNvSpPr>
          <p:nvPr/>
        </p:nvSpPr>
        <p:spPr bwMode="auto">
          <a:xfrm>
            <a:off x="2895600" y="2286000"/>
            <a:ext cx="685800" cy="381000"/>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r>
              <a:rPr lang="en-US" sz="1400">
                <a:latin typeface="Trebuchet MS" panose="020B0603020202020204" pitchFamily="34" charset="0"/>
              </a:rPr>
              <a:t>No</a:t>
            </a:r>
          </a:p>
        </p:txBody>
      </p:sp>
      <p:sp>
        <p:nvSpPr>
          <p:cNvPr id="16388" name="Rectangle 6"/>
          <p:cNvSpPr>
            <a:spLocks noChangeArrowheads="1"/>
          </p:cNvSpPr>
          <p:nvPr/>
        </p:nvSpPr>
        <p:spPr bwMode="auto">
          <a:xfrm>
            <a:off x="3614738" y="2286000"/>
            <a:ext cx="1185862" cy="381000"/>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r>
              <a:rPr lang="en-US" sz="1400">
                <a:latin typeface="Trebuchet MS" panose="020B0603020202020204" pitchFamily="34" charset="0"/>
              </a:rPr>
              <a:t>NPM</a:t>
            </a:r>
          </a:p>
        </p:txBody>
      </p:sp>
      <p:sp>
        <p:nvSpPr>
          <p:cNvPr id="16389" name="Rectangle 7"/>
          <p:cNvSpPr>
            <a:spLocks noChangeArrowheads="1"/>
          </p:cNvSpPr>
          <p:nvPr/>
        </p:nvSpPr>
        <p:spPr bwMode="auto">
          <a:xfrm>
            <a:off x="4833938" y="2286000"/>
            <a:ext cx="2786062" cy="381000"/>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r>
              <a:rPr lang="en-US" sz="1400">
                <a:latin typeface="Trebuchet MS" panose="020B0603020202020204" pitchFamily="34" charset="0"/>
              </a:rPr>
              <a:t>Nama</a:t>
            </a:r>
          </a:p>
        </p:txBody>
      </p:sp>
      <p:sp>
        <p:nvSpPr>
          <p:cNvPr id="16390" name="Rectangle 9"/>
          <p:cNvSpPr>
            <a:spLocks noChangeArrowheads="1"/>
          </p:cNvSpPr>
          <p:nvPr/>
        </p:nvSpPr>
        <p:spPr bwMode="auto">
          <a:xfrm>
            <a:off x="2895600" y="2695575"/>
            <a:ext cx="685800"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r>
              <a:rPr lang="en-US" sz="1400">
                <a:latin typeface="Trebuchet MS" panose="020B0603020202020204" pitchFamily="34" charset="0"/>
              </a:rPr>
              <a:t>1</a:t>
            </a:r>
          </a:p>
        </p:txBody>
      </p:sp>
      <p:sp>
        <p:nvSpPr>
          <p:cNvPr id="16391" name="Rectangle 10"/>
          <p:cNvSpPr>
            <a:spLocks noChangeArrowheads="1"/>
          </p:cNvSpPr>
          <p:nvPr/>
        </p:nvSpPr>
        <p:spPr bwMode="auto">
          <a:xfrm>
            <a:off x="3614738" y="2695575"/>
            <a:ext cx="1185862"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endParaRPr lang="id-ID" sz="1400">
              <a:latin typeface="Trebuchet MS" panose="020B0603020202020204" pitchFamily="34" charset="0"/>
            </a:endParaRPr>
          </a:p>
        </p:txBody>
      </p:sp>
      <p:sp>
        <p:nvSpPr>
          <p:cNvPr id="16392" name="Rectangle 11"/>
          <p:cNvSpPr>
            <a:spLocks noChangeArrowheads="1"/>
          </p:cNvSpPr>
          <p:nvPr/>
        </p:nvSpPr>
        <p:spPr bwMode="auto">
          <a:xfrm>
            <a:off x="4833938" y="2695575"/>
            <a:ext cx="2786062"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endParaRPr lang="id-ID" sz="1400">
              <a:latin typeface="Trebuchet MS" panose="020B0603020202020204" pitchFamily="34" charset="0"/>
            </a:endParaRPr>
          </a:p>
        </p:txBody>
      </p:sp>
      <p:sp>
        <p:nvSpPr>
          <p:cNvPr id="16393" name="Rectangle 12"/>
          <p:cNvSpPr>
            <a:spLocks noChangeArrowheads="1"/>
          </p:cNvSpPr>
          <p:nvPr/>
        </p:nvSpPr>
        <p:spPr bwMode="auto">
          <a:xfrm>
            <a:off x="2895600" y="3105150"/>
            <a:ext cx="685800"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r>
              <a:rPr lang="en-US" sz="1400">
                <a:latin typeface="Trebuchet MS" panose="020B0603020202020204" pitchFamily="34" charset="0"/>
              </a:rPr>
              <a:t>2</a:t>
            </a:r>
          </a:p>
        </p:txBody>
      </p:sp>
      <p:sp>
        <p:nvSpPr>
          <p:cNvPr id="16394" name="Rectangle 13"/>
          <p:cNvSpPr>
            <a:spLocks noChangeArrowheads="1"/>
          </p:cNvSpPr>
          <p:nvPr/>
        </p:nvSpPr>
        <p:spPr bwMode="auto">
          <a:xfrm>
            <a:off x="3614738" y="3105150"/>
            <a:ext cx="1185862"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endParaRPr lang="id-ID" sz="1400">
              <a:latin typeface="Trebuchet MS" panose="020B0603020202020204" pitchFamily="34" charset="0"/>
            </a:endParaRPr>
          </a:p>
        </p:txBody>
      </p:sp>
      <p:sp>
        <p:nvSpPr>
          <p:cNvPr id="16395" name="Rectangle 14"/>
          <p:cNvSpPr>
            <a:spLocks noChangeArrowheads="1"/>
          </p:cNvSpPr>
          <p:nvPr/>
        </p:nvSpPr>
        <p:spPr bwMode="auto">
          <a:xfrm>
            <a:off x="4833938" y="3105150"/>
            <a:ext cx="2786062"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endParaRPr lang="id-ID" sz="1400">
              <a:latin typeface="Trebuchet MS" panose="020B0603020202020204" pitchFamily="34" charset="0"/>
            </a:endParaRPr>
          </a:p>
        </p:txBody>
      </p:sp>
      <p:sp>
        <p:nvSpPr>
          <p:cNvPr id="16396" name="Rectangle 15"/>
          <p:cNvSpPr>
            <a:spLocks noChangeArrowheads="1"/>
          </p:cNvSpPr>
          <p:nvPr/>
        </p:nvSpPr>
        <p:spPr bwMode="auto">
          <a:xfrm>
            <a:off x="2895600" y="3524250"/>
            <a:ext cx="685800"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r>
              <a:rPr lang="en-US" sz="1400">
                <a:latin typeface="Trebuchet MS" panose="020B0603020202020204" pitchFamily="34" charset="0"/>
              </a:rPr>
              <a:t>3</a:t>
            </a:r>
          </a:p>
        </p:txBody>
      </p:sp>
      <p:sp>
        <p:nvSpPr>
          <p:cNvPr id="16397" name="Rectangle 16"/>
          <p:cNvSpPr>
            <a:spLocks noChangeArrowheads="1"/>
          </p:cNvSpPr>
          <p:nvPr/>
        </p:nvSpPr>
        <p:spPr bwMode="auto">
          <a:xfrm>
            <a:off x="3614738" y="3524250"/>
            <a:ext cx="1185862"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endParaRPr lang="id-ID" sz="1400">
              <a:latin typeface="Trebuchet MS" panose="020B0603020202020204" pitchFamily="34" charset="0"/>
            </a:endParaRPr>
          </a:p>
        </p:txBody>
      </p:sp>
      <p:sp>
        <p:nvSpPr>
          <p:cNvPr id="16398" name="Rectangle 17"/>
          <p:cNvSpPr>
            <a:spLocks noChangeArrowheads="1"/>
          </p:cNvSpPr>
          <p:nvPr/>
        </p:nvSpPr>
        <p:spPr bwMode="auto">
          <a:xfrm>
            <a:off x="4833938" y="3524250"/>
            <a:ext cx="2786062"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endParaRPr lang="id-ID" sz="1400">
              <a:latin typeface="Trebuchet MS" panose="020B0603020202020204" pitchFamily="34" charset="0"/>
            </a:endParaRPr>
          </a:p>
        </p:txBody>
      </p:sp>
      <p:sp>
        <p:nvSpPr>
          <p:cNvPr id="16399" name="Rectangle 18"/>
          <p:cNvSpPr>
            <a:spLocks noChangeArrowheads="1"/>
          </p:cNvSpPr>
          <p:nvPr/>
        </p:nvSpPr>
        <p:spPr bwMode="auto">
          <a:xfrm>
            <a:off x="2895600" y="4724400"/>
            <a:ext cx="685800"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r>
              <a:rPr lang="en-US" sz="1400">
                <a:latin typeface="Trebuchet MS" panose="020B0603020202020204" pitchFamily="34" charset="0"/>
              </a:rPr>
              <a:t>n</a:t>
            </a:r>
          </a:p>
        </p:txBody>
      </p:sp>
      <p:sp>
        <p:nvSpPr>
          <p:cNvPr id="16400" name="Rectangle 19"/>
          <p:cNvSpPr>
            <a:spLocks noChangeArrowheads="1"/>
          </p:cNvSpPr>
          <p:nvPr/>
        </p:nvSpPr>
        <p:spPr bwMode="auto">
          <a:xfrm>
            <a:off x="3614738" y="4724400"/>
            <a:ext cx="1185862"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endParaRPr lang="id-ID" sz="1400">
              <a:latin typeface="Trebuchet MS" panose="020B0603020202020204" pitchFamily="34" charset="0"/>
            </a:endParaRPr>
          </a:p>
        </p:txBody>
      </p:sp>
      <p:sp>
        <p:nvSpPr>
          <p:cNvPr id="16401" name="Rectangle 20"/>
          <p:cNvSpPr>
            <a:spLocks noChangeArrowheads="1"/>
          </p:cNvSpPr>
          <p:nvPr/>
        </p:nvSpPr>
        <p:spPr bwMode="auto">
          <a:xfrm>
            <a:off x="4833938" y="4724400"/>
            <a:ext cx="2786062"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endParaRPr lang="id-ID" sz="1400">
              <a:latin typeface="Trebuchet MS" panose="020B0603020202020204" pitchFamily="34" charset="0"/>
            </a:endParaRPr>
          </a:p>
        </p:txBody>
      </p:sp>
      <p:sp>
        <p:nvSpPr>
          <p:cNvPr id="16402" name="Line 21"/>
          <p:cNvSpPr>
            <a:spLocks noChangeShapeType="1"/>
          </p:cNvSpPr>
          <p:nvPr/>
        </p:nvSpPr>
        <p:spPr bwMode="auto">
          <a:xfrm>
            <a:off x="5181600" y="3976688"/>
            <a:ext cx="0" cy="685800"/>
          </a:xfrm>
          <a:prstGeom prst="line">
            <a:avLst/>
          </a:prstGeom>
          <a:noFill/>
          <a:ln w="57150">
            <a:solidFill>
              <a:srgbClr val="33CC33"/>
            </a:solidFill>
            <a:prstDash val="sysDot"/>
            <a:round/>
            <a:headEnd/>
            <a:tailEnd/>
          </a:ln>
          <a:extLst>
            <a:ext uri="{909E8E84-426E-40DD-AFC4-6F175D3DCCD1}">
              <a14:hiddenFill xmlns:a14="http://schemas.microsoft.com/office/drawing/2010/main">
                <a:noFill/>
              </a14:hiddenFill>
            </a:ext>
          </a:extLst>
        </p:spPr>
        <p:txBody>
          <a:bodyPr/>
          <a:lstStyle/>
          <a:p>
            <a:endParaRPr lang="id-ID"/>
          </a:p>
        </p:txBody>
      </p:sp>
      <p:sp>
        <p:nvSpPr>
          <p:cNvPr id="16403" name="Text Box 22"/>
          <p:cNvSpPr txBox="1">
            <a:spLocks noChangeArrowheads="1"/>
          </p:cNvSpPr>
          <p:nvPr/>
        </p:nvSpPr>
        <p:spPr bwMode="auto">
          <a:xfrm>
            <a:off x="3046415" y="5486400"/>
            <a:ext cx="44630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r>
              <a:rPr lang="en-US" sz="1400">
                <a:latin typeface="Trebuchet MS" panose="020B0603020202020204" pitchFamily="34" charset="0"/>
              </a:rPr>
              <a:t>Setiap field mempunyai tipe data sama atau berbeda</a:t>
            </a:r>
          </a:p>
          <a:p>
            <a:pPr eaLnBrk="1" hangingPunct="1"/>
            <a:r>
              <a:rPr lang="en-US" sz="1400">
                <a:latin typeface="Trebuchet MS" panose="020B0603020202020204" pitchFamily="34" charset="0"/>
              </a:rPr>
              <a:t>dari field lainnya.</a:t>
            </a:r>
          </a:p>
        </p:txBody>
      </p:sp>
      <p:sp>
        <p:nvSpPr>
          <p:cNvPr id="16404" name="AutoShape 23"/>
          <p:cNvSpPr>
            <a:spLocks/>
          </p:cNvSpPr>
          <p:nvPr/>
        </p:nvSpPr>
        <p:spPr bwMode="auto">
          <a:xfrm>
            <a:off x="2638425" y="3109913"/>
            <a:ext cx="152400" cy="381000"/>
          </a:xfrm>
          <a:prstGeom prst="leftBrace">
            <a:avLst>
              <a:gd name="adj1" fmla="val 20833"/>
              <a:gd name="adj2" fmla="val 50000"/>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
        <p:nvSpPr>
          <p:cNvPr id="16405" name="Text Box 24"/>
          <p:cNvSpPr txBox="1">
            <a:spLocks noChangeArrowheads="1"/>
          </p:cNvSpPr>
          <p:nvPr/>
        </p:nvSpPr>
        <p:spPr bwMode="auto">
          <a:xfrm>
            <a:off x="871538" y="3090863"/>
            <a:ext cx="1719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r>
              <a:rPr lang="en-US" b="1" i="1">
                <a:solidFill>
                  <a:srgbClr val="3A25D5"/>
                </a:solidFill>
                <a:latin typeface="Trebuchet MS" panose="020B0603020202020204" pitchFamily="34" charset="0"/>
              </a:rPr>
              <a:t>Record (Baris)</a:t>
            </a:r>
          </a:p>
        </p:txBody>
      </p:sp>
      <p:sp>
        <p:nvSpPr>
          <p:cNvPr id="16406" name="AutoShape 25"/>
          <p:cNvSpPr>
            <a:spLocks/>
          </p:cNvSpPr>
          <p:nvPr/>
        </p:nvSpPr>
        <p:spPr bwMode="auto">
          <a:xfrm rot="5400000">
            <a:off x="4062413" y="1471614"/>
            <a:ext cx="304800" cy="1171575"/>
          </a:xfrm>
          <a:prstGeom prst="leftBrace">
            <a:avLst>
              <a:gd name="adj1" fmla="val 32031"/>
              <a:gd name="adj2" fmla="val 50000"/>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
        <p:nvSpPr>
          <p:cNvPr id="16407" name="Text Box 26"/>
          <p:cNvSpPr txBox="1">
            <a:spLocks noChangeArrowheads="1"/>
          </p:cNvSpPr>
          <p:nvPr/>
        </p:nvSpPr>
        <p:spPr bwMode="auto">
          <a:xfrm>
            <a:off x="3429002" y="1447802"/>
            <a:ext cx="1635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r>
              <a:rPr lang="en-US" b="1" i="1">
                <a:solidFill>
                  <a:srgbClr val="3A25D5"/>
                </a:solidFill>
                <a:latin typeface="Trebuchet MS" panose="020B0603020202020204" pitchFamily="34" charset="0"/>
              </a:rPr>
              <a:t>Field (Kolom)</a:t>
            </a:r>
          </a:p>
        </p:txBody>
      </p:sp>
    </p:spTree>
    <p:extLst>
      <p:ext uri="{BB962C8B-B14F-4D97-AF65-F5344CB8AC3E}">
        <p14:creationId xmlns:p14="http://schemas.microsoft.com/office/powerpoint/2010/main" val="297727082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id-ID" b="1" dirty="0" smtClean="0"/>
              <a:t>Pokok Bahasan</a:t>
            </a:r>
            <a:endParaRPr lang="en-US" dirty="0"/>
          </a:p>
        </p:txBody>
      </p:sp>
      <p:graphicFrame>
        <p:nvGraphicFramePr>
          <p:cNvPr id="5" name="Content Placeholder 5">
            <a:extLst>
              <a:ext uri="{FF2B5EF4-FFF2-40B4-BE49-F238E27FC236}">
                <a16:creationId xmlns="" xmlns:a16="http://schemas.microsoft.com/office/drawing/2014/main" id="{7D95672D-CEB1-4176-995E-413BA719A872}"/>
              </a:ext>
            </a:extLst>
          </p:cNvPr>
          <p:cNvGraphicFramePr>
            <a:graphicFrameLocks/>
          </p:cNvGraphicFramePr>
          <p:nvPr>
            <p:extLst>
              <p:ext uri="{D42A27DB-BD31-4B8C-83A1-F6EECF244321}">
                <p14:modId xmlns:p14="http://schemas.microsoft.com/office/powerpoint/2010/main" val="2083773491"/>
              </p:ext>
            </p:extLst>
          </p:nvPr>
        </p:nvGraphicFramePr>
        <p:xfrm>
          <a:off x="167101" y="1761892"/>
          <a:ext cx="4214401" cy="5096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 xmlns:a16="http://schemas.microsoft.com/office/drawing/2014/main" id="{12476E74-6BD6-4D6D-981D-4EB5329F8F06}"/>
              </a:ext>
            </a:extLst>
          </p:cNvPr>
          <p:cNvGraphicFramePr>
            <a:graphicFrameLocks/>
          </p:cNvGraphicFramePr>
          <p:nvPr>
            <p:extLst>
              <p:ext uri="{D42A27DB-BD31-4B8C-83A1-F6EECF244321}">
                <p14:modId xmlns:p14="http://schemas.microsoft.com/office/powerpoint/2010/main" val="3434243821"/>
              </p:ext>
            </p:extLst>
          </p:nvPr>
        </p:nvGraphicFramePr>
        <p:xfrm>
          <a:off x="4762502" y="1761892"/>
          <a:ext cx="4214401" cy="48284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1128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b="1" dirty="0" smtClean="0">
                <a:solidFill>
                  <a:srgbClr val="0070C0"/>
                </a:solidFill>
              </a:rPr>
              <a:t>BasisData Relasi</a:t>
            </a:r>
            <a:endParaRPr lang="id-ID" b="1" dirty="0">
              <a:solidFill>
                <a:srgbClr val="0070C0"/>
              </a:solidFill>
            </a:endParaRPr>
          </a:p>
        </p:txBody>
      </p:sp>
      <p:sp>
        <p:nvSpPr>
          <p:cNvPr id="3" name="Content Placeholder 2"/>
          <p:cNvSpPr>
            <a:spLocks noGrp="1"/>
          </p:cNvSpPr>
          <p:nvPr>
            <p:ph idx="1"/>
          </p:nvPr>
        </p:nvSpPr>
        <p:spPr>
          <a:xfrm>
            <a:off x="5204014" y="1658984"/>
            <a:ext cx="3792068" cy="4859675"/>
          </a:xfrm>
        </p:spPr>
        <p:txBody>
          <a:bodyPr>
            <a:normAutofit fontScale="85000" lnSpcReduction="20000"/>
          </a:bodyPr>
          <a:lstStyle/>
          <a:p>
            <a:pPr marL="363538" indent="-363538" algn="just"/>
            <a:r>
              <a:rPr lang="id-ID" dirty="0" smtClean="0"/>
              <a:t>Setiap tabel berisi baris dan kolom</a:t>
            </a:r>
          </a:p>
          <a:p>
            <a:pPr marL="363538" indent="-363538" algn="just"/>
            <a:r>
              <a:rPr lang="id-ID" dirty="0" smtClean="0"/>
              <a:t>Baris mewakili sebuah data = record</a:t>
            </a:r>
          </a:p>
          <a:p>
            <a:pPr marL="363538" indent="-363538" algn="just"/>
            <a:r>
              <a:rPr lang="id-ID" dirty="0" smtClean="0"/>
              <a:t>Kolom mewakili komponen data = field atau atribut</a:t>
            </a:r>
          </a:p>
          <a:p>
            <a:pPr marL="363538" indent="-363538" algn="just"/>
            <a:r>
              <a:rPr lang="id-ID" dirty="0" smtClean="0"/>
              <a:t>Setiap field memiliki nama, jenis dan lebar.</a:t>
            </a:r>
          </a:p>
          <a:p>
            <a:pPr marL="363538" indent="-363538" algn="just"/>
            <a:r>
              <a:rPr lang="en-US" dirty="0" err="1"/>
              <a:t>Elemen</a:t>
            </a:r>
            <a:r>
              <a:rPr lang="en-US" dirty="0"/>
              <a:t> Data / Field / </a:t>
            </a:r>
            <a:r>
              <a:rPr lang="en-US" dirty="0" err="1"/>
              <a:t>Atribut</a:t>
            </a:r>
            <a:r>
              <a:rPr lang="en-US" dirty="0"/>
              <a:t> </a:t>
            </a:r>
            <a:r>
              <a:rPr lang="en-US" dirty="0" err="1"/>
              <a:t>adalah</a:t>
            </a:r>
            <a:r>
              <a:rPr lang="en-US" dirty="0"/>
              <a:t> </a:t>
            </a:r>
            <a:r>
              <a:rPr lang="en-US" dirty="0" err="1"/>
              <a:t>satuan</a:t>
            </a:r>
            <a:r>
              <a:rPr lang="en-US" dirty="0"/>
              <a:t> </a:t>
            </a:r>
            <a:r>
              <a:rPr lang="en-US" b="1" dirty="0"/>
              <a:t>data </a:t>
            </a:r>
            <a:r>
              <a:rPr lang="en-US" b="1" dirty="0" err="1"/>
              <a:t>terkecil</a:t>
            </a:r>
            <a:r>
              <a:rPr lang="en-US" dirty="0"/>
              <a:t> yang  </a:t>
            </a:r>
            <a:r>
              <a:rPr lang="en-US" b="1" dirty="0" err="1"/>
              <a:t>tidak</a:t>
            </a:r>
            <a:r>
              <a:rPr lang="en-US" b="1" dirty="0"/>
              <a:t> </a:t>
            </a:r>
            <a:r>
              <a:rPr lang="en-US" b="1" dirty="0" err="1"/>
              <a:t>dapat</a:t>
            </a:r>
            <a:r>
              <a:rPr lang="en-US" b="1" dirty="0"/>
              <a:t> </a:t>
            </a:r>
            <a:r>
              <a:rPr lang="en-US" b="1" dirty="0" err="1"/>
              <a:t>dipecah</a:t>
            </a:r>
            <a:r>
              <a:rPr lang="en-US" dirty="0"/>
              <a:t> </a:t>
            </a:r>
            <a:r>
              <a:rPr lang="en-US" dirty="0" err="1"/>
              <a:t>lagi</a:t>
            </a:r>
            <a:r>
              <a:rPr lang="en-US" dirty="0"/>
              <a:t> </a:t>
            </a:r>
            <a:r>
              <a:rPr lang="en-US" dirty="0" err="1"/>
              <a:t>menjadi</a:t>
            </a:r>
            <a:r>
              <a:rPr lang="en-US" dirty="0"/>
              <a:t> </a:t>
            </a:r>
            <a:r>
              <a:rPr lang="en-US" b="1" dirty="0"/>
              <a:t>unit lain</a:t>
            </a:r>
            <a:r>
              <a:rPr lang="en-US" dirty="0"/>
              <a:t> yang </a:t>
            </a:r>
            <a:r>
              <a:rPr lang="en-US" b="1" dirty="0" err="1"/>
              <a:t>bermakna</a:t>
            </a:r>
            <a:r>
              <a:rPr lang="en-US" dirty="0"/>
              <a:t>.</a:t>
            </a:r>
          </a:p>
        </p:txBody>
      </p:sp>
      <p:pic>
        <p:nvPicPr>
          <p:cNvPr id="4" name="Picture 3"/>
          <p:cNvPicPr>
            <a:picLocks noChangeAspect="1"/>
          </p:cNvPicPr>
          <p:nvPr/>
        </p:nvPicPr>
        <p:blipFill rotWithShape="1">
          <a:blip r:embed="rId2"/>
          <a:srcRect l="2118" r="1647"/>
          <a:stretch/>
        </p:blipFill>
        <p:spPr>
          <a:xfrm>
            <a:off x="121025" y="1847243"/>
            <a:ext cx="5082988" cy="2886123"/>
          </a:xfrm>
          <a:prstGeom prst="rect">
            <a:avLst/>
          </a:prstGeom>
        </p:spPr>
      </p:pic>
    </p:spTree>
    <p:extLst>
      <p:ext uri="{BB962C8B-B14F-4D97-AF65-F5344CB8AC3E}">
        <p14:creationId xmlns:p14="http://schemas.microsoft.com/office/powerpoint/2010/main" val="294736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77" descr="sepat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590802"/>
            <a:ext cx="20574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AutoShape 80"/>
          <p:cNvSpPr>
            <a:spLocks noChangeArrowheads="1"/>
          </p:cNvSpPr>
          <p:nvPr/>
        </p:nvSpPr>
        <p:spPr bwMode="auto">
          <a:xfrm>
            <a:off x="304800" y="4191000"/>
            <a:ext cx="838200" cy="304800"/>
          </a:xfrm>
          <a:prstGeom prst="flowChartTerminator">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r>
              <a:rPr lang="en-US" sz="1200">
                <a:latin typeface="Trebuchet MS" panose="020B0603020202020204" pitchFamily="34" charset="0"/>
              </a:rPr>
              <a:t>Jenis</a:t>
            </a:r>
          </a:p>
        </p:txBody>
      </p:sp>
      <p:sp>
        <p:nvSpPr>
          <p:cNvPr id="17412" name="AutoShape 81"/>
          <p:cNvSpPr>
            <a:spLocks noChangeArrowheads="1"/>
          </p:cNvSpPr>
          <p:nvPr/>
        </p:nvSpPr>
        <p:spPr bwMode="auto">
          <a:xfrm>
            <a:off x="152400" y="2514600"/>
            <a:ext cx="838200" cy="304800"/>
          </a:xfrm>
          <a:prstGeom prst="flowChartTerminator">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r>
              <a:rPr lang="en-US" sz="1200">
                <a:latin typeface="Trebuchet MS" panose="020B0603020202020204" pitchFamily="34" charset="0"/>
              </a:rPr>
              <a:t>Merk</a:t>
            </a:r>
          </a:p>
        </p:txBody>
      </p:sp>
      <p:sp>
        <p:nvSpPr>
          <p:cNvPr id="17413" name="AutoShape 83"/>
          <p:cNvSpPr>
            <a:spLocks noChangeArrowheads="1"/>
          </p:cNvSpPr>
          <p:nvPr/>
        </p:nvSpPr>
        <p:spPr bwMode="auto">
          <a:xfrm>
            <a:off x="3124200" y="4038600"/>
            <a:ext cx="838200" cy="304800"/>
          </a:xfrm>
          <a:prstGeom prst="flowChartTerminator">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r>
              <a:rPr lang="en-US" sz="1200"/>
              <a:t>………</a:t>
            </a:r>
            <a:endParaRPr lang="en-US" sz="1200">
              <a:latin typeface="Trebuchet MS" panose="020B0603020202020204" pitchFamily="34" charset="0"/>
            </a:endParaRPr>
          </a:p>
        </p:txBody>
      </p:sp>
      <p:sp>
        <p:nvSpPr>
          <p:cNvPr id="17414" name="Line 84"/>
          <p:cNvSpPr>
            <a:spLocks noChangeShapeType="1"/>
          </p:cNvSpPr>
          <p:nvPr/>
        </p:nvSpPr>
        <p:spPr bwMode="auto">
          <a:xfrm>
            <a:off x="609600" y="2819400"/>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7415" name="Line 85"/>
          <p:cNvSpPr>
            <a:spLocks noChangeShapeType="1"/>
          </p:cNvSpPr>
          <p:nvPr/>
        </p:nvSpPr>
        <p:spPr bwMode="auto">
          <a:xfrm>
            <a:off x="2057400" y="43434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7416" name="Line 86"/>
          <p:cNvSpPr>
            <a:spLocks noChangeShapeType="1"/>
          </p:cNvSpPr>
          <p:nvPr/>
        </p:nvSpPr>
        <p:spPr bwMode="auto">
          <a:xfrm flipV="1">
            <a:off x="838200" y="3886200"/>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7417" name="Line 87"/>
          <p:cNvSpPr>
            <a:spLocks noChangeShapeType="1"/>
          </p:cNvSpPr>
          <p:nvPr/>
        </p:nvSpPr>
        <p:spPr bwMode="auto">
          <a:xfrm>
            <a:off x="2757488" y="3948113"/>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7418" name="Text Box 88"/>
          <p:cNvSpPr txBox="1">
            <a:spLocks noChangeArrowheads="1"/>
          </p:cNvSpPr>
          <p:nvPr/>
        </p:nvSpPr>
        <p:spPr bwMode="auto">
          <a:xfrm>
            <a:off x="3276600" y="1254125"/>
            <a:ext cx="12192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FontTx/>
              <a:buChar char="-"/>
            </a:pPr>
            <a:r>
              <a:rPr lang="en-US" sz="1400" i="1">
                <a:latin typeface="Trebuchet MS" panose="020B0603020202020204" pitchFamily="34" charset="0"/>
              </a:rPr>
              <a:t> Merk</a:t>
            </a:r>
          </a:p>
          <a:p>
            <a:pPr eaLnBrk="1" hangingPunct="1">
              <a:buFontTx/>
              <a:buChar char="-"/>
            </a:pPr>
            <a:r>
              <a:rPr lang="en-US" sz="1400" i="1">
                <a:latin typeface="Trebuchet MS" panose="020B0603020202020204" pitchFamily="34" charset="0"/>
              </a:rPr>
              <a:t> Jenis</a:t>
            </a:r>
          </a:p>
          <a:p>
            <a:pPr eaLnBrk="1" hangingPunct="1">
              <a:buFontTx/>
              <a:buChar char="-"/>
            </a:pPr>
            <a:r>
              <a:rPr lang="en-US" sz="1400" i="1">
                <a:latin typeface="Trebuchet MS" panose="020B0603020202020204" pitchFamily="34" charset="0"/>
              </a:rPr>
              <a:t> Bahan</a:t>
            </a:r>
          </a:p>
          <a:p>
            <a:pPr eaLnBrk="1" hangingPunct="1">
              <a:buFontTx/>
              <a:buChar char="-"/>
            </a:pPr>
            <a:r>
              <a:rPr lang="en-US" sz="1400" i="1">
                <a:latin typeface="Trebuchet MS" panose="020B0603020202020204" pitchFamily="34" charset="0"/>
              </a:rPr>
              <a:t> Ukuran</a:t>
            </a:r>
          </a:p>
          <a:p>
            <a:pPr eaLnBrk="1" hangingPunct="1">
              <a:buFontTx/>
              <a:buChar char="-"/>
            </a:pPr>
            <a:r>
              <a:rPr lang="en-US" sz="1400" i="1">
                <a:latin typeface="Trebuchet MS" panose="020B0603020202020204" pitchFamily="34" charset="0"/>
              </a:rPr>
              <a:t> Warna</a:t>
            </a:r>
          </a:p>
          <a:p>
            <a:pPr eaLnBrk="1" hangingPunct="1">
              <a:buFontTx/>
              <a:buChar char="-"/>
            </a:pPr>
            <a:r>
              <a:rPr lang="en-US" sz="1400" i="1">
                <a:latin typeface="Trebuchet MS" panose="020B0603020202020204" pitchFamily="34" charset="0"/>
              </a:rPr>
              <a:t> Harga</a:t>
            </a:r>
          </a:p>
          <a:p>
            <a:pPr eaLnBrk="1" hangingPunct="1"/>
            <a:endParaRPr lang="en-US" sz="1400" i="1">
              <a:latin typeface="Trebuchet MS" panose="020B0603020202020204" pitchFamily="34" charset="0"/>
            </a:endParaRPr>
          </a:p>
          <a:p>
            <a:pPr eaLnBrk="1" hangingPunct="1"/>
            <a:endParaRPr lang="en-US" sz="1400" i="1">
              <a:latin typeface="Trebuchet MS" panose="020B0603020202020204" pitchFamily="34" charset="0"/>
            </a:endParaRPr>
          </a:p>
        </p:txBody>
      </p:sp>
      <p:sp>
        <p:nvSpPr>
          <p:cNvPr id="17419" name="Text Box 89"/>
          <p:cNvSpPr txBox="1">
            <a:spLocks noChangeArrowheads="1"/>
          </p:cNvSpPr>
          <p:nvPr/>
        </p:nvSpPr>
        <p:spPr bwMode="auto">
          <a:xfrm>
            <a:off x="381002" y="5486400"/>
            <a:ext cx="8253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r>
              <a:rPr lang="en-US" sz="1200" i="1">
                <a:latin typeface="Trebuchet MS" panose="020B0603020202020204" pitchFamily="34" charset="0"/>
              </a:rPr>
              <a:t>Keterangan : Object seringkali dinamakan sebagai *ENTITY*, kelompok data yang merepresentasikan object tersebut,</a:t>
            </a:r>
          </a:p>
          <a:p>
            <a:pPr eaLnBrk="1" hangingPunct="1"/>
            <a:r>
              <a:rPr lang="en-US" sz="1200" i="1">
                <a:latin typeface="Trebuchet MS" panose="020B0603020202020204" pitchFamily="34" charset="0"/>
              </a:rPr>
              <a:t>dinamakan *ATTRIBUTE*</a:t>
            </a:r>
          </a:p>
        </p:txBody>
      </p:sp>
      <p:graphicFrame>
        <p:nvGraphicFramePr>
          <p:cNvPr id="173283" name="Group 227"/>
          <p:cNvGraphicFramePr>
            <a:graphicFrameLocks noGrp="1"/>
          </p:cNvGraphicFramePr>
          <p:nvPr>
            <p:ph idx="1"/>
          </p:nvPr>
        </p:nvGraphicFramePr>
        <p:xfrm>
          <a:off x="4572000" y="2971800"/>
          <a:ext cx="4343400" cy="1752600"/>
        </p:xfrm>
        <a:graphic>
          <a:graphicData uri="http://schemas.openxmlformats.org/drawingml/2006/table">
            <a:tbl>
              <a:tblPr/>
              <a:tblGrid>
                <a:gridCol w="620713"/>
                <a:gridCol w="619125"/>
                <a:gridCol w="620712"/>
                <a:gridCol w="622300"/>
                <a:gridCol w="620713"/>
                <a:gridCol w="619125"/>
                <a:gridCol w="620712"/>
              </a:tblGrid>
              <a:tr h="292100">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No</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Merk</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Jenis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Bahan</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Ukuran</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Warna</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Harga</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r>
              <a:tr h="292100">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Puma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Sport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Kulit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Putih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$ 360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100">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Carvil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Kantor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Kulit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41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Coklat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$ 200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100">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Adidas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Sport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Canvas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Merah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$ 420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100">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Lotto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Sport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Kulit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Putih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$ 325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100">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Adidas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Sport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Canvas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Merah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$ 420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478" name="Arc 228"/>
          <p:cNvSpPr>
            <a:spLocks/>
          </p:cNvSpPr>
          <p:nvPr/>
        </p:nvSpPr>
        <p:spPr bwMode="auto">
          <a:xfrm rot="10575231" flipV="1">
            <a:off x="2362200" y="2057400"/>
            <a:ext cx="838200" cy="5334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7150">
            <a:solidFill>
              <a:srgbClr val="339966"/>
            </a:solidFill>
            <a:round/>
            <a:headEnd type="triangle" w="lg"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
        <p:nvSpPr>
          <p:cNvPr id="17479" name="AutoShape 82"/>
          <p:cNvSpPr>
            <a:spLocks noChangeArrowheads="1"/>
          </p:cNvSpPr>
          <p:nvPr/>
        </p:nvSpPr>
        <p:spPr bwMode="auto">
          <a:xfrm>
            <a:off x="1600200" y="4724400"/>
            <a:ext cx="838200" cy="304800"/>
          </a:xfrm>
          <a:prstGeom prst="flowChartTerminator">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r>
              <a:rPr lang="en-US" sz="1200">
                <a:latin typeface="Trebuchet MS" panose="020B0603020202020204" pitchFamily="34" charset="0"/>
              </a:rPr>
              <a:t>Bahan</a:t>
            </a:r>
          </a:p>
        </p:txBody>
      </p:sp>
      <p:sp>
        <p:nvSpPr>
          <p:cNvPr id="17480" name="Arc 230"/>
          <p:cNvSpPr>
            <a:spLocks/>
          </p:cNvSpPr>
          <p:nvPr/>
        </p:nvSpPr>
        <p:spPr bwMode="auto">
          <a:xfrm>
            <a:off x="4191000" y="1981200"/>
            <a:ext cx="990600" cy="7620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7150">
            <a:solidFill>
              <a:srgbClr val="339966"/>
            </a:solidFill>
            <a:round/>
            <a:headEnd/>
            <a:tailEnd type="triangle" w="lg"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
        <p:nvSpPr>
          <p:cNvPr id="17481" name="Text Box 231"/>
          <p:cNvSpPr txBox="1">
            <a:spLocks noChangeArrowheads="1"/>
          </p:cNvSpPr>
          <p:nvPr/>
        </p:nvSpPr>
        <p:spPr bwMode="auto">
          <a:xfrm>
            <a:off x="5237163" y="2163765"/>
            <a:ext cx="2959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r>
              <a:rPr lang="en-US" sz="1200" i="1">
                <a:solidFill>
                  <a:srgbClr val="0000FF"/>
                </a:solidFill>
                <a:latin typeface="Trebuchet MS" panose="020B0603020202020204" pitchFamily="34" charset="0"/>
              </a:rPr>
              <a:t>Buat TABLE dalam Basis Data (Database)</a:t>
            </a:r>
          </a:p>
        </p:txBody>
      </p:sp>
      <p:sp>
        <p:nvSpPr>
          <p:cNvPr id="17482" name="Text Box 232"/>
          <p:cNvSpPr txBox="1">
            <a:spLocks noChangeArrowheads="1"/>
          </p:cNvSpPr>
          <p:nvPr/>
        </p:nvSpPr>
        <p:spPr bwMode="auto">
          <a:xfrm>
            <a:off x="1214440" y="1816100"/>
            <a:ext cx="16271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r>
              <a:rPr lang="en-US" sz="1200" i="1">
                <a:solidFill>
                  <a:srgbClr val="0000FF"/>
                </a:solidFill>
                <a:latin typeface="Trebuchet MS" panose="020B0603020202020204" pitchFamily="34" charset="0"/>
              </a:rPr>
              <a:t>Tentukan ATTRIBUTE</a:t>
            </a:r>
          </a:p>
        </p:txBody>
      </p:sp>
      <p:sp>
        <p:nvSpPr>
          <p:cNvPr id="17483" name="Text Box 233"/>
          <p:cNvSpPr txBox="1">
            <a:spLocks noChangeArrowheads="1"/>
          </p:cNvSpPr>
          <p:nvPr/>
        </p:nvSpPr>
        <p:spPr bwMode="auto">
          <a:xfrm>
            <a:off x="6143627" y="480060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r>
              <a:rPr lang="en-US" sz="1200">
                <a:latin typeface="Trebuchet MS" panose="020B0603020202020204" pitchFamily="34" charset="0"/>
              </a:rPr>
              <a:t>TABLE SEPATU</a:t>
            </a:r>
          </a:p>
        </p:txBody>
      </p:sp>
      <p:sp>
        <p:nvSpPr>
          <p:cNvPr id="17484" name="Rectangle 235"/>
          <p:cNvSpPr>
            <a:spLocks noGrp="1" noChangeArrowheads="1"/>
          </p:cNvSpPr>
          <p:nvPr>
            <p:ph type="title"/>
          </p:nvPr>
        </p:nvSpPr>
        <p:spPr bwMode="auto">
          <a:xfrm>
            <a:off x="537041" y="304800"/>
            <a:ext cx="7543800" cy="99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b="1" dirty="0" smtClean="0"/>
              <a:t>DATA PADA SEBUAH OBJECT</a:t>
            </a:r>
            <a:endParaRPr lang="en-US" dirty="0" smtClean="0"/>
          </a:p>
        </p:txBody>
      </p:sp>
    </p:spTree>
    <p:extLst>
      <p:ext uri="{BB962C8B-B14F-4D97-AF65-F5344CB8AC3E}">
        <p14:creationId xmlns:p14="http://schemas.microsoft.com/office/powerpoint/2010/main" val="126650259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a:t>2</a:t>
            </a:r>
            <a:r>
              <a:rPr lang="id-ID" b="1" dirty="0" smtClean="0"/>
              <a:t>) </a:t>
            </a:r>
            <a:r>
              <a:rPr lang="id-ID" b="1" dirty="0"/>
              <a:t>RDBMS &amp; </a:t>
            </a:r>
            <a:r>
              <a:rPr lang="id-ID" b="1" dirty="0" smtClean="0"/>
              <a:t>ENTITY</a:t>
            </a:r>
            <a:r>
              <a:rPr lang="id-ID" b="1" dirty="0"/>
              <a:t> </a:t>
            </a:r>
            <a:r>
              <a:rPr lang="id-ID" b="1" dirty="0" smtClean="0"/>
              <a:t>DIAGRAM</a:t>
            </a:r>
            <a:endParaRPr lang="id-ID" b="1" dirty="0"/>
          </a:p>
        </p:txBody>
      </p:sp>
      <p:sp>
        <p:nvSpPr>
          <p:cNvPr id="3" name="Text Placeholder 2"/>
          <p:cNvSpPr>
            <a:spLocks noGrp="1"/>
          </p:cNvSpPr>
          <p:nvPr>
            <p:ph type="body" idx="1"/>
          </p:nvPr>
        </p:nvSpPr>
        <p:spPr/>
        <p:txBody>
          <a:bodyPr>
            <a:normAutofit/>
          </a:bodyPr>
          <a:lstStyle/>
          <a:p>
            <a:pPr marL="457200" indent="-457200">
              <a:buFont typeface="+mj-lt"/>
              <a:buAutoNum type="alphaLcParenR"/>
            </a:pPr>
            <a:endParaRPr lang="id-ID" dirty="0"/>
          </a:p>
        </p:txBody>
      </p:sp>
    </p:spTree>
    <p:extLst>
      <p:ext uri="{BB962C8B-B14F-4D97-AF65-F5344CB8AC3E}">
        <p14:creationId xmlns:p14="http://schemas.microsoft.com/office/powerpoint/2010/main" val="3987356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5"/>
          <p:cNvSpPr>
            <a:spLocks noChangeArrowheads="1"/>
          </p:cNvSpPr>
          <p:nvPr/>
        </p:nvSpPr>
        <p:spPr bwMode="auto">
          <a:xfrm>
            <a:off x="663575" y="287338"/>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DBMS VS RDBMS</a:t>
            </a:r>
          </a:p>
        </p:txBody>
      </p:sp>
      <p:sp>
        <p:nvSpPr>
          <p:cNvPr id="7172" name="Text Box 9"/>
          <p:cNvSpPr txBox="1">
            <a:spLocks noChangeArrowheads="1"/>
          </p:cNvSpPr>
          <p:nvPr/>
        </p:nvSpPr>
        <p:spPr bwMode="auto">
          <a:xfrm>
            <a:off x="381000" y="1390650"/>
            <a:ext cx="810895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30000"/>
              </a:lnSpc>
            </a:pPr>
            <a:r>
              <a:rPr lang="en-US" dirty="0" err="1">
                <a:latin typeface="Trebuchet MS" panose="020B0603020202020204" pitchFamily="34" charset="0"/>
              </a:rPr>
              <a:t>Pada</a:t>
            </a:r>
            <a:r>
              <a:rPr lang="en-US" dirty="0">
                <a:latin typeface="Trebuchet MS" panose="020B0603020202020204" pitchFamily="34" charset="0"/>
              </a:rPr>
              <a:t> </a:t>
            </a:r>
            <a:r>
              <a:rPr lang="en-US" dirty="0" err="1">
                <a:latin typeface="Trebuchet MS" panose="020B0603020202020204" pitchFamily="34" charset="0"/>
              </a:rPr>
              <a:t>prinsipnya</a:t>
            </a:r>
            <a:r>
              <a:rPr lang="en-US" dirty="0">
                <a:latin typeface="Trebuchet MS" panose="020B0603020202020204" pitchFamily="34" charset="0"/>
              </a:rPr>
              <a:t> </a:t>
            </a:r>
            <a:r>
              <a:rPr lang="en-US" dirty="0" err="1">
                <a:latin typeface="Trebuchet MS" panose="020B0603020202020204" pitchFamily="34" charset="0"/>
              </a:rPr>
              <a:t>sebuah</a:t>
            </a:r>
            <a:r>
              <a:rPr lang="en-US" dirty="0">
                <a:latin typeface="Trebuchet MS" panose="020B0603020202020204" pitchFamily="34" charset="0"/>
              </a:rPr>
              <a:t> RDBMS </a:t>
            </a:r>
            <a:r>
              <a:rPr lang="en-US" dirty="0" err="1">
                <a:latin typeface="Trebuchet MS" panose="020B0603020202020204" pitchFamily="34" charset="0"/>
              </a:rPr>
              <a:t>adalah</a:t>
            </a:r>
            <a:r>
              <a:rPr lang="en-US" dirty="0">
                <a:latin typeface="Trebuchet MS" panose="020B0603020202020204" pitchFamily="34" charset="0"/>
              </a:rPr>
              <a:t> </a:t>
            </a:r>
            <a:r>
              <a:rPr lang="en-US" dirty="0" err="1">
                <a:latin typeface="Trebuchet MS" panose="020B0603020202020204" pitchFamily="34" charset="0"/>
              </a:rPr>
              <a:t>sebuah</a:t>
            </a:r>
            <a:r>
              <a:rPr lang="en-US" dirty="0">
                <a:latin typeface="Trebuchet MS" panose="020B0603020202020204" pitchFamily="34" charset="0"/>
              </a:rPr>
              <a:t> DBMS, </a:t>
            </a:r>
            <a:r>
              <a:rPr lang="en-US" dirty="0" err="1">
                <a:latin typeface="Trebuchet MS" panose="020B0603020202020204" pitchFamily="34" charset="0"/>
              </a:rPr>
              <a:t>dengan</a:t>
            </a:r>
            <a:r>
              <a:rPr lang="en-US" dirty="0">
                <a:latin typeface="Trebuchet MS" panose="020B0603020202020204" pitchFamily="34" charset="0"/>
              </a:rPr>
              <a:t> </a:t>
            </a:r>
            <a:r>
              <a:rPr lang="en-US" dirty="0" err="1">
                <a:latin typeface="Trebuchet MS" panose="020B0603020202020204" pitchFamily="34" charset="0"/>
              </a:rPr>
              <a:t>kelebihan</a:t>
            </a:r>
            <a:r>
              <a:rPr lang="en-US" dirty="0">
                <a:latin typeface="Trebuchet MS" panose="020B0603020202020204" pitchFamily="34" charset="0"/>
              </a:rPr>
              <a:t> </a:t>
            </a:r>
          </a:p>
          <a:p>
            <a:pPr eaLnBrk="1" hangingPunct="1">
              <a:lnSpc>
                <a:spcPct val="130000"/>
              </a:lnSpc>
            </a:pPr>
            <a:r>
              <a:rPr lang="en-US" dirty="0" err="1">
                <a:latin typeface="Trebuchet MS" panose="020B0603020202020204" pitchFamily="34" charset="0"/>
              </a:rPr>
              <a:t>adanya</a:t>
            </a:r>
            <a:r>
              <a:rPr lang="en-US" dirty="0">
                <a:latin typeface="Trebuchet MS" panose="020B0603020202020204" pitchFamily="34" charset="0"/>
              </a:rPr>
              <a:t> </a:t>
            </a:r>
            <a:r>
              <a:rPr lang="en-US" b="1" i="1" dirty="0">
                <a:latin typeface="Trebuchet MS" panose="020B0603020202020204" pitchFamily="34" charset="0"/>
              </a:rPr>
              <a:t>relational</a:t>
            </a:r>
            <a:r>
              <a:rPr lang="en-US" b="1" dirty="0">
                <a:latin typeface="Trebuchet MS" panose="020B0603020202020204" pitchFamily="34" charset="0"/>
              </a:rPr>
              <a:t> (</a:t>
            </a:r>
            <a:r>
              <a:rPr lang="en-US" b="1" dirty="0" err="1">
                <a:latin typeface="Trebuchet MS" panose="020B0603020202020204" pitchFamily="34" charset="0"/>
              </a:rPr>
              <a:t>relasi</a:t>
            </a:r>
            <a:r>
              <a:rPr lang="en-US" b="1" dirty="0">
                <a:latin typeface="Trebuchet MS" panose="020B0603020202020204" pitchFamily="34" charset="0"/>
              </a:rPr>
              <a:t>) </a:t>
            </a:r>
            <a:r>
              <a:rPr lang="en-US" dirty="0" err="1">
                <a:latin typeface="Trebuchet MS" panose="020B0603020202020204" pitchFamily="34" charset="0"/>
              </a:rPr>
              <a:t>antara</a:t>
            </a:r>
            <a:r>
              <a:rPr lang="en-US" dirty="0">
                <a:latin typeface="Trebuchet MS" panose="020B0603020202020204" pitchFamily="34" charset="0"/>
              </a:rPr>
              <a:t> </a:t>
            </a:r>
            <a:r>
              <a:rPr lang="en-US" dirty="0" err="1">
                <a:latin typeface="Trebuchet MS" panose="020B0603020202020204" pitchFamily="34" charset="0"/>
              </a:rPr>
              <a:t>obyek-obyek</a:t>
            </a:r>
            <a:r>
              <a:rPr lang="en-US" dirty="0">
                <a:latin typeface="Trebuchet MS" panose="020B0603020202020204" pitchFamily="34" charset="0"/>
              </a:rPr>
              <a:t> </a:t>
            </a:r>
            <a:r>
              <a:rPr lang="en-US" b="1" dirty="0">
                <a:latin typeface="Trebuchet MS" panose="020B0603020202020204" pitchFamily="34" charset="0"/>
              </a:rPr>
              <a:t>(entity/</a:t>
            </a:r>
            <a:r>
              <a:rPr lang="en-US" b="1" dirty="0" err="1">
                <a:latin typeface="Trebuchet MS" panose="020B0603020202020204" pitchFamily="34" charset="0"/>
              </a:rPr>
              <a:t>tabel</a:t>
            </a:r>
            <a:r>
              <a:rPr lang="en-US" b="1" dirty="0">
                <a:latin typeface="Trebuchet MS" panose="020B0603020202020204" pitchFamily="34" charset="0"/>
              </a:rPr>
              <a:t>) </a:t>
            </a:r>
            <a:r>
              <a:rPr lang="en-US" dirty="0">
                <a:latin typeface="Trebuchet MS" panose="020B0603020202020204" pitchFamily="34" charset="0"/>
              </a:rPr>
              <a:t>yang </a:t>
            </a:r>
            <a:r>
              <a:rPr lang="en-US" dirty="0" err="1">
                <a:latin typeface="Trebuchet MS" panose="020B0603020202020204" pitchFamily="34" charset="0"/>
              </a:rPr>
              <a:t>ada</a:t>
            </a:r>
            <a:r>
              <a:rPr lang="en-US" dirty="0">
                <a:latin typeface="Trebuchet MS" panose="020B0603020202020204" pitchFamily="34" charset="0"/>
              </a:rPr>
              <a:t> di</a:t>
            </a:r>
          </a:p>
          <a:p>
            <a:pPr eaLnBrk="1" hangingPunct="1">
              <a:lnSpc>
                <a:spcPct val="130000"/>
              </a:lnSpc>
            </a:pPr>
            <a:r>
              <a:rPr lang="en-US" dirty="0" err="1">
                <a:latin typeface="Trebuchet MS" panose="020B0603020202020204" pitchFamily="34" charset="0"/>
              </a:rPr>
              <a:t>Dalam</a:t>
            </a:r>
            <a:r>
              <a:rPr lang="en-US" dirty="0">
                <a:latin typeface="Trebuchet MS" panose="020B0603020202020204" pitchFamily="34" charset="0"/>
              </a:rPr>
              <a:t> database </a:t>
            </a:r>
            <a:r>
              <a:rPr lang="en-US" dirty="0" err="1">
                <a:latin typeface="Trebuchet MS" panose="020B0603020202020204" pitchFamily="34" charset="0"/>
              </a:rPr>
              <a:t>tersebut</a:t>
            </a:r>
            <a:r>
              <a:rPr lang="en-US" dirty="0">
                <a:latin typeface="Trebuchet MS" panose="020B0603020202020204" pitchFamily="34" charset="0"/>
              </a:rPr>
              <a:t>. </a:t>
            </a:r>
            <a:r>
              <a:rPr lang="en-US" i="1" dirty="0">
                <a:latin typeface="Trebuchet MS" panose="020B0603020202020204" pitchFamily="34" charset="0"/>
              </a:rPr>
              <a:t>RDBMS : Relational Data Base Management System</a:t>
            </a:r>
          </a:p>
        </p:txBody>
      </p:sp>
      <p:graphicFrame>
        <p:nvGraphicFramePr>
          <p:cNvPr id="7170" name="Object 10"/>
          <p:cNvGraphicFramePr>
            <a:graphicFrameLocks noChangeAspect="1"/>
          </p:cNvGraphicFramePr>
          <p:nvPr/>
        </p:nvGraphicFramePr>
        <p:xfrm>
          <a:off x="4495800" y="2590800"/>
          <a:ext cx="3886200" cy="1600200"/>
        </p:xfrm>
        <a:graphic>
          <a:graphicData uri="http://schemas.openxmlformats.org/presentationml/2006/ole">
            <mc:AlternateContent xmlns:mc="http://schemas.openxmlformats.org/markup-compatibility/2006">
              <mc:Choice xmlns:v="urn:schemas-microsoft-com:vml" Requires="v">
                <p:oleObj spid="_x0000_s1047" name="Image" r:id="rId4" imgW="3871265" imgH="774497" progId="Photoshop.Image.7">
                  <p:embed/>
                </p:oleObj>
              </mc:Choice>
              <mc:Fallback>
                <p:oleObj name="Image" r:id="rId4" imgW="3871265" imgH="774497" progId="Photoshop.Image.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590800"/>
                        <a:ext cx="3886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3" name="Text Box 11"/>
          <p:cNvSpPr txBox="1">
            <a:spLocks noChangeArrowheads="1"/>
          </p:cNvSpPr>
          <p:nvPr/>
        </p:nvSpPr>
        <p:spPr bwMode="auto">
          <a:xfrm>
            <a:off x="381002" y="2554288"/>
            <a:ext cx="3749675" cy="425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285750" indent="-285750">
              <a:lnSpc>
                <a:spcPct val="130000"/>
              </a:lnSpc>
              <a:buFont typeface="Arial" panose="020B0604020202020204" pitchFamily="34" charset="0"/>
              <a:buChar char="•"/>
            </a:pPr>
            <a:r>
              <a:rPr lang="en-US" sz="1600" dirty="0">
                <a:latin typeface="Trebuchet MS" panose="020B0603020202020204" pitchFamily="34" charset="0"/>
              </a:rPr>
              <a:t>Database relational </a:t>
            </a:r>
            <a:r>
              <a:rPr lang="en-US" sz="1600" dirty="0" err="1">
                <a:latin typeface="Trebuchet MS" panose="020B0603020202020204" pitchFamily="34" charset="0"/>
              </a:rPr>
              <a:t>terdiri</a:t>
            </a:r>
            <a:r>
              <a:rPr lang="en-US" sz="1600" dirty="0">
                <a:latin typeface="Trebuchet MS" panose="020B0603020202020204" pitchFamily="34" charset="0"/>
              </a:rPr>
              <a:t> </a:t>
            </a:r>
            <a:r>
              <a:rPr lang="en-US" sz="1600" dirty="0" err="1">
                <a:latin typeface="Trebuchet MS" panose="020B0603020202020204" pitchFamily="34" charset="0"/>
              </a:rPr>
              <a:t>dari</a:t>
            </a:r>
            <a:r>
              <a:rPr lang="en-US" sz="1600" dirty="0">
                <a:latin typeface="Trebuchet MS" panose="020B0603020202020204" pitchFamily="34" charset="0"/>
              </a:rPr>
              <a:t> </a:t>
            </a:r>
            <a:r>
              <a:rPr lang="en-US" sz="1600" dirty="0" err="1">
                <a:latin typeface="Trebuchet MS" panose="020B0603020202020204" pitchFamily="34" charset="0"/>
              </a:rPr>
              <a:t>kumpulan</a:t>
            </a:r>
            <a:r>
              <a:rPr lang="en-US" sz="1600" dirty="0">
                <a:latin typeface="Trebuchet MS" panose="020B0603020202020204" pitchFamily="34" charset="0"/>
              </a:rPr>
              <a:t> </a:t>
            </a:r>
            <a:r>
              <a:rPr lang="en-US" sz="1600" dirty="0" err="1">
                <a:latin typeface="Trebuchet MS" panose="020B0603020202020204" pitchFamily="34" charset="0"/>
              </a:rPr>
              <a:t>tabel</a:t>
            </a:r>
            <a:r>
              <a:rPr lang="en-US" sz="1600" dirty="0">
                <a:latin typeface="Trebuchet MS" panose="020B0603020202020204" pitchFamily="34" charset="0"/>
              </a:rPr>
              <a:t> yang </a:t>
            </a:r>
            <a:r>
              <a:rPr lang="en-US" sz="1600" dirty="0" err="1">
                <a:latin typeface="Trebuchet MS" panose="020B0603020202020204" pitchFamily="34" charset="0"/>
              </a:rPr>
              <a:t>menyimpan</a:t>
            </a:r>
            <a:r>
              <a:rPr lang="en-US" sz="1600" dirty="0">
                <a:latin typeface="Trebuchet MS" panose="020B0603020202020204" pitchFamily="34" charset="0"/>
              </a:rPr>
              <a:t> data </a:t>
            </a:r>
            <a:r>
              <a:rPr lang="en-US" sz="1600" dirty="0" err="1">
                <a:latin typeface="Trebuchet MS" panose="020B0603020202020204" pitchFamily="34" charset="0"/>
              </a:rPr>
              <a:t>spesifik</a:t>
            </a:r>
            <a:r>
              <a:rPr lang="en-US" sz="1600" dirty="0">
                <a:latin typeface="Trebuchet MS" panose="020B0603020202020204" pitchFamily="34" charset="0"/>
              </a:rPr>
              <a:t>. </a:t>
            </a:r>
            <a:endParaRPr lang="id-ID" sz="1600" dirty="0">
              <a:latin typeface="Trebuchet MS" panose="020B0603020202020204" pitchFamily="34" charset="0"/>
            </a:endParaRPr>
          </a:p>
          <a:p>
            <a:pPr marL="285750" indent="-285750">
              <a:lnSpc>
                <a:spcPct val="130000"/>
              </a:lnSpc>
              <a:buFont typeface="Arial" panose="020B0604020202020204" pitchFamily="34" charset="0"/>
              <a:buChar char="•"/>
            </a:pPr>
            <a:r>
              <a:rPr lang="id-ID" sz="1600" dirty="0">
                <a:latin typeface="Trebuchet MS" panose="020B0603020202020204" pitchFamily="34" charset="0"/>
              </a:rPr>
              <a:t>D</a:t>
            </a:r>
            <a:r>
              <a:rPr lang="en-US" sz="1600" dirty="0" err="1">
                <a:latin typeface="Trebuchet MS" panose="020B0603020202020204" pitchFamily="34" charset="0"/>
              </a:rPr>
              <a:t>atabase</a:t>
            </a:r>
            <a:r>
              <a:rPr lang="en-US" sz="1600" dirty="0">
                <a:latin typeface="Trebuchet MS" panose="020B0603020202020204" pitchFamily="34" charset="0"/>
              </a:rPr>
              <a:t> relational </a:t>
            </a:r>
            <a:r>
              <a:rPr lang="en-US" sz="1600" dirty="0" err="1">
                <a:latin typeface="Trebuchet MS" panose="020B0603020202020204" pitchFamily="34" charset="0"/>
              </a:rPr>
              <a:t>mempengaruhi</a:t>
            </a:r>
            <a:r>
              <a:rPr lang="en-US" sz="1600" dirty="0">
                <a:latin typeface="Trebuchet MS" panose="020B0603020202020204" pitchFamily="34" charset="0"/>
              </a:rPr>
              <a:t> </a:t>
            </a:r>
            <a:r>
              <a:rPr lang="en-US" sz="1600" dirty="0" err="1">
                <a:latin typeface="Trebuchet MS" panose="020B0603020202020204" pitchFamily="34" charset="0"/>
              </a:rPr>
              <a:t>bagaimana</a:t>
            </a:r>
            <a:r>
              <a:rPr lang="en-US" sz="1600" dirty="0">
                <a:latin typeface="Trebuchet MS" panose="020B0603020202020204" pitchFamily="34" charset="0"/>
              </a:rPr>
              <a:t> data </a:t>
            </a:r>
            <a:r>
              <a:rPr lang="en-US" sz="1600" dirty="0" err="1">
                <a:latin typeface="Trebuchet MS" panose="020B0603020202020204" pitchFamily="34" charset="0"/>
              </a:rPr>
              <a:t>disimpan</a:t>
            </a:r>
            <a:r>
              <a:rPr lang="en-US" sz="1600" dirty="0">
                <a:latin typeface="Trebuchet MS" panose="020B0603020202020204" pitchFamily="34" charset="0"/>
              </a:rPr>
              <a:t> </a:t>
            </a:r>
            <a:r>
              <a:rPr lang="en-US" sz="1600" dirty="0" err="1">
                <a:latin typeface="Trebuchet MS" panose="020B0603020202020204" pitchFamily="34" charset="0"/>
              </a:rPr>
              <a:t>dan</a:t>
            </a:r>
            <a:r>
              <a:rPr lang="en-US" sz="1600" dirty="0">
                <a:latin typeface="Trebuchet MS" panose="020B0603020202020204" pitchFamily="34" charset="0"/>
              </a:rPr>
              <a:t> </a:t>
            </a:r>
            <a:r>
              <a:rPr lang="en-US" sz="1600" dirty="0" err="1">
                <a:latin typeface="Trebuchet MS" panose="020B0603020202020204" pitchFamily="34" charset="0"/>
              </a:rPr>
              <a:t>diproses</a:t>
            </a:r>
            <a:r>
              <a:rPr lang="en-US" sz="1600" dirty="0">
                <a:latin typeface="Trebuchet MS" panose="020B0603020202020204" pitchFamily="34" charset="0"/>
              </a:rPr>
              <a:t>. </a:t>
            </a:r>
            <a:endParaRPr lang="id-ID" sz="1600" dirty="0">
              <a:latin typeface="Trebuchet MS" panose="020B0603020202020204" pitchFamily="34" charset="0"/>
            </a:endParaRPr>
          </a:p>
          <a:p>
            <a:pPr marL="285750" indent="-285750">
              <a:lnSpc>
                <a:spcPct val="130000"/>
              </a:lnSpc>
              <a:buFont typeface="Arial" panose="020B0604020202020204" pitchFamily="34" charset="0"/>
              <a:buChar char="•"/>
            </a:pPr>
            <a:r>
              <a:rPr lang="en-US" sz="1600" dirty="0" err="1">
                <a:latin typeface="Trebuchet MS" panose="020B0603020202020204" pitchFamily="34" charset="0"/>
              </a:rPr>
              <a:t>Sebagian</a:t>
            </a:r>
            <a:r>
              <a:rPr lang="en-US" sz="1600" dirty="0">
                <a:latin typeface="Trebuchet MS" panose="020B0603020202020204" pitchFamily="34" charset="0"/>
              </a:rPr>
              <a:t> </a:t>
            </a:r>
            <a:r>
              <a:rPr lang="en-US" sz="1600" dirty="0" err="1">
                <a:latin typeface="Trebuchet MS" panose="020B0603020202020204" pitchFamily="34" charset="0"/>
              </a:rPr>
              <a:t>besar</a:t>
            </a:r>
            <a:r>
              <a:rPr lang="en-US" sz="1600" dirty="0">
                <a:latin typeface="Trebuchet MS" panose="020B0603020202020204" pitchFamily="34" charset="0"/>
              </a:rPr>
              <a:t> </a:t>
            </a:r>
            <a:r>
              <a:rPr lang="en-US" sz="1600" dirty="0" err="1">
                <a:latin typeface="Trebuchet MS" panose="020B0603020202020204" pitchFamily="34" charset="0"/>
              </a:rPr>
              <a:t>atau</a:t>
            </a:r>
            <a:r>
              <a:rPr lang="en-US" sz="1600" dirty="0">
                <a:latin typeface="Trebuchet MS" panose="020B0603020202020204" pitchFamily="34" charset="0"/>
              </a:rPr>
              <a:t> </a:t>
            </a:r>
            <a:r>
              <a:rPr lang="en-US" sz="1600" dirty="0" err="1">
                <a:latin typeface="Trebuchet MS" panose="020B0603020202020204" pitchFamily="34" charset="0"/>
              </a:rPr>
              <a:t>bahkan</a:t>
            </a:r>
            <a:r>
              <a:rPr lang="en-US" sz="1600" dirty="0">
                <a:latin typeface="Trebuchet MS" panose="020B0603020202020204" pitchFamily="34" charset="0"/>
              </a:rPr>
              <a:t> </a:t>
            </a:r>
            <a:r>
              <a:rPr lang="en-US" sz="1600" dirty="0" err="1">
                <a:latin typeface="Trebuchet MS" panose="020B0603020202020204" pitchFamily="34" charset="0"/>
              </a:rPr>
              <a:t>hampir</a:t>
            </a:r>
            <a:r>
              <a:rPr lang="id-ID" sz="1600" dirty="0">
                <a:latin typeface="Trebuchet MS" panose="020B0603020202020204" pitchFamily="34" charset="0"/>
              </a:rPr>
              <a:t> semua database adalah database relational</a:t>
            </a:r>
          </a:p>
          <a:p>
            <a:pPr marL="285750" indent="-285750">
              <a:lnSpc>
                <a:spcPct val="130000"/>
              </a:lnSpc>
              <a:buFont typeface="Arial" panose="020B0604020202020204" pitchFamily="34" charset="0"/>
              <a:buChar char="•"/>
            </a:pPr>
            <a:r>
              <a:rPr lang="id-ID" sz="1600" dirty="0">
                <a:latin typeface="Trebuchet MS" panose="020B0603020202020204" pitchFamily="34" charset="0"/>
              </a:rPr>
              <a:t>Database di proses menggunakan bahasa SQL</a:t>
            </a:r>
          </a:p>
          <a:p>
            <a:pPr marL="285750" indent="-285750">
              <a:lnSpc>
                <a:spcPct val="130000"/>
              </a:lnSpc>
              <a:buFont typeface="Arial" panose="020B0604020202020204" pitchFamily="34" charset="0"/>
              <a:buChar char="•"/>
            </a:pPr>
            <a:r>
              <a:rPr lang="id-ID" sz="1600" dirty="0">
                <a:latin typeface="Trebuchet MS" panose="020B0603020202020204" pitchFamily="34" charset="0"/>
              </a:rPr>
              <a:t>B</a:t>
            </a:r>
            <a:r>
              <a:rPr lang="en-US" sz="1600" dirty="0" err="1">
                <a:latin typeface="Trebuchet MS" panose="020B0603020202020204" pitchFamily="34" charset="0"/>
              </a:rPr>
              <a:t>apak</a:t>
            </a:r>
            <a:r>
              <a:rPr lang="en-US" sz="1600" dirty="0">
                <a:latin typeface="Trebuchet MS" panose="020B0603020202020204" pitchFamily="34" charset="0"/>
              </a:rPr>
              <a:t> database relational, </a:t>
            </a:r>
            <a:r>
              <a:rPr lang="en-US" sz="1600" b="1" dirty="0">
                <a:latin typeface="Trebuchet MS" panose="020B0603020202020204" pitchFamily="34" charset="0"/>
              </a:rPr>
              <a:t>E.F. </a:t>
            </a:r>
            <a:r>
              <a:rPr lang="en-US" sz="1600" b="1" dirty="0" err="1">
                <a:latin typeface="Trebuchet MS" panose="020B0603020202020204" pitchFamily="34" charset="0"/>
              </a:rPr>
              <a:t>Codd</a:t>
            </a:r>
            <a:r>
              <a:rPr lang="en-US" sz="1600" dirty="0">
                <a:latin typeface="Trebuchet MS" panose="020B0603020202020204" pitchFamily="34" charset="0"/>
              </a:rPr>
              <a:t>. </a:t>
            </a:r>
          </a:p>
        </p:txBody>
      </p:sp>
    </p:spTree>
    <p:extLst>
      <p:ext uri="{BB962C8B-B14F-4D97-AF65-F5344CB8AC3E}">
        <p14:creationId xmlns:p14="http://schemas.microsoft.com/office/powerpoint/2010/main" val="334535165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609600" y="359056"/>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MENYIMPAN DATA PADA DBMS</a:t>
            </a:r>
          </a:p>
        </p:txBody>
      </p:sp>
      <p:grpSp>
        <p:nvGrpSpPr>
          <p:cNvPr id="38915" name="Group 7"/>
          <p:cNvGrpSpPr>
            <a:grpSpLocks/>
          </p:cNvGrpSpPr>
          <p:nvPr/>
        </p:nvGrpSpPr>
        <p:grpSpPr bwMode="auto">
          <a:xfrm>
            <a:off x="1295400" y="3733800"/>
            <a:ext cx="1371600" cy="1295400"/>
            <a:chOff x="4224" y="2592"/>
            <a:chExt cx="864" cy="816"/>
          </a:xfrm>
        </p:grpSpPr>
        <p:sp>
          <p:nvSpPr>
            <p:cNvPr id="38924" name="Rectangle 8"/>
            <p:cNvSpPr>
              <a:spLocks noChangeArrowheads="1"/>
            </p:cNvSpPr>
            <p:nvPr/>
          </p:nvSpPr>
          <p:spPr bwMode="auto">
            <a:xfrm>
              <a:off x="4224" y="2592"/>
              <a:ext cx="864" cy="816"/>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400">
                  <a:latin typeface="Verdana" panose="020B0604030504040204" pitchFamily="34" charset="0"/>
                </a:rPr>
                <a:t>* ID</a:t>
              </a:r>
            </a:p>
            <a:p>
              <a:r>
                <a:rPr lang="en-US" sz="1400">
                  <a:latin typeface="Verdana" panose="020B0604030504040204" pitchFamily="34" charset="0"/>
                </a:rPr>
                <a:t>o CITY</a:t>
              </a:r>
            </a:p>
            <a:p>
              <a:r>
                <a:rPr lang="en-US" sz="1400">
                  <a:latin typeface="Verdana" panose="020B0604030504040204" pitchFamily="34" charset="0"/>
                </a:rPr>
                <a:t>* EMP_ID</a:t>
              </a:r>
              <a:endParaRPr lang="en-US" sz="2000">
                <a:latin typeface="Verdana" panose="020B0604030504040204" pitchFamily="34" charset="0"/>
              </a:endParaRPr>
            </a:p>
          </p:txBody>
        </p:sp>
        <p:sp>
          <p:nvSpPr>
            <p:cNvPr id="38925" name="Rectangle 9"/>
            <p:cNvSpPr>
              <a:spLocks noChangeArrowheads="1"/>
            </p:cNvSpPr>
            <p:nvPr/>
          </p:nvSpPr>
          <p:spPr bwMode="auto">
            <a:xfrm>
              <a:off x="4224" y="2592"/>
              <a:ext cx="864" cy="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a:solidFill>
                    <a:srgbClr val="FFFFCC"/>
                  </a:solidFill>
                  <a:latin typeface="Verdana" panose="020B0604030504040204" pitchFamily="34" charset="0"/>
                </a:rPr>
                <a:t>ADDRESS</a:t>
              </a:r>
              <a:endParaRPr lang="en-US" sz="2000">
                <a:latin typeface="Times New Roman" panose="02020603050405020304" pitchFamily="18" charset="0"/>
              </a:endParaRPr>
            </a:p>
          </p:txBody>
        </p:sp>
      </p:grpSp>
      <p:grpSp>
        <p:nvGrpSpPr>
          <p:cNvPr id="38916" name="Group 10"/>
          <p:cNvGrpSpPr>
            <a:grpSpLocks/>
          </p:cNvGrpSpPr>
          <p:nvPr/>
        </p:nvGrpSpPr>
        <p:grpSpPr bwMode="auto">
          <a:xfrm>
            <a:off x="1295400" y="1447800"/>
            <a:ext cx="1371600" cy="1295400"/>
            <a:chOff x="4224" y="960"/>
            <a:chExt cx="864" cy="816"/>
          </a:xfrm>
        </p:grpSpPr>
        <p:sp>
          <p:nvSpPr>
            <p:cNvPr id="38922" name="Rectangle 11"/>
            <p:cNvSpPr>
              <a:spLocks noChangeArrowheads="1"/>
            </p:cNvSpPr>
            <p:nvPr/>
          </p:nvSpPr>
          <p:spPr bwMode="auto">
            <a:xfrm>
              <a:off x="4224" y="960"/>
              <a:ext cx="864" cy="816"/>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400">
                  <a:latin typeface="Verdana" panose="020B0604030504040204" pitchFamily="34" charset="0"/>
                </a:rPr>
                <a:t>* ID</a:t>
              </a:r>
            </a:p>
            <a:p>
              <a:r>
                <a:rPr lang="en-US" sz="1400">
                  <a:latin typeface="Verdana" panose="020B0604030504040204" pitchFamily="34" charset="0"/>
                </a:rPr>
                <a:t>o NAME</a:t>
              </a:r>
              <a:endParaRPr lang="en-US" sz="2000">
                <a:latin typeface="Verdana" panose="020B0604030504040204" pitchFamily="34" charset="0"/>
              </a:endParaRPr>
            </a:p>
          </p:txBody>
        </p:sp>
        <p:sp>
          <p:nvSpPr>
            <p:cNvPr id="38923" name="Rectangle 12"/>
            <p:cNvSpPr>
              <a:spLocks noChangeArrowheads="1"/>
            </p:cNvSpPr>
            <p:nvPr/>
          </p:nvSpPr>
          <p:spPr bwMode="auto">
            <a:xfrm>
              <a:off x="4224" y="960"/>
              <a:ext cx="864" cy="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a:solidFill>
                    <a:srgbClr val="FFFFCC"/>
                  </a:solidFill>
                  <a:latin typeface="Verdana" panose="020B0604030504040204" pitchFamily="34" charset="0"/>
                </a:rPr>
                <a:t>EMPLOYEE</a:t>
              </a:r>
              <a:endParaRPr lang="en-US" sz="2000">
                <a:latin typeface="Times New Roman" panose="02020603050405020304" pitchFamily="18" charset="0"/>
              </a:endParaRPr>
            </a:p>
          </p:txBody>
        </p:sp>
      </p:grpSp>
      <p:sp>
        <p:nvSpPr>
          <p:cNvPr id="38917" name="Text Box 13"/>
          <p:cNvSpPr txBox="1">
            <a:spLocks noChangeArrowheads="1"/>
          </p:cNvSpPr>
          <p:nvPr/>
        </p:nvSpPr>
        <p:spPr bwMode="auto">
          <a:xfrm>
            <a:off x="3352802" y="1524002"/>
            <a:ext cx="25241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200">
                <a:latin typeface="Courier New" panose="02070309020205020404" pitchFamily="49" charset="0"/>
              </a:rPr>
              <a:t>ID       Name</a:t>
            </a:r>
          </a:p>
          <a:p>
            <a:r>
              <a:rPr lang="en-US" sz="1200">
                <a:latin typeface="Courier New" panose="02070309020205020404" pitchFamily="49" charset="0"/>
              </a:rPr>
              <a:t>------   -------------</a:t>
            </a:r>
          </a:p>
          <a:p>
            <a:r>
              <a:rPr lang="en-US" sz="1200">
                <a:latin typeface="Courier New" panose="02070309020205020404" pitchFamily="49" charset="0"/>
              </a:rPr>
              <a:t>34       Yadi Ar-Ruhio</a:t>
            </a:r>
          </a:p>
          <a:p>
            <a:r>
              <a:rPr lang="en-US" sz="1200">
                <a:latin typeface="Courier New" panose="02070309020205020404" pitchFamily="49" charset="0"/>
              </a:rPr>
              <a:t>37       Dwi Probowo</a:t>
            </a:r>
          </a:p>
          <a:p>
            <a:r>
              <a:rPr lang="en-US" sz="1200">
                <a:latin typeface="Courier New" panose="02070309020205020404" pitchFamily="49" charset="0"/>
              </a:rPr>
              <a:t>89       Anwar Habibi</a:t>
            </a:r>
          </a:p>
          <a:p>
            <a:r>
              <a:rPr lang="en-US" sz="1200">
                <a:latin typeface="Courier New" panose="02070309020205020404" pitchFamily="49" charset="0"/>
              </a:rPr>
              <a:t>   </a:t>
            </a:r>
          </a:p>
          <a:p>
            <a:endParaRPr lang="en-US" sz="1200">
              <a:latin typeface="Courier New" panose="02070309020205020404" pitchFamily="49" charset="0"/>
            </a:endParaRPr>
          </a:p>
        </p:txBody>
      </p:sp>
      <p:sp>
        <p:nvSpPr>
          <p:cNvPr id="38918" name="Text Box 14"/>
          <p:cNvSpPr txBox="1">
            <a:spLocks noChangeArrowheads="1"/>
          </p:cNvSpPr>
          <p:nvPr/>
        </p:nvSpPr>
        <p:spPr bwMode="auto">
          <a:xfrm>
            <a:off x="3352800" y="3429000"/>
            <a:ext cx="48006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200">
                <a:latin typeface="Courier New" panose="02070309020205020404" pitchFamily="49" charset="0"/>
              </a:rPr>
              <a:t>ID      City                              EMP_ID</a:t>
            </a:r>
          </a:p>
          <a:p>
            <a:r>
              <a:rPr lang="en-US" sz="1200">
                <a:latin typeface="Courier New" panose="02070309020205020404" pitchFamily="49" charset="0"/>
              </a:rPr>
              <a:t>------  --------------------------------  ------</a:t>
            </a:r>
          </a:p>
          <a:p>
            <a:r>
              <a:rPr lang="en-US" sz="1200">
                <a:latin typeface="Courier New" panose="02070309020205020404" pitchFamily="49" charset="0"/>
              </a:rPr>
              <a:t>1       Jl. Bunga Bakung 15 A, Bekasi       34</a:t>
            </a:r>
          </a:p>
          <a:p>
            <a:r>
              <a:rPr lang="en-US" sz="1200">
                <a:latin typeface="Courier New" panose="02070309020205020404" pitchFamily="49" charset="0"/>
              </a:rPr>
              <a:t>3       Kampung Daun, Blok C4-20, Banten    89</a:t>
            </a:r>
          </a:p>
          <a:p>
            <a:r>
              <a:rPr lang="en-US" sz="1200">
                <a:latin typeface="Courier New" panose="02070309020205020404" pitchFamily="49" charset="0"/>
              </a:rPr>
              <a:t>34      Jl. Aceh No. 14, Bandung            34</a:t>
            </a:r>
          </a:p>
          <a:p>
            <a:r>
              <a:rPr lang="en-US" sz="1200">
                <a:latin typeface="Courier New" panose="02070309020205020404" pitchFamily="49" charset="0"/>
              </a:rPr>
              <a:t>42      Kompleks Pajak Jl.NPWP 12, Jakut    38</a:t>
            </a:r>
          </a:p>
          <a:p>
            <a:r>
              <a:rPr lang="en-US" sz="1200">
                <a:latin typeface="Courier New" panose="02070309020205020404" pitchFamily="49" charset="0"/>
              </a:rPr>
              <a:t>89      Jl. Kenangan 1117-RT.3/RW.5 Jkt     37   </a:t>
            </a:r>
          </a:p>
          <a:p>
            <a:r>
              <a:rPr lang="en-US" sz="1200">
                <a:latin typeface="Courier New" panose="02070309020205020404" pitchFamily="49" charset="0"/>
              </a:rPr>
              <a:t>91      Jl. Atletik V No.3, Purwokerto      55</a:t>
            </a:r>
          </a:p>
          <a:p>
            <a:endParaRPr lang="en-US" sz="1200">
              <a:latin typeface="Courier New" panose="02070309020205020404" pitchFamily="49" charset="0"/>
            </a:endParaRPr>
          </a:p>
        </p:txBody>
      </p:sp>
      <p:sp>
        <p:nvSpPr>
          <p:cNvPr id="38919" name="Oval 15"/>
          <p:cNvSpPr>
            <a:spLocks noChangeArrowheads="1"/>
          </p:cNvSpPr>
          <p:nvPr/>
        </p:nvSpPr>
        <p:spPr bwMode="auto">
          <a:xfrm>
            <a:off x="7010400" y="2971800"/>
            <a:ext cx="1143000" cy="2438400"/>
          </a:xfrm>
          <a:prstGeom prst="ellipse">
            <a:avLst/>
          </a:prstGeom>
          <a:noFill/>
          <a:ln w="190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
        <p:nvSpPr>
          <p:cNvPr id="38920" name="Text Box 16"/>
          <p:cNvSpPr txBox="1">
            <a:spLocks noChangeArrowheads="1"/>
          </p:cNvSpPr>
          <p:nvPr/>
        </p:nvSpPr>
        <p:spPr bwMode="auto">
          <a:xfrm>
            <a:off x="1219202" y="5562600"/>
            <a:ext cx="5796523"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20000"/>
              </a:lnSpc>
            </a:pPr>
            <a:r>
              <a:rPr lang="en-US" sz="1400">
                <a:latin typeface="Trebuchet MS" panose="020B0603020202020204" pitchFamily="34" charset="0"/>
              </a:rPr>
              <a:t>Keterangan: karena tidak ada relasi, maka kolom EMP_ID yang ada </a:t>
            </a:r>
          </a:p>
          <a:p>
            <a:pPr eaLnBrk="1" hangingPunct="1">
              <a:lnSpc>
                <a:spcPct val="120000"/>
              </a:lnSpc>
            </a:pPr>
            <a:r>
              <a:rPr lang="en-US" sz="1400">
                <a:latin typeface="Trebuchet MS" panose="020B0603020202020204" pitchFamily="34" charset="0"/>
              </a:rPr>
              <a:t>pada tabel ADDRESS bisa dimasukkan data apa saja, termasuk emp_id</a:t>
            </a:r>
          </a:p>
          <a:p>
            <a:pPr eaLnBrk="1" hangingPunct="1">
              <a:lnSpc>
                <a:spcPct val="120000"/>
              </a:lnSpc>
            </a:pPr>
            <a:r>
              <a:rPr lang="en-US" sz="1400">
                <a:latin typeface="Trebuchet MS" panose="020B0603020202020204" pitchFamily="34" charset="0"/>
              </a:rPr>
              <a:t>yang sebetulnya tidak ada pada tabel Employee!</a:t>
            </a:r>
          </a:p>
        </p:txBody>
      </p:sp>
      <p:sp>
        <p:nvSpPr>
          <p:cNvPr id="38921" name="Line 17"/>
          <p:cNvSpPr>
            <a:spLocks noChangeShapeType="1"/>
          </p:cNvSpPr>
          <p:nvPr/>
        </p:nvSpPr>
        <p:spPr bwMode="auto">
          <a:xfrm flipH="1">
            <a:off x="6629400" y="5257800"/>
            <a:ext cx="457200" cy="304800"/>
          </a:xfrm>
          <a:prstGeom prst="line">
            <a:avLst/>
          </a:prstGeom>
          <a:noFill/>
          <a:ln w="38100">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id-ID"/>
          </a:p>
        </p:txBody>
      </p:sp>
    </p:spTree>
    <p:extLst>
      <p:ext uri="{BB962C8B-B14F-4D97-AF65-F5344CB8AC3E}">
        <p14:creationId xmlns:p14="http://schemas.microsoft.com/office/powerpoint/2010/main" val="407420643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609600" y="304800"/>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MENYIMPAN DATA PADA RDBMS</a:t>
            </a:r>
          </a:p>
        </p:txBody>
      </p:sp>
      <p:sp>
        <p:nvSpPr>
          <p:cNvPr id="39939" name="Oval 11"/>
          <p:cNvSpPr>
            <a:spLocks noChangeArrowheads="1"/>
          </p:cNvSpPr>
          <p:nvPr/>
        </p:nvSpPr>
        <p:spPr bwMode="auto">
          <a:xfrm>
            <a:off x="7010400" y="2971800"/>
            <a:ext cx="1143000" cy="2438400"/>
          </a:xfrm>
          <a:prstGeom prst="ellipse">
            <a:avLst/>
          </a:prstGeom>
          <a:noFill/>
          <a:ln w="190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
        <p:nvSpPr>
          <p:cNvPr id="39940" name="Text Box 12"/>
          <p:cNvSpPr txBox="1">
            <a:spLocks noChangeArrowheads="1"/>
          </p:cNvSpPr>
          <p:nvPr/>
        </p:nvSpPr>
        <p:spPr bwMode="auto">
          <a:xfrm>
            <a:off x="1219202" y="5562600"/>
            <a:ext cx="6772751"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20000"/>
              </a:lnSpc>
            </a:pPr>
            <a:r>
              <a:rPr lang="en-US" sz="1400">
                <a:latin typeface="Trebuchet MS" panose="020B0603020202020204" pitchFamily="34" charset="0"/>
              </a:rPr>
              <a:t>Keterangan: karena ADANYA relasi, maka kolom EMP_ID yang ada </a:t>
            </a:r>
          </a:p>
          <a:p>
            <a:pPr eaLnBrk="1" hangingPunct="1">
              <a:lnSpc>
                <a:spcPct val="120000"/>
              </a:lnSpc>
            </a:pPr>
            <a:r>
              <a:rPr lang="en-US" sz="1400">
                <a:latin typeface="Trebuchet MS" panose="020B0603020202020204" pitchFamily="34" charset="0"/>
              </a:rPr>
              <a:t>pada tabel ADDRESS </a:t>
            </a:r>
            <a:r>
              <a:rPr lang="en-US" sz="1400" u="sng">
                <a:latin typeface="Trebuchet MS" panose="020B0603020202020204" pitchFamily="34" charset="0"/>
              </a:rPr>
              <a:t>hanya bisa</a:t>
            </a:r>
            <a:r>
              <a:rPr lang="en-US" sz="1400">
                <a:latin typeface="Trebuchet MS" panose="020B0603020202020204" pitchFamily="34" charset="0"/>
              </a:rPr>
              <a:t> menerima emp_id </a:t>
            </a:r>
            <a:r>
              <a:rPr lang="en-US" sz="1400" u="sng">
                <a:latin typeface="Trebuchet MS" panose="020B0603020202020204" pitchFamily="34" charset="0"/>
              </a:rPr>
              <a:t>yang ada</a:t>
            </a:r>
            <a:r>
              <a:rPr lang="en-US" sz="1400">
                <a:latin typeface="Trebuchet MS" panose="020B0603020202020204" pitchFamily="34" charset="0"/>
              </a:rPr>
              <a:t> pada tabel Employee!</a:t>
            </a:r>
          </a:p>
        </p:txBody>
      </p:sp>
      <p:sp>
        <p:nvSpPr>
          <p:cNvPr id="39941" name="Line 13"/>
          <p:cNvSpPr>
            <a:spLocks noChangeShapeType="1"/>
          </p:cNvSpPr>
          <p:nvPr/>
        </p:nvSpPr>
        <p:spPr bwMode="auto">
          <a:xfrm flipH="1">
            <a:off x="6629400" y="5257800"/>
            <a:ext cx="457200" cy="304800"/>
          </a:xfrm>
          <a:prstGeom prst="line">
            <a:avLst/>
          </a:prstGeom>
          <a:noFill/>
          <a:ln w="38100">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id-ID"/>
          </a:p>
        </p:txBody>
      </p:sp>
      <p:grpSp>
        <p:nvGrpSpPr>
          <p:cNvPr id="39942" name="Group 14"/>
          <p:cNvGrpSpPr>
            <a:grpSpLocks/>
          </p:cNvGrpSpPr>
          <p:nvPr/>
        </p:nvGrpSpPr>
        <p:grpSpPr bwMode="auto">
          <a:xfrm>
            <a:off x="1295400" y="3962400"/>
            <a:ext cx="1371600" cy="1295400"/>
            <a:chOff x="4224" y="2592"/>
            <a:chExt cx="864" cy="816"/>
          </a:xfrm>
        </p:grpSpPr>
        <p:sp>
          <p:nvSpPr>
            <p:cNvPr id="39954" name="Rectangle 15"/>
            <p:cNvSpPr>
              <a:spLocks noChangeArrowheads="1"/>
            </p:cNvSpPr>
            <p:nvPr/>
          </p:nvSpPr>
          <p:spPr bwMode="auto">
            <a:xfrm>
              <a:off x="4224" y="2592"/>
              <a:ext cx="864" cy="816"/>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400">
                  <a:latin typeface="Verdana" panose="020B0604030504040204" pitchFamily="34" charset="0"/>
                </a:rPr>
                <a:t>* ID</a:t>
              </a:r>
            </a:p>
            <a:p>
              <a:r>
                <a:rPr lang="en-US" sz="1400">
                  <a:latin typeface="Verdana" panose="020B0604030504040204" pitchFamily="34" charset="0"/>
                </a:rPr>
                <a:t>o CITY</a:t>
              </a:r>
            </a:p>
            <a:p>
              <a:r>
                <a:rPr lang="en-US" sz="1400">
                  <a:latin typeface="Verdana" panose="020B0604030504040204" pitchFamily="34" charset="0"/>
                </a:rPr>
                <a:t>* EMP_ID</a:t>
              </a:r>
              <a:endParaRPr lang="en-US" sz="2000">
                <a:latin typeface="Verdana" panose="020B0604030504040204" pitchFamily="34" charset="0"/>
              </a:endParaRPr>
            </a:p>
          </p:txBody>
        </p:sp>
        <p:sp>
          <p:nvSpPr>
            <p:cNvPr id="39955" name="Rectangle 16"/>
            <p:cNvSpPr>
              <a:spLocks noChangeArrowheads="1"/>
            </p:cNvSpPr>
            <p:nvPr/>
          </p:nvSpPr>
          <p:spPr bwMode="auto">
            <a:xfrm>
              <a:off x="4224" y="2592"/>
              <a:ext cx="864" cy="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a:solidFill>
                    <a:srgbClr val="FFFFCC"/>
                  </a:solidFill>
                  <a:latin typeface="Verdana" panose="020B0604030504040204" pitchFamily="34" charset="0"/>
                </a:rPr>
                <a:t>ADDRESS</a:t>
              </a:r>
              <a:endParaRPr lang="en-US" sz="2000">
                <a:latin typeface="Times New Roman" panose="02020603050405020304" pitchFamily="18" charset="0"/>
              </a:endParaRPr>
            </a:p>
          </p:txBody>
        </p:sp>
      </p:grpSp>
      <p:grpSp>
        <p:nvGrpSpPr>
          <p:cNvPr id="39943" name="Group 17"/>
          <p:cNvGrpSpPr>
            <a:grpSpLocks/>
          </p:cNvGrpSpPr>
          <p:nvPr/>
        </p:nvGrpSpPr>
        <p:grpSpPr bwMode="auto">
          <a:xfrm>
            <a:off x="1828800" y="2514600"/>
            <a:ext cx="317500" cy="1447800"/>
            <a:chOff x="2400" y="1680"/>
            <a:chExt cx="200" cy="912"/>
          </a:xfrm>
        </p:grpSpPr>
        <p:grpSp>
          <p:nvGrpSpPr>
            <p:cNvPr id="39949" name="Group 18"/>
            <p:cNvGrpSpPr>
              <a:grpSpLocks/>
            </p:cNvGrpSpPr>
            <p:nvPr/>
          </p:nvGrpSpPr>
          <p:grpSpPr bwMode="auto">
            <a:xfrm>
              <a:off x="2496" y="1680"/>
              <a:ext cx="0" cy="912"/>
              <a:chOff x="2928" y="1584"/>
              <a:chExt cx="0" cy="912"/>
            </a:xfrm>
          </p:grpSpPr>
          <p:sp>
            <p:nvSpPr>
              <p:cNvPr id="39952" name="Line 19"/>
              <p:cNvSpPr>
                <a:spLocks noChangeShapeType="1"/>
              </p:cNvSpPr>
              <p:nvPr/>
            </p:nvSpPr>
            <p:spPr bwMode="auto">
              <a:xfrm>
                <a:off x="2928" y="1584"/>
                <a:ext cx="0" cy="432"/>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39953" name="Line 20"/>
              <p:cNvSpPr>
                <a:spLocks noChangeShapeType="1"/>
              </p:cNvSpPr>
              <p:nvPr/>
            </p:nvSpPr>
            <p:spPr bwMode="auto">
              <a:xfrm>
                <a:off x="2928" y="2064"/>
                <a:ext cx="0" cy="4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grpSp>
        <p:sp>
          <p:nvSpPr>
            <p:cNvPr id="39950" name="Line 21"/>
            <p:cNvSpPr>
              <a:spLocks noChangeShapeType="1"/>
            </p:cNvSpPr>
            <p:nvPr/>
          </p:nvSpPr>
          <p:spPr bwMode="auto">
            <a:xfrm flipV="1">
              <a:off x="2400" y="2440"/>
              <a:ext cx="96"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39951" name="Line 22"/>
            <p:cNvSpPr>
              <a:spLocks noChangeShapeType="1"/>
            </p:cNvSpPr>
            <p:nvPr/>
          </p:nvSpPr>
          <p:spPr bwMode="auto">
            <a:xfrm flipH="1" flipV="1">
              <a:off x="2504" y="2448"/>
              <a:ext cx="96"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grpSp>
      <p:grpSp>
        <p:nvGrpSpPr>
          <p:cNvPr id="39944" name="Group 23"/>
          <p:cNvGrpSpPr>
            <a:grpSpLocks/>
          </p:cNvGrpSpPr>
          <p:nvPr/>
        </p:nvGrpSpPr>
        <p:grpSpPr bwMode="auto">
          <a:xfrm>
            <a:off x="1295400" y="1219200"/>
            <a:ext cx="1371600" cy="1295400"/>
            <a:chOff x="4224" y="960"/>
            <a:chExt cx="864" cy="816"/>
          </a:xfrm>
        </p:grpSpPr>
        <p:sp>
          <p:nvSpPr>
            <p:cNvPr id="39947" name="Rectangle 24"/>
            <p:cNvSpPr>
              <a:spLocks noChangeArrowheads="1"/>
            </p:cNvSpPr>
            <p:nvPr/>
          </p:nvSpPr>
          <p:spPr bwMode="auto">
            <a:xfrm>
              <a:off x="4224" y="960"/>
              <a:ext cx="864" cy="816"/>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400">
                  <a:latin typeface="Verdana" panose="020B0604030504040204" pitchFamily="34" charset="0"/>
                </a:rPr>
                <a:t>* ID</a:t>
              </a:r>
            </a:p>
            <a:p>
              <a:r>
                <a:rPr lang="en-US" sz="1400">
                  <a:latin typeface="Verdana" panose="020B0604030504040204" pitchFamily="34" charset="0"/>
                </a:rPr>
                <a:t>o NAME</a:t>
              </a:r>
              <a:endParaRPr lang="en-US" sz="2000">
                <a:latin typeface="Verdana" panose="020B0604030504040204" pitchFamily="34" charset="0"/>
              </a:endParaRPr>
            </a:p>
          </p:txBody>
        </p:sp>
        <p:sp>
          <p:nvSpPr>
            <p:cNvPr id="39948" name="Rectangle 25"/>
            <p:cNvSpPr>
              <a:spLocks noChangeArrowheads="1"/>
            </p:cNvSpPr>
            <p:nvPr/>
          </p:nvSpPr>
          <p:spPr bwMode="auto">
            <a:xfrm>
              <a:off x="4224" y="960"/>
              <a:ext cx="864" cy="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a:solidFill>
                    <a:srgbClr val="FFFFCC"/>
                  </a:solidFill>
                  <a:latin typeface="Verdana" panose="020B0604030504040204" pitchFamily="34" charset="0"/>
                </a:rPr>
                <a:t>EMPLOYEE</a:t>
              </a:r>
              <a:endParaRPr lang="en-US" sz="2000">
                <a:latin typeface="Times New Roman" panose="02020603050405020304" pitchFamily="18" charset="0"/>
              </a:endParaRPr>
            </a:p>
          </p:txBody>
        </p:sp>
      </p:grpSp>
      <p:sp>
        <p:nvSpPr>
          <p:cNvPr id="39945" name="Text Box 26"/>
          <p:cNvSpPr txBox="1">
            <a:spLocks noChangeArrowheads="1"/>
          </p:cNvSpPr>
          <p:nvPr/>
        </p:nvSpPr>
        <p:spPr bwMode="auto">
          <a:xfrm>
            <a:off x="3352802" y="1295402"/>
            <a:ext cx="25241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200">
                <a:latin typeface="Courier New" panose="02070309020205020404" pitchFamily="49" charset="0"/>
              </a:rPr>
              <a:t>ID       Name</a:t>
            </a:r>
          </a:p>
          <a:p>
            <a:r>
              <a:rPr lang="en-US" sz="1200">
                <a:latin typeface="Courier New" panose="02070309020205020404" pitchFamily="49" charset="0"/>
              </a:rPr>
              <a:t>------   -------------</a:t>
            </a:r>
          </a:p>
          <a:p>
            <a:r>
              <a:rPr lang="en-US" sz="1200">
                <a:latin typeface="Courier New" panose="02070309020205020404" pitchFamily="49" charset="0"/>
              </a:rPr>
              <a:t>34       Yadi Ar-Ruhio</a:t>
            </a:r>
          </a:p>
          <a:p>
            <a:r>
              <a:rPr lang="en-US" sz="1200">
                <a:latin typeface="Courier New" panose="02070309020205020404" pitchFamily="49" charset="0"/>
              </a:rPr>
              <a:t>37       Dwi Probowo</a:t>
            </a:r>
          </a:p>
          <a:p>
            <a:r>
              <a:rPr lang="en-US" sz="1200">
                <a:latin typeface="Courier New" panose="02070309020205020404" pitchFamily="49" charset="0"/>
              </a:rPr>
              <a:t>89       Anwar Habibi</a:t>
            </a:r>
          </a:p>
          <a:p>
            <a:r>
              <a:rPr lang="en-US" sz="1200">
                <a:latin typeface="Courier New" panose="02070309020205020404" pitchFamily="49" charset="0"/>
              </a:rPr>
              <a:t>   </a:t>
            </a:r>
          </a:p>
          <a:p>
            <a:endParaRPr lang="en-US" sz="1200">
              <a:latin typeface="Courier New" panose="02070309020205020404" pitchFamily="49" charset="0"/>
            </a:endParaRPr>
          </a:p>
        </p:txBody>
      </p:sp>
      <p:sp>
        <p:nvSpPr>
          <p:cNvPr id="39946" name="Text Box 27"/>
          <p:cNvSpPr txBox="1">
            <a:spLocks noChangeArrowheads="1"/>
          </p:cNvSpPr>
          <p:nvPr/>
        </p:nvSpPr>
        <p:spPr bwMode="auto">
          <a:xfrm>
            <a:off x="3352800" y="3657602"/>
            <a:ext cx="48006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200">
                <a:latin typeface="Courier New" panose="02070309020205020404" pitchFamily="49" charset="0"/>
              </a:rPr>
              <a:t>ID      City                              EMP_ID</a:t>
            </a:r>
          </a:p>
          <a:p>
            <a:r>
              <a:rPr lang="en-US" sz="1200">
                <a:latin typeface="Courier New" panose="02070309020205020404" pitchFamily="49" charset="0"/>
              </a:rPr>
              <a:t>------  --------------------------------  ------</a:t>
            </a:r>
          </a:p>
          <a:p>
            <a:r>
              <a:rPr lang="en-US" sz="1200">
                <a:latin typeface="Courier New" panose="02070309020205020404" pitchFamily="49" charset="0"/>
              </a:rPr>
              <a:t>1       Jl. Bunga Bakung 15 A, Bekasi       34</a:t>
            </a:r>
          </a:p>
          <a:p>
            <a:r>
              <a:rPr lang="en-US" sz="1200">
                <a:latin typeface="Courier New" panose="02070309020205020404" pitchFamily="49" charset="0"/>
              </a:rPr>
              <a:t>3       Kampung Daun, Blok C4-20, Banten    89</a:t>
            </a:r>
          </a:p>
          <a:p>
            <a:r>
              <a:rPr lang="en-US" sz="1200">
                <a:latin typeface="Courier New" panose="02070309020205020404" pitchFamily="49" charset="0"/>
              </a:rPr>
              <a:t>34      Jl. Aceh No. 14, Bandung            34</a:t>
            </a:r>
          </a:p>
          <a:p>
            <a:r>
              <a:rPr lang="en-US" sz="1200">
                <a:latin typeface="Courier New" panose="02070309020205020404" pitchFamily="49" charset="0"/>
              </a:rPr>
              <a:t>89      Jl. Kenangan 1117-RT.3/RW.5 Jkt     37   </a:t>
            </a:r>
          </a:p>
          <a:p>
            <a:endParaRPr lang="en-US" sz="1200">
              <a:latin typeface="Courier New" panose="02070309020205020404" pitchFamily="49" charset="0"/>
            </a:endParaRPr>
          </a:p>
        </p:txBody>
      </p:sp>
    </p:spTree>
    <p:extLst>
      <p:ext uri="{BB962C8B-B14F-4D97-AF65-F5344CB8AC3E}">
        <p14:creationId xmlns:p14="http://schemas.microsoft.com/office/powerpoint/2010/main" val="307015342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body" idx="1"/>
          </p:nvPr>
        </p:nvSpPr>
        <p:spPr bwMode="auto">
          <a:xfrm>
            <a:off x="381002" y="1725706"/>
            <a:ext cx="8456051" cy="3733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marL="538163" indent="-363538" algn="just">
              <a:lnSpc>
                <a:spcPct val="130000"/>
              </a:lnSpc>
              <a:spcBef>
                <a:spcPts val="0"/>
              </a:spcBef>
              <a:buFont typeface="Wingdings" panose="05000000000000000000" pitchFamily="2" charset="2"/>
              <a:buChar char="q"/>
            </a:pPr>
            <a:r>
              <a:rPr lang="en-US" sz="2000" b="1" dirty="0">
                <a:latin typeface="Trebuchet MS" panose="020B0603020202020204" pitchFamily="34" charset="0"/>
              </a:rPr>
              <a:t>Candidate Key </a:t>
            </a:r>
            <a:r>
              <a:rPr lang="en-US" sz="2000" dirty="0">
                <a:latin typeface="Trebuchet MS" panose="020B0603020202020204" pitchFamily="34" charset="0"/>
              </a:rPr>
              <a:t>: field-field yang </a:t>
            </a:r>
            <a:r>
              <a:rPr lang="en-US" sz="2000" dirty="0" err="1">
                <a:latin typeface="Trebuchet MS" panose="020B0603020202020204" pitchFamily="34" charset="0"/>
              </a:rPr>
              <a:t>dapat</a:t>
            </a:r>
            <a:r>
              <a:rPr lang="en-US" sz="2000" dirty="0">
                <a:latin typeface="Trebuchet MS" panose="020B0603020202020204" pitchFamily="34" charset="0"/>
              </a:rPr>
              <a:t> di </a:t>
            </a:r>
            <a:r>
              <a:rPr lang="en-US" sz="2000" dirty="0" err="1">
                <a:latin typeface="Trebuchet MS" panose="020B0603020202020204" pitchFamily="34" charset="0"/>
              </a:rPr>
              <a:t>jadikan</a:t>
            </a:r>
            <a:r>
              <a:rPr lang="en-US" sz="2000" dirty="0">
                <a:latin typeface="Trebuchet MS" panose="020B0603020202020204" pitchFamily="34" charset="0"/>
              </a:rPr>
              <a:t> </a:t>
            </a:r>
            <a:r>
              <a:rPr lang="en-US" sz="2000" dirty="0" err="1">
                <a:latin typeface="Trebuchet MS" panose="020B0603020202020204" pitchFamily="34" charset="0"/>
              </a:rPr>
              <a:t>sebagai</a:t>
            </a:r>
            <a:r>
              <a:rPr lang="en-US" sz="2000" dirty="0">
                <a:latin typeface="Trebuchet MS" panose="020B0603020202020204" pitchFamily="34" charset="0"/>
              </a:rPr>
              <a:t> </a:t>
            </a:r>
            <a:r>
              <a:rPr lang="en-US" sz="2000" dirty="0" err="1">
                <a:latin typeface="Trebuchet MS" panose="020B0603020202020204" pitchFamily="34" charset="0"/>
              </a:rPr>
              <a:t>calon</a:t>
            </a:r>
            <a:r>
              <a:rPr lang="en-US" sz="2000" dirty="0">
                <a:latin typeface="Trebuchet MS" panose="020B0603020202020204" pitchFamily="34" charset="0"/>
              </a:rPr>
              <a:t> key (</a:t>
            </a:r>
            <a:r>
              <a:rPr lang="en-US" sz="2000" dirty="0" err="1">
                <a:latin typeface="Trebuchet MS" panose="020B0603020202020204" pitchFamily="34" charset="0"/>
              </a:rPr>
              <a:t>kunci</a:t>
            </a:r>
            <a:r>
              <a:rPr lang="en-US" sz="2000" dirty="0">
                <a:latin typeface="Trebuchet MS" panose="020B0603020202020204" pitchFamily="34" charset="0"/>
              </a:rPr>
              <a:t>)</a:t>
            </a:r>
          </a:p>
          <a:p>
            <a:pPr marL="538163" indent="-363538" algn="just">
              <a:lnSpc>
                <a:spcPct val="130000"/>
              </a:lnSpc>
              <a:spcBef>
                <a:spcPts val="0"/>
              </a:spcBef>
              <a:buFont typeface="Wingdings" panose="05000000000000000000" pitchFamily="2" charset="2"/>
              <a:buChar char="q"/>
            </a:pPr>
            <a:r>
              <a:rPr lang="en-US" sz="2000" b="1" dirty="0">
                <a:latin typeface="Trebuchet MS" panose="020B0603020202020204" pitchFamily="34" charset="0"/>
              </a:rPr>
              <a:t>Primary Key </a:t>
            </a:r>
            <a:r>
              <a:rPr lang="en-US" sz="2000" dirty="0">
                <a:latin typeface="Trebuchet MS" panose="020B0603020202020204" pitchFamily="34" charset="0"/>
              </a:rPr>
              <a:t>: field yang di </a:t>
            </a:r>
            <a:r>
              <a:rPr lang="en-US" sz="2000" dirty="0" err="1">
                <a:latin typeface="Trebuchet MS" panose="020B0603020202020204" pitchFamily="34" charset="0"/>
              </a:rPr>
              <a:t>jadikan</a:t>
            </a:r>
            <a:r>
              <a:rPr lang="en-US" sz="2000" dirty="0">
                <a:latin typeface="Trebuchet MS" panose="020B0603020202020204" pitchFamily="34" charset="0"/>
              </a:rPr>
              <a:t> </a:t>
            </a:r>
            <a:r>
              <a:rPr lang="en-US" sz="2000" dirty="0" err="1">
                <a:latin typeface="Trebuchet MS" panose="020B0603020202020204" pitchFamily="34" charset="0"/>
              </a:rPr>
              <a:t>sebagai</a:t>
            </a:r>
            <a:r>
              <a:rPr lang="en-US" sz="2000" dirty="0">
                <a:latin typeface="Trebuchet MS" panose="020B0603020202020204" pitchFamily="34" charset="0"/>
              </a:rPr>
              <a:t> key (</a:t>
            </a:r>
            <a:r>
              <a:rPr lang="en-US" sz="2000" dirty="0" err="1">
                <a:latin typeface="Trebuchet MS" panose="020B0603020202020204" pitchFamily="34" charset="0"/>
              </a:rPr>
              <a:t>kunci</a:t>
            </a:r>
            <a:r>
              <a:rPr lang="en-US" sz="2000" dirty="0">
                <a:latin typeface="Trebuchet MS" panose="020B0603020202020204" pitchFamily="34" charset="0"/>
              </a:rPr>
              <a:t>) </a:t>
            </a:r>
            <a:r>
              <a:rPr lang="en-US" sz="2000" dirty="0" err="1">
                <a:latin typeface="Trebuchet MS" panose="020B0603020202020204" pitchFamily="34" charset="0"/>
              </a:rPr>
              <a:t>biasanya</a:t>
            </a:r>
            <a:r>
              <a:rPr lang="en-US" sz="2000" dirty="0">
                <a:latin typeface="Trebuchet MS" panose="020B0603020202020204" pitchFamily="34" charset="0"/>
              </a:rPr>
              <a:t> unique</a:t>
            </a:r>
          </a:p>
          <a:p>
            <a:pPr marL="538163" indent="-363538" algn="just">
              <a:lnSpc>
                <a:spcPct val="130000"/>
              </a:lnSpc>
              <a:spcBef>
                <a:spcPts val="0"/>
              </a:spcBef>
              <a:buFont typeface="Wingdings" panose="05000000000000000000" pitchFamily="2" charset="2"/>
              <a:buChar char="q"/>
            </a:pPr>
            <a:r>
              <a:rPr lang="en-US" sz="2000" b="1" dirty="0">
                <a:latin typeface="Trebuchet MS" panose="020B0603020202020204" pitchFamily="34" charset="0"/>
              </a:rPr>
              <a:t>Alternate Key </a:t>
            </a:r>
            <a:r>
              <a:rPr lang="en-US" sz="2000" dirty="0">
                <a:latin typeface="Trebuchet MS" panose="020B0603020202020204" pitchFamily="34" charset="0"/>
              </a:rPr>
              <a:t>: field-field / key yang </a:t>
            </a:r>
            <a:r>
              <a:rPr lang="en-US" sz="2000" dirty="0" err="1">
                <a:latin typeface="Trebuchet MS" panose="020B0603020202020204" pitchFamily="34" charset="0"/>
              </a:rPr>
              <a:t>dapat</a:t>
            </a:r>
            <a:r>
              <a:rPr lang="en-US" sz="2000" dirty="0">
                <a:latin typeface="Trebuchet MS" panose="020B0603020202020204" pitchFamily="34" charset="0"/>
              </a:rPr>
              <a:t> di </a:t>
            </a:r>
            <a:r>
              <a:rPr lang="en-US" sz="2000" dirty="0" err="1">
                <a:latin typeface="Trebuchet MS" panose="020B0603020202020204" pitchFamily="34" charset="0"/>
              </a:rPr>
              <a:t>jadikan</a:t>
            </a:r>
            <a:r>
              <a:rPr lang="en-US" sz="2000" dirty="0">
                <a:latin typeface="Trebuchet MS" panose="020B0603020202020204" pitchFamily="34" charset="0"/>
              </a:rPr>
              <a:t> </a:t>
            </a:r>
            <a:r>
              <a:rPr lang="en-US" sz="2000" dirty="0" err="1">
                <a:latin typeface="Trebuchet MS" panose="020B0603020202020204" pitchFamily="34" charset="0"/>
              </a:rPr>
              <a:t>sebagai</a:t>
            </a:r>
            <a:r>
              <a:rPr lang="en-US" sz="2000" dirty="0">
                <a:latin typeface="Trebuchet MS" panose="020B0603020202020204" pitchFamily="34" charset="0"/>
              </a:rPr>
              <a:t> </a:t>
            </a:r>
            <a:r>
              <a:rPr lang="en-US" sz="2000" dirty="0" err="1">
                <a:latin typeface="Trebuchet MS" panose="020B0603020202020204" pitchFamily="34" charset="0"/>
              </a:rPr>
              <a:t>alternatif</a:t>
            </a:r>
            <a:r>
              <a:rPr lang="en-US" sz="2000" dirty="0">
                <a:latin typeface="Trebuchet MS" panose="020B0603020202020204" pitchFamily="34" charset="0"/>
              </a:rPr>
              <a:t> </a:t>
            </a:r>
            <a:r>
              <a:rPr lang="en-US" sz="2000" dirty="0" err="1">
                <a:latin typeface="Trebuchet MS" panose="020B0603020202020204" pitchFamily="34" charset="0"/>
              </a:rPr>
              <a:t>untuk</a:t>
            </a:r>
            <a:r>
              <a:rPr lang="en-US" sz="2000" dirty="0">
                <a:latin typeface="Trebuchet MS" panose="020B0603020202020204" pitchFamily="34" charset="0"/>
              </a:rPr>
              <a:t> </a:t>
            </a:r>
            <a:r>
              <a:rPr lang="en-US" sz="2000" dirty="0" err="1">
                <a:latin typeface="Trebuchet MS" panose="020B0603020202020204" pitchFamily="34" charset="0"/>
              </a:rPr>
              <a:t>menjadi</a:t>
            </a:r>
            <a:r>
              <a:rPr lang="en-US" sz="2000" dirty="0">
                <a:latin typeface="Trebuchet MS" panose="020B0603020202020204" pitchFamily="34" charset="0"/>
              </a:rPr>
              <a:t> primary key</a:t>
            </a:r>
          </a:p>
          <a:p>
            <a:pPr marL="538163" indent="-363538" algn="just">
              <a:lnSpc>
                <a:spcPct val="130000"/>
              </a:lnSpc>
              <a:spcBef>
                <a:spcPts val="0"/>
              </a:spcBef>
              <a:buFont typeface="Wingdings" panose="05000000000000000000" pitchFamily="2" charset="2"/>
              <a:buChar char="q"/>
            </a:pPr>
            <a:r>
              <a:rPr lang="en-US" sz="2000" b="1" dirty="0">
                <a:latin typeface="Trebuchet MS" panose="020B0603020202020204" pitchFamily="34" charset="0"/>
              </a:rPr>
              <a:t>Composite Key </a:t>
            </a:r>
            <a:r>
              <a:rPr lang="en-US" sz="2000" dirty="0">
                <a:latin typeface="Trebuchet MS" panose="020B0603020202020204" pitchFamily="34" charset="0"/>
              </a:rPr>
              <a:t>: Key yang </a:t>
            </a:r>
            <a:r>
              <a:rPr lang="en-US" sz="2000" dirty="0" err="1">
                <a:latin typeface="Trebuchet MS" panose="020B0603020202020204" pitchFamily="34" charset="0"/>
              </a:rPr>
              <a:t>terbentuk</a:t>
            </a:r>
            <a:r>
              <a:rPr lang="en-US" sz="2000" dirty="0">
                <a:latin typeface="Trebuchet MS" panose="020B0603020202020204" pitchFamily="34" charset="0"/>
              </a:rPr>
              <a:t> </a:t>
            </a:r>
            <a:r>
              <a:rPr lang="en-US" sz="2000" dirty="0" err="1">
                <a:latin typeface="Trebuchet MS" panose="020B0603020202020204" pitchFamily="34" charset="0"/>
              </a:rPr>
              <a:t>lebih</a:t>
            </a:r>
            <a:r>
              <a:rPr lang="en-US" sz="2000" dirty="0">
                <a:latin typeface="Trebuchet MS" panose="020B0603020202020204" pitchFamily="34" charset="0"/>
              </a:rPr>
              <a:t> </a:t>
            </a:r>
            <a:r>
              <a:rPr lang="en-US" sz="2000" dirty="0" err="1">
                <a:latin typeface="Trebuchet MS" panose="020B0603020202020204" pitchFamily="34" charset="0"/>
              </a:rPr>
              <a:t>dari</a:t>
            </a:r>
            <a:r>
              <a:rPr lang="en-US" sz="2000" dirty="0">
                <a:latin typeface="Trebuchet MS" panose="020B0603020202020204" pitchFamily="34" charset="0"/>
              </a:rPr>
              <a:t> </a:t>
            </a:r>
            <a:r>
              <a:rPr lang="en-US" sz="2000" dirty="0" err="1">
                <a:latin typeface="Trebuchet MS" panose="020B0603020202020204" pitchFamily="34" charset="0"/>
              </a:rPr>
              <a:t>satu</a:t>
            </a:r>
            <a:r>
              <a:rPr lang="en-US" sz="2000" dirty="0">
                <a:latin typeface="Trebuchet MS" panose="020B0603020202020204" pitchFamily="34" charset="0"/>
              </a:rPr>
              <a:t> field</a:t>
            </a:r>
          </a:p>
          <a:p>
            <a:pPr marL="538163" indent="-363538" algn="just">
              <a:lnSpc>
                <a:spcPct val="130000"/>
              </a:lnSpc>
              <a:spcBef>
                <a:spcPts val="0"/>
              </a:spcBef>
              <a:buFont typeface="Wingdings" panose="05000000000000000000" pitchFamily="2" charset="2"/>
              <a:buChar char="q"/>
            </a:pPr>
            <a:r>
              <a:rPr lang="en-US" sz="2000" b="1" dirty="0">
                <a:latin typeface="Trebuchet MS" panose="020B0603020202020204" pitchFamily="34" charset="0"/>
              </a:rPr>
              <a:t>Unique Key </a:t>
            </a:r>
            <a:r>
              <a:rPr lang="en-US" sz="2000" dirty="0">
                <a:latin typeface="Trebuchet MS" panose="020B0603020202020204" pitchFamily="34" charset="0"/>
              </a:rPr>
              <a:t>: field-field yang </a:t>
            </a:r>
            <a:r>
              <a:rPr lang="en-US" sz="2000" dirty="0" err="1">
                <a:latin typeface="Trebuchet MS" panose="020B0603020202020204" pitchFamily="34" charset="0"/>
              </a:rPr>
              <a:t>unik</a:t>
            </a:r>
            <a:r>
              <a:rPr lang="en-US" sz="2000" dirty="0">
                <a:latin typeface="Trebuchet MS" panose="020B0603020202020204" pitchFamily="34" charset="0"/>
              </a:rPr>
              <a:t>, </a:t>
            </a:r>
            <a:r>
              <a:rPr lang="en-US" sz="2000" dirty="0" err="1">
                <a:latin typeface="Trebuchet MS" panose="020B0603020202020204" pitchFamily="34" charset="0"/>
              </a:rPr>
              <a:t>dimana</a:t>
            </a:r>
            <a:r>
              <a:rPr lang="en-US" sz="2000" dirty="0">
                <a:latin typeface="Trebuchet MS" panose="020B0603020202020204" pitchFamily="34" charset="0"/>
              </a:rPr>
              <a:t> </a:t>
            </a:r>
            <a:r>
              <a:rPr lang="en-US" sz="2000" dirty="0" err="1">
                <a:latin typeface="Trebuchet MS" panose="020B0603020202020204" pitchFamily="34" charset="0"/>
              </a:rPr>
              <a:t>nilai</a:t>
            </a:r>
            <a:r>
              <a:rPr lang="en-US" sz="2000" dirty="0">
                <a:latin typeface="Trebuchet MS" panose="020B0603020202020204" pitchFamily="34" charset="0"/>
              </a:rPr>
              <a:t> </a:t>
            </a:r>
            <a:r>
              <a:rPr lang="en-US" sz="2000" dirty="0" err="1">
                <a:latin typeface="Trebuchet MS" panose="020B0603020202020204" pitchFamily="34" charset="0"/>
              </a:rPr>
              <a:t>datanya</a:t>
            </a:r>
            <a:r>
              <a:rPr lang="en-US" sz="2000" dirty="0">
                <a:latin typeface="Trebuchet MS" panose="020B0603020202020204" pitchFamily="34" charset="0"/>
              </a:rPr>
              <a:t> </a:t>
            </a:r>
            <a:r>
              <a:rPr lang="en-US" sz="2000" dirty="0" err="1">
                <a:latin typeface="Trebuchet MS" panose="020B0603020202020204" pitchFamily="34" charset="0"/>
              </a:rPr>
              <a:t>tidak</a:t>
            </a:r>
            <a:r>
              <a:rPr lang="en-US" sz="2000" dirty="0">
                <a:latin typeface="Trebuchet MS" panose="020B0603020202020204" pitchFamily="34" charset="0"/>
              </a:rPr>
              <a:t> </a:t>
            </a:r>
            <a:r>
              <a:rPr lang="en-US" sz="2000" dirty="0" err="1">
                <a:latin typeface="Trebuchet MS" panose="020B0603020202020204" pitchFamily="34" charset="0"/>
              </a:rPr>
              <a:t>ada</a:t>
            </a:r>
            <a:r>
              <a:rPr lang="en-US" sz="2000" dirty="0">
                <a:latin typeface="Trebuchet MS" panose="020B0603020202020204" pitchFamily="34" charset="0"/>
              </a:rPr>
              <a:t> yang </a:t>
            </a:r>
            <a:r>
              <a:rPr lang="en-US" sz="2000" dirty="0" err="1">
                <a:latin typeface="Trebuchet MS" panose="020B0603020202020204" pitchFamily="34" charset="0"/>
              </a:rPr>
              <a:t>sama</a:t>
            </a:r>
            <a:r>
              <a:rPr lang="en-US" sz="2000" dirty="0">
                <a:latin typeface="Trebuchet MS" panose="020B0603020202020204" pitchFamily="34" charset="0"/>
              </a:rPr>
              <a:t> </a:t>
            </a:r>
            <a:r>
              <a:rPr lang="en-US" sz="2000" dirty="0" err="1">
                <a:latin typeface="Trebuchet MS" panose="020B0603020202020204" pitchFamily="34" charset="0"/>
              </a:rPr>
              <a:t>dalam</a:t>
            </a:r>
            <a:r>
              <a:rPr lang="en-US" sz="2000" dirty="0">
                <a:latin typeface="Trebuchet MS" panose="020B0603020202020204" pitchFamily="34" charset="0"/>
              </a:rPr>
              <a:t> </a:t>
            </a:r>
            <a:r>
              <a:rPr lang="en-US" sz="2000" dirty="0" err="1">
                <a:latin typeface="Trebuchet MS" panose="020B0603020202020204" pitchFamily="34" charset="0"/>
              </a:rPr>
              <a:t>setiap</a:t>
            </a:r>
            <a:r>
              <a:rPr lang="en-US" sz="2000" dirty="0">
                <a:latin typeface="Trebuchet MS" panose="020B0603020202020204" pitchFamily="34" charset="0"/>
              </a:rPr>
              <a:t> </a:t>
            </a:r>
            <a:r>
              <a:rPr lang="en-US" sz="2000" dirty="0" err="1">
                <a:latin typeface="Trebuchet MS" panose="020B0603020202020204" pitchFamily="34" charset="0"/>
              </a:rPr>
              <a:t>recordnya</a:t>
            </a:r>
            <a:endParaRPr lang="en-US" sz="2000" dirty="0">
              <a:latin typeface="Trebuchet MS" panose="020B0603020202020204" pitchFamily="34" charset="0"/>
            </a:endParaRPr>
          </a:p>
          <a:p>
            <a:pPr marL="538163" indent="-363538" algn="just">
              <a:lnSpc>
                <a:spcPct val="130000"/>
              </a:lnSpc>
              <a:spcBef>
                <a:spcPts val="0"/>
              </a:spcBef>
              <a:buFont typeface="Wingdings" panose="05000000000000000000" pitchFamily="2" charset="2"/>
              <a:buChar char="q"/>
            </a:pPr>
            <a:r>
              <a:rPr lang="en-US" sz="2000" b="1" dirty="0">
                <a:latin typeface="Trebuchet MS" panose="020B0603020202020204" pitchFamily="34" charset="0"/>
              </a:rPr>
              <a:t>Foreign Key </a:t>
            </a:r>
            <a:r>
              <a:rPr lang="en-US" sz="2000" dirty="0">
                <a:latin typeface="Trebuchet MS" panose="020B0603020202020204" pitchFamily="34" charset="0"/>
              </a:rPr>
              <a:t>: field yang </a:t>
            </a:r>
            <a:r>
              <a:rPr lang="en-US" sz="2000" dirty="0" err="1">
                <a:latin typeface="Trebuchet MS" panose="020B0603020202020204" pitchFamily="34" charset="0"/>
              </a:rPr>
              <a:t>menjadi</a:t>
            </a:r>
            <a:r>
              <a:rPr lang="en-US" sz="2000" dirty="0">
                <a:latin typeface="Trebuchet MS" panose="020B0603020202020204" pitchFamily="34" charset="0"/>
              </a:rPr>
              <a:t> </a:t>
            </a:r>
            <a:r>
              <a:rPr lang="en-US" sz="2000" dirty="0" err="1">
                <a:latin typeface="Trebuchet MS" panose="020B0603020202020204" pitchFamily="34" charset="0"/>
              </a:rPr>
              <a:t>tamu</a:t>
            </a:r>
            <a:r>
              <a:rPr lang="en-US" sz="2000" dirty="0">
                <a:latin typeface="Trebuchet MS" panose="020B0603020202020204" pitchFamily="34" charset="0"/>
              </a:rPr>
              <a:t> </a:t>
            </a:r>
            <a:r>
              <a:rPr lang="en-US" sz="2000" dirty="0" err="1">
                <a:latin typeface="Trebuchet MS" panose="020B0603020202020204" pitchFamily="34" charset="0"/>
              </a:rPr>
              <a:t>dalam</a:t>
            </a:r>
            <a:r>
              <a:rPr lang="en-US" sz="2000" dirty="0">
                <a:latin typeface="Trebuchet MS" panose="020B0603020202020204" pitchFamily="34" charset="0"/>
              </a:rPr>
              <a:t> </a:t>
            </a:r>
            <a:r>
              <a:rPr lang="en-US" sz="2000" dirty="0" err="1">
                <a:latin typeface="Trebuchet MS" panose="020B0603020202020204" pitchFamily="34" charset="0"/>
              </a:rPr>
              <a:t>sebuah</a:t>
            </a:r>
            <a:r>
              <a:rPr lang="en-US" sz="2000" dirty="0">
                <a:latin typeface="Trebuchet MS" panose="020B0603020202020204" pitchFamily="34" charset="0"/>
              </a:rPr>
              <a:t> table </a:t>
            </a:r>
            <a:r>
              <a:rPr lang="en-US" sz="2000" dirty="0" err="1">
                <a:latin typeface="Trebuchet MS" panose="020B0603020202020204" pitchFamily="34" charset="0"/>
              </a:rPr>
              <a:t>karena</a:t>
            </a:r>
            <a:r>
              <a:rPr lang="en-US" sz="2000" dirty="0">
                <a:latin typeface="Trebuchet MS" panose="020B0603020202020204" pitchFamily="34" charset="0"/>
              </a:rPr>
              <a:t> field </a:t>
            </a:r>
            <a:r>
              <a:rPr lang="en-US" sz="2000" dirty="0" err="1">
                <a:latin typeface="Trebuchet MS" panose="020B0603020202020204" pitchFamily="34" charset="0"/>
              </a:rPr>
              <a:t>tersebut</a:t>
            </a:r>
            <a:r>
              <a:rPr lang="en-US" sz="2000" dirty="0">
                <a:latin typeface="Trebuchet MS" panose="020B0603020202020204" pitchFamily="34" charset="0"/>
              </a:rPr>
              <a:t> </a:t>
            </a:r>
            <a:r>
              <a:rPr lang="en-US" sz="2000" dirty="0" err="1">
                <a:latin typeface="Trebuchet MS" panose="020B0603020202020204" pitchFamily="34" charset="0"/>
              </a:rPr>
              <a:t>dijadikan</a:t>
            </a:r>
            <a:r>
              <a:rPr lang="en-US" sz="2000" dirty="0">
                <a:latin typeface="Trebuchet MS" panose="020B0603020202020204" pitchFamily="34" charset="0"/>
              </a:rPr>
              <a:t> </a:t>
            </a:r>
            <a:r>
              <a:rPr lang="en-US" sz="2000" dirty="0" err="1">
                <a:latin typeface="Trebuchet MS" panose="020B0603020202020204" pitchFamily="34" charset="0"/>
              </a:rPr>
              <a:t>sebagai</a:t>
            </a:r>
            <a:r>
              <a:rPr lang="en-US" sz="2000" dirty="0">
                <a:latin typeface="Trebuchet MS" panose="020B0603020202020204" pitchFamily="34" charset="0"/>
              </a:rPr>
              <a:t> </a:t>
            </a:r>
            <a:r>
              <a:rPr lang="en-US" sz="2000" dirty="0" err="1">
                <a:latin typeface="Trebuchet MS" panose="020B0603020202020204" pitchFamily="34" charset="0"/>
              </a:rPr>
              <a:t>penghubung</a:t>
            </a:r>
            <a:r>
              <a:rPr lang="en-US" sz="2000" dirty="0">
                <a:latin typeface="Trebuchet MS" panose="020B0603020202020204" pitchFamily="34" charset="0"/>
              </a:rPr>
              <a:t> (</a:t>
            </a:r>
            <a:r>
              <a:rPr lang="en-US" sz="2000" dirty="0" err="1">
                <a:latin typeface="Trebuchet MS" panose="020B0603020202020204" pitchFamily="34" charset="0"/>
              </a:rPr>
              <a:t>relasi</a:t>
            </a:r>
            <a:r>
              <a:rPr lang="en-US" sz="2000" dirty="0">
                <a:latin typeface="Trebuchet MS" panose="020B0603020202020204" pitchFamily="34" charset="0"/>
              </a:rPr>
              <a:t>) </a:t>
            </a:r>
            <a:r>
              <a:rPr lang="en-US" sz="2000" dirty="0" err="1">
                <a:latin typeface="Trebuchet MS" panose="020B0603020202020204" pitchFamily="34" charset="0"/>
              </a:rPr>
              <a:t>dengan</a:t>
            </a:r>
            <a:r>
              <a:rPr lang="en-US" sz="2000" dirty="0">
                <a:latin typeface="Trebuchet MS" panose="020B0603020202020204" pitchFamily="34" charset="0"/>
              </a:rPr>
              <a:t> table yang </a:t>
            </a:r>
            <a:r>
              <a:rPr lang="en-US" sz="2000" dirty="0" err="1">
                <a:latin typeface="Trebuchet MS" panose="020B0603020202020204" pitchFamily="34" charset="0"/>
              </a:rPr>
              <a:t>lainnya</a:t>
            </a:r>
            <a:endParaRPr lang="en-US" sz="2000" dirty="0">
              <a:latin typeface="Trebuchet MS" panose="020B0603020202020204" pitchFamily="34" charset="0"/>
            </a:endParaRPr>
          </a:p>
          <a:p>
            <a:pPr algn="just">
              <a:lnSpc>
                <a:spcPct val="130000"/>
              </a:lnSpc>
              <a:spcBef>
                <a:spcPts val="0"/>
              </a:spcBef>
              <a:buFont typeface="Wingdings" panose="05000000000000000000" pitchFamily="2" charset="2"/>
              <a:buChar char="q"/>
            </a:pPr>
            <a:endParaRPr lang="en-US" sz="2000" dirty="0">
              <a:latin typeface="Trebuchet MS" panose="020B0603020202020204" pitchFamily="34" charset="0"/>
            </a:endParaRPr>
          </a:p>
          <a:p>
            <a:pPr algn="just">
              <a:lnSpc>
                <a:spcPct val="130000"/>
              </a:lnSpc>
              <a:spcBef>
                <a:spcPts val="0"/>
              </a:spcBef>
              <a:buFont typeface="Wingdings" panose="05000000000000000000" pitchFamily="2" charset="2"/>
              <a:buChar char="q"/>
            </a:pPr>
            <a:endParaRPr lang="en-US" sz="2000" dirty="0">
              <a:latin typeface="Trebuchet MS" panose="020B0603020202020204" pitchFamily="34" charset="0"/>
            </a:endParaRPr>
          </a:p>
        </p:txBody>
      </p:sp>
      <p:sp>
        <p:nvSpPr>
          <p:cNvPr id="45059" name="Rectangle 5"/>
          <p:cNvSpPr>
            <a:spLocks noChangeArrowheads="1"/>
          </p:cNvSpPr>
          <p:nvPr/>
        </p:nvSpPr>
        <p:spPr bwMode="auto">
          <a:xfrm>
            <a:off x="636494" y="439271"/>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JENIS-JENIS KEY</a:t>
            </a:r>
          </a:p>
        </p:txBody>
      </p:sp>
    </p:spTree>
    <p:extLst>
      <p:ext uri="{BB962C8B-B14F-4D97-AF65-F5344CB8AC3E}">
        <p14:creationId xmlns:p14="http://schemas.microsoft.com/office/powerpoint/2010/main" val="65412186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2" y="27680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graphicFrame>
        <p:nvGraphicFramePr>
          <p:cNvPr id="259120" name="Group 48"/>
          <p:cNvGraphicFramePr>
            <a:graphicFrameLocks noGrp="1"/>
          </p:cNvGraphicFramePr>
          <p:nvPr>
            <p:ph sz="half" idx="1"/>
            <p:extLst/>
          </p:nvPr>
        </p:nvGraphicFramePr>
        <p:xfrm>
          <a:off x="469154" y="1586755"/>
          <a:ext cx="4075953" cy="2460810"/>
        </p:xfrm>
        <a:graphic>
          <a:graphicData uri="http://schemas.openxmlformats.org/drawingml/2006/table">
            <a:tbl>
              <a:tblPr/>
              <a:tblGrid>
                <a:gridCol w="1042686"/>
                <a:gridCol w="1706213"/>
                <a:gridCol w="1327054"/>
              </a:tblGrid>
              <a:tr h="410135">
                <a:tc>
                  <a:txBody>
                    <a:bodyPr/>
                    <a:lstStyle/>
                    <a:p>
                      <a:pPr marL="0" marR="0" lvl="0" indent="0" algn="ctr"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dirty="0" smtClean="0">
                          <a:ln>
                            <a:noFill/>
                          </a:ln>
                          <a:solidFill>
                            <a:srgbClr val="000099"/>
                          </a:solidFill>
                          <a:effectLst/>
                          <a:latin typeface="Trebuchet MS" pitchFamily="34" charset="0"/>
                          <a:ea typeface="Arial Unicode MS" pitchFamily="34" charset="-128"/>
                          <a:cs typeface="Arial" charset="0"/>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dirty="0" smtClean="0">
                          <a:ln>
                            <a:noFill/>
                          </a:ln>
                          <a:solidFill>
                            <a:srgbClr val="000099"/>
                          </a:solidFill>
                          <a:effectLst/>
                          <a:latin typeface="Trebuchet MS" pitchFamily="34" charset="0"/>
                          <a:ea typeface="Arial Unicode MS" pitchFamily="34" charset="-128"/>
                          <a:cs typeface="Arial" charset="0"/>
                        </a:rPr>
                        <a:t>SNAME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KODE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r>
              <a:tr h="410135">
                <a:tc>
                  <a:txBody>
                    <a:bodyPr/>
                    <a:lstStyle/>
                    <a:p>
                      <a:pPr marL="0" marR="0" lvl="0" indent="0" algn="ctr"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S1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  RISKA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    122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0135">
                <a:tc>
                  <a:txBody>
                    <a:bodyPr/>
                    <a:lstStyle/>
                    <a:p>
                      <a:pPr marL="0" marR="0" lvl="0" indent="0" algn="ctr"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S2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  SANDY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    122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0135">
                <a:tc>
                  <a:txBody>
                    <a:bodyPr/>
                    <a:lstStyle/>
                    <a:p>
                      <a:pPr marL="0" marR="0" lvl="0" indent="0" algn="ctr"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S3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  SANTI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    123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0135">
                <a:tc>
                  <a:txBody>
                    <a:bodyPr/>
                    <a:lstStyle/>
                    <a:p>
                      <a:pPr marL="0" marR="0" lvl="0" indent="0" algn="ctr"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S4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  IMEL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    112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0135">
                <a:tc>
                  <a:txBody>
                    <a:bodyPr/>
                    <a:lstStyle/>
                    <a:p>
                      <a:pPr marL="0" marR="0" lvl="0" indent="0" algn="ctr"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S5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dirty="0" smtClean="0">
                          <a:ln>
                            <a:noFill/>
                          </a:ln>
                          <a:solidFill>
                            <a:srgbClr val="000099"/>
                          </a:solidFill>
                          <a:effectLst/>
                          <a:latin typeface="Trebuchet MS" pitchFamily="34" charset="0"/>
                          <a:ea typeface="Arial Unicode MS" pitchFamily="34" charset="-128"/>
                          <a:cs typeface="Arial" charset="0"/>
                        </a:rPr>
                        <a:t>  TANIA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dirty="0" smtClean="0">
                          <a:ln>
                            <a:noFill/>
                          </a:ln>
                          <a:solidFill>
                            <a:srgbClr val="000099"/>
                          </a:solidFill>
                          <a:effectLst/>
                          <a:latin typeface="Trebuchet MS" pitchFamily="34" charset="0"/>
                          <a:ea typeface="Arial Unicode MS" pitchFamily="34" charset="-128"/>
                          <a:cs typeface="Arial" charset="0"/>
                        </a:rPr>
                        <a:t>    123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3041" name="Text Box 50"/>
          <p:cNvSpPr txBox="1">
            <a:spLocks noChangeArrowheads="1"/>
          </p:cNvSpPr>
          <p:nvPr/>
        </p:nvSpPr>
        <p:spPr bwMode="auto">
          <a:xfrm>
            <a:off x="4370295" y="4047567"/>
            <a:ext cx="4585446"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30000"/>
              </a:lnSpc>
              <a:buFontTx/>
              <a:buAutoNum type="alphaLcParenR"/>
            </a:pPr>
            <a:r>
              <a:rPr lang="en-US" sz="2000" dirty="0">
                <a:latin typeface="Trebuchet MS" panose="020B0603020202020204" pitchFamily="34" charset="0"/>
              </a:rPr>
              <a:t>  Candidate Key : S#, SNAME</a:t>
            </a:r>
          </a:p>
          <a:p>
            <a:pPr eaLnBrk="1" hangingPunct="1">
              <a:lnSpc>
                <a:spcPct val="130000"/>
              </a:lnSpc>
              <a:buFontTx/>
              <a:buAutoNum type="alphaLcParenR"/>
            </a:pPr>
            <a:r>
              <a:rPr lang="en-US" sz="2000" dirty="0">
                <a:latin typeface="Trebuchet MS" panose="020B0603020202020204" pitchFamily="34" charset="0"/>
              </a:rPr>
              <a:t>  Primary Key : S#</a:t>
            </a:r>
          </a:p>
          <a:p>
            <a:pPr eaLnBrk="1" hangingPunct="1">
              <a:lnSpc>
                <a:spcPct val="130000"/>
              </a:lnSpc>
              <a:buFontTx/>
              <a:buAutoNum type="alphaLcParenR"/>
            </a:pPr>
            <a:r>
              <a:rPr lang="en-US" sz="2000" dirty="0">
                <a:latin typeface="Trebuchet MS" panose="020B0603020202020204" pitchFamily="34" charset="0"/>
              </a:rPr>
              <a:t>  </a:t>
            </a:r>
            <a:r>
              <a:rPr lang="en-US" sz="2000" dirty="0" err="1">
                <a:latin typeface="Trebuchet MS" panose="020B0603020202020204" pitchFamily="34" charset="0"/>
              </a:rPr>
              <a:t>Alternatif</a:t>
            </a:r>
            <a:r>
              <a:rPr lang="en-US" sz="2000" dirty="0">
                <a:latin typeface="Trebuchet MS" panose="020B0603020202020204" pitchFamily="34" charset="0"/>
              </a:rPr>
              <a:t> Key : SNAME</a:t>
            </a:r>
          </a:p>
          <a:p>
            <a:pPr eaLnBrk="1" hangingPunct="1">
              <a:lnSpc>
                <a:spcPct val="130000"/>
              </a:lnSpc>
              <a:buFontTx/>
              <a:buAutoNum type="alphaLcParenR"/>
            </a:pPr>
            <a:r>
              <a:rPr lang="en-US" sz="2000" dirty="0">
                <a:latin typeface="Trebuchet MS" panose="020B0603020202020204" pitchFamily="34" charset="0"/>
              </a:rPr>
              <a:t>  Foreign Key	 : KODE</a:t>
            </a:r>
          </a:p>
          <a:p>
            <a:pPr eaLnBrk="1" hangingPunct="1">
              <a:lnSpc>
                <a:spcPct val="130000"/>
              </a:lnSpc>
              <a:buFontTx/>
              <a:buAutoNum type="alphaLcParenR"/>
            </a:pPr>
            <a:endParaRPr lang="en-US" sz="2000" dirty="0">
              <a:latin typeface="Trebuchet MS" panose="020B0603020202020204" pitchFamily="34" charset="0"/>
            </a:endParaRPr>
          </a:p>
        </p:txBody>
      </p:sp>
      <p:sp>
        <p:nvSpPr>
          <p:cNvPr id="5" name="Rectangle 6"/>
          <p:cNvSpPr>
            <a:spLocks noChangeArrowheads="1"/>
          </p:cNvSpPr>
          <p:nvPr/>
        </p:nvSpPr>
        <p:spPr bwMode="auto">
          <a:xfrm>
            <a:off x="609600" y="381000"/>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KEY DAN RELASI</a:t>
            </a:r>
          </a:p>
        </p:txBody>
      </p:sp>
    </p:spTree>
    <p:extLst>
      <p:ext uri="{BB962C8B-B14F-4D97-AF65-F5344CB8AC3E}">
        <p14:creationId xmlns:p14="http://schemas.microsoft.com/office/powerpoint/2010/main" val="330971696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body" idx="1"/>
          </p:nvPr>
        </p:nvSpPr>
        <p:spPr bwMode="auto">
          <a:xfrm>
            <a:off x="569259" y="1524000"/>
            <a:ext cx="8066088" cy="51816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lnSpcReduction="10000"/>
          </a:bodyPr>
          <a:lstStyle/>
          <a:p>
            <a:pPr eaLnBrk="1" hangingPunct="1">
              <a:lnSpc>
                <a:spcPct val="150000"/>
              </a:lnSpc>
              <a:buFont typeface="Wingdings" panose="05000000000000000000" pitchFamily="2" charset="2"/>
              <a:buNone/>
            </a:pPr>
            <a:r>
              <a:rPr lang="es-ES" sz="1800" b="1" dirty="0" err="1">
                <a:latin typeface="Trebuchet MS" panose="020B0603020202020204" pitchFamily="34" charset="0"/>
              </a:rPr>
              <a:t>Normalisasi</a:t>
            </a:r>
            <a:r>
              <a:rPr lang="es-ES" sz="1800" b="1" dirty="0">
                <a:latin typeface="Trebuchet MS" panose="020B0603020202020204" pitchFamily="34" charset="0"/>
              </a:rPr>
              <a:t> </a:t>
            </a:r>
            <a:r>
              <a:rPr lang="es-ES" sz="1800" b="1" dirty="0" err="1">
                <a:latin typeface="Trebuchet MS" panose="020B0603020202020204" pitchFamily="34" charset="0"/>
              </a:rPr>
              <a:t>adalah</a:t>
            </a:r>
            <a:r>
              <a:rPr lang="es-ES" sz="1800" b="1" dirty="0">
                <a:latin typeface="Trebuchet MS" panose="020B0603020202020204" pitchFamily="34" charset="0"/>
              </a:rPr>
              <a:t> </a:t>
            </a:r>
            <a:r>
              <a:rPr lang="es-ES" sz="1800" b="1" dirty="0" err="1">
                <a:latin typeface="Trebuchet MS" panose="020B0603020202020204" pitchFamily="34" charset="0"/>
              </a:rPr>
              <a:t>proses</a:t>
            </a:r>
            <a:r>
              <a:rPr lang="es-ES" sz="1800" b="1" dirty="0">
                <a:latin typeface="Trebuchet MS" panose="020B0603020202020204" pitchFamily="34" charset="0"/>
              </a:rPr>
              <a:t> </a:t>
            </a:r>
            <a:r>
              <a:rPr lang="es-ES" sz="1800" b="1" dirty="0" err="1">
                <a:latin typeface="Trebuchet MS" panose="020B0603020202020204" pitchFamily="34" charset="0"/>
              </a:rPr>
              <a:t>efisiensi</a:t>
            </a:r>
            <a:r>
              <a:rPr lang="es-ES" sz="1800" b="1" dirty="0">
                <a:latin typeface="Trebuchet MS" panose="020B0603020202020204" pitchFamily="34" charset="0"/>
              </a:rPr>
              <a:t> </a:t>
            </a:r>
            <a:r>
              <a:rPr lang="es-ES" sz="1800" b="1" dirty="0" err="1">
                <a:latin typeface="Trebuchet MS" panose="020B0603020202020204" pitchFamily="34" charset="0"/>
              </a:rPr>
              <a:t>pengorganisasian</a:t>
            </a:r>
            <a:r>
              <a:rPr lang="es-ES" sz="1800" b="1" dirty="0">
                <a:latin typeface="Trebuchet MS" panose="020B0603020202020204" pitchFamily="34" charset="0"/>
              </a:rPr>
              <a:t> data di </a:t>
            </a:r>
            <a:r>
              <a:rPr lang="es-ES" sz="1800" b="1" dirty="0" err="1">
                <a:latin typeface="Trebuchet MS" panose="020B0603020202020204" pitchFamily="34" charset="0"/>
              </a:rPr>
              <a:t>dalam</a:t>
            </a:r>
            <a:r>
              <a:rPr lang="es-ES" sz="1800" b="1" dirty="0">
                <a:latin typeface="Trebuchet MS" panose="020B0603020202020204" pitchFamily="34" charset="0"/>
              </a:rPr>
              <a:t> </a:t>
            </a:r>
            <a:r>
              <a:rPr lang="es-ES" sz="1800" b="1" dirty="0" err="1">
                <a:latin typeface="Trebuchet MS" panose="020B0603020202020204" pitchFamily="34" charset="0"/>
              </a:rPr>
              <a:t>database</a:t>
            </a:r>
            <a:r>
              <a:rPr lang="es-ES" sz="1800" b="1" dirty="0">
                <a:latin typeface="Trebuchet MS" panose="020B0603020202020204" pitchFamily="34" charset="0"/>
              </a:rPr>
              <a:t>.</a:t>
            </a:r>
          </a:p>
          <a:p>
            <a:pPr eaLnBrk="1" hangingPunct="1">
              <a:lnSpc>
                <a:spcPct val="150000"/>
              </a:lnSpc>
              <a:buFont typeface="Wingdings" panose="05000000000000000000" pitchFamily="2" charset="2"/>
              <a:buNone/>
            </a:pPr>
            <a:r>
              <a:rPr lang="es-ES" sz="1800" i="1" u="sng" dirty="0" err="1">
                <a:latin typeface="Trebuchet MS" panose="020B0603020202020204" pitchFamily="34" charset="0"/>
              </a:rPr>
              <a:t>Dua</a:t>
            </a:r>
            <a:r>
              <a:rPr lang="es-ES" sz="1800" i="1" u="sng" dirty="0">
                <a:latin typeface="Trebuchet MS" panose="020B0603020202020204" pitchFamily="34" charset="0"/>
              </a:rPr>
              <a:t> </a:t>
            </a:r>
            <a:r>
              <a:rPr lang="es-ES" sz="1800" i="1" u="sng" dirty="0" err="1">
                <a:latin typeface="Trebuchet MS" panose="020B0603020202020204" pitchFamily="34" charset="0"/>
              </a:rPr>
              <a:t>tujuan</a:t>
            </a:r>
            <a:r>
              <a:rPr lang="es-ES" sz="1800" i="1" u="sng" dirty="0">
                <a:latin typeface="Trebuchet MS" panose="020B0603020202020204" pitchFamily="34" charset="0"/>
              </a:rPr>
              <a:t> </a:t>
            </a:r>
            <a:r>
              <a:rPr lang="es-ES" sz="1800" i="1" u="sng" dirty="0" err="1">
                <a:latin typeface="Trebuchet MS" panose="020B0603020202020204" pitchFamily="34" charset="0"/>
              </a:rPr>
              <a:t>normalisasi</a:t>
            </a:r>
            <a:r>
              <a:rPr lang="es-ES" sz="1800" i="1" u="sng" dirty="0">
                <a:latin typeface="Trebuchet MS" panose="020B0603020202020204" pitchFamily="34" charset="0"/>
              </a:rPr>
              <a:t> :</a:t>
            </a:r>
            <a:endParaRPr lang="en-US" sz="1800" i="1" u="sng" dirty="0">
              <a:latin typeface="Trebuchet MS" panose="020B0603020202020204" pitchFamily="34" charset="0"/>
            </a:endParaRPr>
          </a:p>
          <a:p>
            <a:pPr eaLnBrk="1" hangingPunct="1">
              <a:lnSpc>
                <a:spcPct val="150000"/>
              </a:lnSpc>
              <a:buFont typeface="Wingdings" panose="05000000000000000000" pitchFamily="2" charset="2"/>
              <a:buNone/>
            </a:pPr>
            <a:r>
              <a:rPr lang="en-US" sz="1800" dirty="0">
                <a:latin typeface="Trebuchet MS" panose="020B0603020202020204" pitchFamily="34" charset="0"/>
              </a:rPr>
              <a:t>1. </a:t>
            </a:r>
            <a:r>
              <a:rPr lang="en-US" sz="1800" dirty="0" err="1">
                <a:latin typeface="Trebuchet MS" panose="020B0603020202020204" pitchFamily="34" charset="0"/>
              </a:rPr>
              <a:t>Menghilangkan</a:t>
            </a:r>
            <a:r>
              <a:rPr lang="en-US" sz="1800" dirty="0">
                <a:latin typeface="Trebuchet MS" panose="020B0603020202020204" pitchFamily="34" charset="0"/>
              </a:rPr>
              <a:t> data yang "redundant" (</a:t>
            </a:r>
            <a:r>
              <a:rPr lang="en-US" sz="1800" dirty="0" err="1">
                <a:latin typeface="Trebuchet MS" panose="020B0603020202020204" pitchFamily="34" charset="0"/>
              </a:rPr>
              <a:t>contoh:menyimpan</a:t>
            </a:r>
            <a:r>
              <a:rPr lang="en-US" sz="1800" dirty="0">
                <a:latin typeface="Trebuchet MS" panose="020B0603020202020204" pitchFamily="34" charset="0"/>
              </a:rPr>
              <a:t> data yang </a:t>
            </a:r>
            <a:r>
              <a:rPr lang="en-US" sz="1800" dirty="0" err="1">
                <a:latin typeface="Trebuchet MS" panose="020B0603020202020204" pitchFamily="34" charset="0"/>
              </a:rPr>
              <a:t>sama</a:t>
            </a:r>
            <a:r>
              <a:rPr lang="en-US" sz="1800" dirty="0">
                <a:latin typeface="Trebuchet MS" panose="020B0603020202020204" pitchFamily="34" charset="0"/>
              </a:rPr>
              <a:t> di </a:t>
            </a:r>
            <a:r>
              <a:rPr lang="en-US" sz="1800" dirty="0" err="1">
                <a:latin typeface="Trebuchet MS" panose="020B0603020202020204" pitchFamily="34" charset="0"/>
              </a:rPr>
              <a:t>dalam</a:t>
            </a:r>
            <a:r>
              <a:rPr lang="en-US" sz="1800" dirty="0">
                <a:latin typeface="Trebuchet MS" panose="020B0603020202020204" pitchFamily="34" charset="0"/>
              </a:rPr>
              <a:t> </a:t>
            </a:r>
            <a:r>
              <a:rPr lang="en-US" sz="1800" dirty="0" err="1">
                <a:latin typeface="Trebuchet MS" panose="020B0603020202020204" pitchFamily="34" charset="0"/>
              </a:rPr>
              <a:t>lebih</a:t>
            </a:r>
            <a:r>
              <a:rPr lang="en-US" sz="1800" dirty="0">
                <a:latin typeface="Trebuchet MS" panose="020B0603020202020204" pitchFamily="34" charset="0"/>
              </a:rPr>
              <a:t> </a:t>
            </a:r>
            <a:r>
              <a:rPr lang="en-US" sz="1800" dirty="0" err="1">
                <a:latin typeface="Trebuchet MS" panose="020B0603020202020204" pitchFamily="34" charset="0"/>
              </a:rPr>
              <a:t>dari</a:t>
            </a:r>
            <a:r>
              <a:rPr lang="en-US" sz="1800" dirty="0">
                <a:latin typeface="Trebuchet MS" panose="020B0603020202020204" pitchFamily="34" charset="0"/>
              </a:rPr>
              <a:t> </a:t>
            </a:r>
            <a:r>
              <a:rPr lang="en-US" sz="1800" dirty="0" err="1">
                <a:latin typeface="Trebuchet MS" panose="020B0603020202020204" pitchFamily="34" charset="0"/>
              </a:rPr>
              <a:t>satu</a:t>
            </a:r>
            <a:r>
              <a:rPr lang="en-US" sz="1800" dirty="0">
                <a:latin typeface="Trebuchet MS" panose="020B0603020202020204" pitchFamily="34" charset="0"/>
              </a:rPr>
              <a:t> </a:t>
            </a:r>
            <a:r>
              <a:rPr lang="en-US" sz="1800" dirty="0" err="1">
                <a:latin typeface="Trebuchet MS" panose="020B0603020202020204" pitchFamily="34" charset="0"/>
              </a:rPr>
              <a:t>tabel</a:t>
            </a:r>
            <a:r>
              <a:rPr lang="en-US" sz="1800" dirty="0">
                <a:latin typeface="Trebuchet MS" panose="020B0603020202020204" pitchFamily="34" charset="0"/>
              </a:rPr>
              <a:t>)</a:t>
            </a:r>
          </a:p>
          <a:p>
            <a:pPr eaLnBrk="1" hangingPunct="1">
              <a:lnSpc>
                <a:spcPct val="150000"/>
              </a:lnSpc>
              <a:buFont typeface="Wingdings" panose="05000000000000000000" pitchFamily="2" charset="2"/>
              <a:buNone/>
            </a:pPr>
            <a:r>
              <a:rPr lang="en-US" sz="1800" dirty="0">
                <a:latin typeface="Trebuchet MS" panose="020B0603020202020204" pitchFamily="34" charset="0"/>
              </a:rPr>
              <a:t>2. </a:t>
            </a:r>
            <a:r>
              <a:rPr lang="en-US" sz="1800" dirty="0" err="1">
                <a:latin typeface="Trebuchet MS" panose="020B0603020202020204" pitchFamily="34" charset="0"/>
              </a:rPr>
              <a:t>Meyakinkan</a:t>
            </a:r>
            <a:r>
              <a:rPr lang="en-US" sz="1800" dirty="0">
                <a:latin typeface="Trebuchet MS" panose="020B0603020202020204" pitchFamily="34" charset="0"/>
              </a:rPr>
              <a:t> </a:t>
            </a:r>
            <a:r>
              <a:rPr lang="en-US" sz="1800" dirty="0" err="1">
                <a:latin typeface="Trebuchet MS" panose="020B0603020202020204" pitchFamily="34" charset="0"/>
              </a:rPr>
              <a:t>ketergantungan</a:t>
            </a:r>
            <a:r>
              <a:rPr lang="en-US" sz="1800" dirty="0">
                <a:latin typeface="Trebuchet MS" panose="020B0603020202020204" pitchFamily="34" charset="0"/>
              </a:rPr>
              <a:t> data </a:t>
            </a:r>
            <a:r>
              <a:rPr lang="en-US" sz="1800" dirty="0" err="1">
                <a:latin typeface="Trebuchet MS" panose="020B0603020202020204" pitchFamily="34" charset="0"/>
              </a:rPr>
              <a:t>sebagai</a:t>
            </a:r>
            <a:r>
              <a:rPr lang="en-US" sz="1800" dirty="0">
                <a:latin typeface="Trebuchet MS" panose="020B0603020202020204" pitchFamily="34" charset="0"/>
              </a:rPr>
              <a:t> </a:t>
            </a:r>
            <a:r>
              <a:rPr lang="en-US" sz="1800" dirty="0" err="1">
                <a:latin typeface="Trebuchet MS" panose="020B0603020202020204" pitchFamily="34" charset="0"/>
              </a:rPr>
              <a:t>sesuatu</a:t>
            </a:r>
            <a:r>
              <a:rPr lang="en-US" sz="1800" dirty="0">
                <a:latin typeface="Trebuchet MS" panose="020B0603020202020204" pitchFamily="34" charset="0"/>
              </a:rPr>
              <a:t> yang </a:t>
            </a:r>
            <a:r>
              <a:rPr lang="en-US" sz="1800" dirty="0" err="1">
                <a:latin typeface="Trebuchet MS" panose="020B0603020202020204" pitchFamily="34" charset="0"/>
              </a:rPr>
              <a:t>masuk</a:t>
            </a:r>
            <a:r>
              <a:rPr lang="en-US" sz="1800" dirty="0">
                <a:latin typeface="Trebuchet MS" panose="020B0603020202020204" pitchFamily="34" charset="0"/>
              </a:rPr>
              <a:t> </a:t>
            </a:r>
            <a:r>
              <a:rPr lang="en-US" sz="1800" dirty="0" err="1">
                <a:latin typeface="Trebuchet MS" panose="020B0603020202020204" pitchFamily="34" charset="0"/>
              </a:rPr>
              <a:t>akal</a:t>
            </a:r>
            <a:r>
              <a:rPr lang="en-US" sz="1800" dirty="0">
                <a:latin typeface="Trebuchet MS" panose="020B0603020202020204" pitchFamily="34" charset="0"/>
              </a:rPr>
              <a:t> (</a:t>
            </a:r>
            <a:r>
              <a:rPr lang="en-US" sz="1800" dirty="0" err="1">
                <a:latin typeface="Trebuchet MS" panose="020B0603020202020204" pitchFamily="34" charset="0"/>
              </a:rPr>
              <a:t>hanya</a:t>
            </a:r>
            <a:r>
              <a:rPr lang="en-US" sz="1800" dirty="0">
                <a:latin typeface="Trebuchet MS" panose="020B0603020202020204" pitchFamily="34" charset="0"/>
              </a:rPr>
              <a:t> </a:t>
            </a:r>
            <a:r>
              <a:rPr lang="en-US" sz="1800" dirty="0" err="1">
                <a:latin typeface="Trebuchet MS" panose="020B0603020202020204" pitchFamily="34" charset="0"/>
              </a:rPr>
              <a:t>menyimpan</a:t>
            </a:r>
            <a:r>
              <a:rPr lang="en-US" sz="1800" dirty="0">
                <a:latin typeface="Trebuchet MS" panose="020B0603020202020204" pitchFamily="34" charset="0"/>
              </a:rPr>
              <a:t> data yang </a:t>
            </a:r>
            <a:r>
              <a:rPr lang="en-US" sz="1800" dirty="0" err="1">
                <a:latin typeface="Trebuchet MS" panose="020B0603020202020204" pitchFamily="34" charset="0"/>
              </a:rPr>
              <a:t>berhubungan</a:t>
            </a:r>
            <a:r>
              <a:rPr lang="en-US" sz="1800" dirty="0">
                <a:latin typeface="Trebuchet MS" panose="020B0603020202020204" pitchFamily="34" charset="0"/>
              </a:rPr>
              <a:t> </a:t>
            </a:r>
            <a:r>
              <a:rPr lang="en-US" sz="1800" dirty="0" err="1">
                <a:latin typeface="Trebuchet MS" panose="020B0603020202020204" pitchFamily="34" charset="0"/>
              </a:rPr>
              <a:t>dalam</a:t>
            </a:r>
            <a:r>
              <a:rPr lang="en-US" sz="1800" dirty="0">
                <a:latin typeface="Trebuchet MS" panose="020B0603020202020204" pitchFamily="34" charset="0"/>
              </a:rPr>
              <a:t> </a:t>
            </a:r>
            <a:r>
              <a:rPr lang="en-US" sz="1800" dirty="0" err="1">
                <a:latin typeface="Trebuchet MS" panose="020B0603020202020204" pitchFamily="34" charset="0"/>
              </a:rPr>
              <a:t>sebuah</a:t>
            </a:r>
            <a:r>
              <a:rPr lang="en-US" sz="1800" dirty="0">
                <a:latin typeface="Trebuchet MS" panose="020B0603020202020204" pitchFamily="34" charset="0"/>
              </a:rPr>
              <a:t> </a:t>
            </a:r>
            <a:r>
              <a:rPr lang="en-US" sz="1800" dirty="0" err="1">
                <a:latin typeface="Trebuchet MS" panose="020B0603020202020204" pitchFamily="34" charset="0"/>
              </a:rPr>
              <a:t>tabel</a:t>
            </a:r>
            <a:r>
              <a:rPr lang="en-US" sz="1800" dirty="0">
                <a:latin typeface="Trebuchet MS" panose="020B0603020202020204" pitchFamily="34" charset="0"/>
              </a:rPr>
              <a:t>)</a:t>
            </a:r>
          </a:p>
          <a:p>
            <a:pPr eaLnBrk="1" hangingPunct="1">
              <a:lnSpc>
                <a:spcPct val="90000"/>
              </a:lnSpc>
              <a:buFont typeface="Wingdings" panose="05000000000000000000" pitchFamily="2" charset="2"/>
              <a:buNone/>
            </a:pPr>
            <a:endParaRPr lang="es-ES" sz="1800" dirty="0">
              <a:latin typeface="Trebuchet MS" panose="020B0603020202020204" pitchFamily="34" charset="0"/>
            </a:endParaRPr>
          </a:p>
          <a:p>
            <a:pPr eaLnBrk="1" hangingPunct="1">
              <a:lnSpc>
                <a:spcPct val="90000"/>
              </a:lnSpc>
              <a:buFont typeface="Wingdings" panose="05000000000000000000" pitchFamily="2" charset="2"/>
              <a:buNone/>
            </a:pPr>
            <a:r>
              <a:rPr lang="es-ES" sz="1800" dirty="0" err="1">
                <a:latin typeface="Trebuchet MS" panose="020B0603020202020204" pitchFamily="34" charset="0"/>
              </a:rPr>
              <a:t>Macam-macam</a:t>
            </a:r>
            <a:r>
              <a:rPr lang="es-ES" sz="1800" dirty="0">
                <a:latin typeface="Trebuchet MS" panose="020B0603020202020204" pitchFamily="34" charset="0"/>
              </a:rPr>
              <a:t>/</a:t>
            </a:r>
            <a:r>
              <a:rPr lang="es-ES" sz="1800" dirty="0" err="1">
                <a:latin typeface="Trebuchet MS" panose="020B0603020202020204" pitchFamily="34" charset="0"/>
              </a:rPr>
              <a:t>Tingkatan</a:t>
            </a:r>
            <a:r>
              <a:rPr lang="es-ES" sz="1800" dirty="0">
                <a:latin typeface="Trebuchet MS" panose="020B0603020202020204" pitchFamily="34" charset="0"/>
              </a:rPr>
              <a:t> </a:t>
            </a:r>
            <a:r>
              <a:rPr lang="es-ES" sz="1800" dirty="0" err="1">
                <a:latin typeface="Trebuchet MS" panose="020B0603020202020204" pitchFamily="34" charset="0"/>
              </a:rPr>
              <a:t>Normalisasi</a:t>
            </a:r>
            <a:endParaRPr lang="en-US" sz="1800" dirty="0">
              <a:latin typeface="Trebuchet MS" panose="020B0603020202020204" pitchFamily="34" charset="0"/>
            </a:endParaRPr>
          </a:p>
          <a:p>
            <a:pPr eaLnBrk="1" hangingPunct="1">
              <a:lnSpc>
                <a:spcPct val="90000"/>
              </a:lnSpc>
              <a:buFont typeface="Wingdings" panose="05000000000000000000" pitchFamily="2" charset="2"/>
              <a:buNone/>
            </a:pPr>
            <a:r>
              <a:rPr lang="en-US" sz="1800" dirty="0">
                <a:latin typeface="Trebuchet MS" panose="020B0603020202020204" pitchFamily="34" charset="0"/>
              </a:rPr>
              <a:t>	First Normal Form (1NF), Second Normal Form (2NF)</a:t>
            </a:r>
          </a:p>
          <a:p>
            <a:pPr eaLnBrk="1" hangingPunct="1">
              <a:lnSpc>
                <a:spcPct val="90000"/>
              </a:lnSpc>
              <a:buFont typeface="Wingdings" panose="05000000000000000000" pitchFamily="2" charset="2"/>
              <a:buNone/>
            </a:pPr>
            <a:r>
              <a:rPr lang="en-US" sz="1800" dirty="0">
                <a:latin typeface="Trebuchet MS" panose="020B0603020202020204" pitchFamily="34" charset="0"/>
              </a:rPr>
              <a:t>	Third Normal Form (3NF), Boyce </a:t>
            </a:r>
            <a:r>
              <a:rPr lang="en-US" sz="1800" dirty="0" err="1">
                <a:latin typeface="Trebuchet MS" panose="020B0603020202020204" pitchFamily="34" charset="0"/>
              </a:rPr>
              <a:t>Codd</a:t>
            </a:r>
            <a:r>
              <a:rPr lang="en-US" sz="1800" dirty="0">
                <a:latin typeface="Trebuchet MS" panose="020B0603020202020204" pitchFamily="34" charset="0"/>
              </a:rPr>
              <a:t> Normal Form, </a:t>
            </a:r>
          </a:p>
          <a:p>
            <a:pPr eaLnBrk="1" hangingPunct="1">
              <a:lnSpc>
                <a:spcPct val="90000"/>
              </a:lnSpc>
              <a:buFont typeface="Wingdings" panose="05000000000000000000" pitchFamily="2" charset="2"/>
              <a:buNone/>
            </a:pPr>
            <a:r>
              <a:rPr lang="en-US" sz="1800" dirty="0">
                <a:latin typeface="Trebuchet MS" panose="020B0603020202020204" pitchFamily="34" charset="0"/>
              </a:rPr>
              <a:t>	Fourth Normal Form (4NF), Fifth Normal Form (5NF)</a:t>
            </a:r>
          </a:p>
        </p:txBody>
      </p:sp>
      <p:sp>
        <p:nvSpPr>
          <p:cNvPr id="47107" name="Rectangle 3"/>
          <p:cNvSpPr>
            <a:spLocks noChangeArrowheads="1"/>
          </p:cNvSpPr>
          <p:nvPr/>
        </p:nvSpPr>
        <p:spPr bwMode="auto">
          <a:xfrm>
            <a:off x="569259" y="318247"/>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NORMALISASI</a:t>
            </a:r>
          </a:p>
        </p:txBody>
      </p:sp>
    </p:spTree>
    <p:extLst>
      <p:ext uri="{BB962C8B-B14F-4D97-AF65-F5344CB8AC3E}">
        <p14:creationId xmlns:p14="http://schemas.microsoft.com/office/powerpoint/2010/main" val="124548987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body" idx="1"/>
          </p:nvPr>
        </p:nvSpPr>
        <p:spPr bwMode="auto">
          <a:xfrm>
            <a:off x="542365" y="1528483"/>
            <a:ext cx="8066088" cy="51054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lnSpcReduction="10000"/>
          </a:bodyPr>
          <a:lstStyle/>
          <a:p>
            <a:pPr marL="0" indent="0">
              <a:lnSpc>
                <a:spcPct val="120000"/>
              </a:lnSpc>
              <a:buNone/>
            </a:pPr>
            <a:r>
              <a:rPr lang="es-ES" sz="1800" dirty="0">
                <a:latin typeface="Trebuchet MS" panose="020B0603020202020204" pitchFamily="34" charset="0"/>
              </a:rPr>
              <a:t>Pada </a:t>
            </a:r>
            <a:r>
              <a:rPr lang="es-ES" sz="1800" dirty="0" err="1">
                <a:latin typeface="Trebuchet MS" panose="020B0603020202020204" pitchFamily="34" charset="0"/>
              </a:rPr>
              <a:t>penerapannya</a:t>
            </a:r>
            <a:r>
              <a:rPr lang="es-ES" sz="1800" dirty="0">
                <a:latin typeface="Trebuchet MS" panose="020B0603020202020204" pitchFamily="34" charset="0"/>
              </a:rPr>
              <a:t>, yang </a:t>
            </a:r>
            <a:r>
              <a:rPr lang="es-ES" sz="1800" dirty="0" err="1">
                <a:latin typeface="Trebuchet MS" panose="020B0603020202020204" pitchFamily="34" charset="0"/>
              </a:rPr>
              <a:t>sering</a:t>
            </a:r>
            <a:r>
              <a:rPr lang="es-ES" sz="1800" dirty="0">
                <a:latin typeface="Trebuchet MS" panose="020B0603020202020204" pitchFamily="34" charset="0"/>
              </a:rPr>
              <a:t> </a:t>
            </a:r>
            <a:r>
              <a:rPr lang="es-ES" sz="1800" dirty="0" err="1">
                <a:latin typeface="Trebuchet MS" panose="020B0603020202020204" pitchFamily="34" charset="0"/>
              </a:rPr>
              <a:t>digunakan</a:t>
            </a:r>
            <a:r>
              <a:rPr lang="es-ES" sz="1800" dirty="0">
                <a:latin typeface="Trebuchet MS" panose="020B0603020202020204" pitchFamily="34" charset="0"/>
              </a:rPr>
              <a:t> pada </a:t>
            </a:r>
            <a:r>
              <a:rPr lang="es-ES" sz="1800" dirty="0" err="1">
                <a:latin typeface="Trebuchet MS" panose="020B0603020202020204" pitchFamily="34" charset="0"/>
              </a:rPr>
              <a:t>saat</a:t>
            </a:r>
            <a:r>
              <a:rPr lang="es-ES" sz="1800" dirty="0">
                <a:latin typeface="Trebuchet MS" panose="020B0603020202020204" pitchFamily="34" charset="0"/>
              </a:rPr>
              <a:t> </a:t>
            </a:r>
            <a:r>
              <a:rPr lang="es-ES" sz="1800" dirty="0" err="1">
                <a:latin typeface="Trebuchet MS" panose="020B0603020202020204" pitchFamily="34" charset="0"/>
              </a:rPr>
              <a:t>seseorang</a:t>
            </a:r>
            <a:r>
              <a:rPr lang="es-ES" sz="1800" dirty="0">
                <a:latin typeface="Trebuchet MS" panose="020B0603020202020204" pitchFamily="34" charset="0"/>
              </a:rPr>
              <a:t> </a:t>
            </a:r>
            <a:r>
              <a:rPr lang="es-ES" sz="1800" dirty="0" err="1">
                <a:latin typeface="Trebuchet MS" panose="020B0603020202020204" pitchFamily="34" charset="0"/>
              </a:rPr>
              <a:t>Sistem</a:t>
            </a:r>
            <a:r>
              <a:rPr lang="es-ES" sz="1800" dirty="0">
                <a:latin typeface="Trebuchet MS" panose="020B0603020202020204" pitchFamily="34" charset="0"/>
              </a:rPr>
              <a:t> </a:t>
            </a:r>
            <a:r>
              <a:rPr lang="es-ES" sz="1800" dirty="0" err="1">
                <a:latin typeface="Trebuchet MS" panose="020B0603020202020204" pitchFamily="34" charset="0"/>
              </a:rPr>
              <a:t>Analis</a:t>
            </a:r>
            <a:r>
              <a:rPr lang="es-ES" sz="1800" dirty="0">
                <a:latin typeface="Trebuchet MS" panose="020B0603020202020204" pitchFamily="34" charset="0"/>
              </a:rPr>
              <a:t> </a:t>
            </a:r>
            <a:r>
              <a:rPr lang="es-ES" sz="1800" dirty="0" err="1">
                <a:latin typeface="Trebuchet MS" panose="020B0603020202020204" pitchFamily="34" charset="0"/>
              </a:rPr>
              <a:t>atau</a:t>
            </a:r>
            <a:r>
              <a:rPr lang="es-ES" sz="1800" dirty="0">
                <a:latin typeface="Trebuchet MS" panose="020B0603020202020204" pitchFamily="34" charset="0"/>
              </a:rPr>
              <a:t> </a:t>
            </a:r>
            <a:r>
              <a:rPr lang="es-ES" sz="1800" dirty="0" err="1">
                <a:latin typeface="Trebuchet MS" panose="020B0603020202020204" pitchFamily="34" charset="0"/>
              </a:rPr>
              <a:t>Perekayasa</a:t>
            </a:r>
            <a:r>
              <a:rPr lang="es-ES" sz="1800" dirty="0">
                <a:latin typeface="Trebuchet MS" panose="020B0603020202020204" pitchFamily="34" charset="0"/>
              </a:rPr>
              <a:t> </a:t>
            </a:r>
            <a:r>
              <a:rPr lang="es-ES" sz="1800" dirty="0" err="1">
                <a:latin typeface="Trebuchet MS" panose="020B0603020202020204" pitchFamily="34" charset="0"/>
              </a:rPr>
              <a:t>Database</a:t>
            </a:r>
            <a:r>
              <a:rPr lang="es-ES" sz="1800" dirty="0">
                <a:latin typeface="Trebuchet MS" panose="020B0603020202020204" pitchFamily="34" charset="0"/>
              </a:rPr>
              <a:t> </a:t>
            </a:r>
            <a:r>
              <a:rPr lang="es-ES" sz="1800" dirty="0" err="1">
                <a:latin typeface="Trebuchet MS" panose="020B0603020202020204" pitchFamily="34" charset="0"/>
              </a:rPr>
              <a:t>melakukan</a:t>
            </a:r>
            <a:r>
              <a:rPr lang="es-ES" sz="1800" dirty="0">
                <a:latin typeface="Trebuchet MS" panose="020B0603020202020204" pitchFamily="34" charset="0"/>
              </a:rPr>
              <a:t> </a:t>
            </a:r>
            <a:r>
              <a:rPr lang="es-ES" sz="1800" dirty="0" err="1">
                <a:latin typeface="Trebuchet MS" panose="020B0603020202020204" pitchFamily="34" charset="0"/>
              </a:rPr>
              <a:t>normalisasi</a:t>
            </a:r>
            <a:r>
              <a:rPr lang="es-ES" sz="1800" dirty="0">
                <a:latin typeface="Trebuchet MS" panose="020B0603020202020204" pitchFamily="34" charset="0"/>
              </a:rPr>
              <a:t> </a:t>
            </a:r>
            <a:r>
              <a:rPr lang="es-ES" sz="1800" dirty="0" err="1">
                <a:latin typeface="Trebuchet MS" panose="020B0603020202020204" pitchFamily="34" charset="0"/>
              </a:rPr>
              <a:t>adalah</a:t>
            </a:r>
            <a:r>
              <a:rPr lang="es-ES" sz="1800" dirty="0">
                <a:latin typeface="Trebuchet MS" panose="020B0603020202020204" pitchFamily="34" charset="0"/>
              </a:rPr>
              <a:t> </a:t>
            </a:r>
            <a:r>
              <a:rPr lang="es-ES" sz="1800" dirty="0" err="1">
                <a:latin typeface="Trebuchet MS" panose="020B0603020202020204" pitchFamily="34" charset="0"/>
              </a:rPr>
              <a:t>First</a:t>
            </a:r>
            <a:r>
              <a:rPr lang="es-ES" sz="1800" dirty="0">
                <a:latin typeface="Trebuchet MS" panose="020B0603020202020204" pitchFamily="34" charset="0"/>
              </a:rPr>
              <a:t> Normal </a:t>
            </a:r>
            <a:r>
              <a:rPr lang="es-ES" sz="1800" dirty="0" err="1">
                <a:latin typeface="Trebuchet MS" panose="020B0603020202020204" pitchFamily="34" charset="0"/>
              </a:rPr>
              <a:t>Form</a:t>
            </a:r>
            <a:r>
              <a:rPr lang="es-ES" sz="1800" dirty="0">
                <a:latin typeface="Trebuchet MS" panose="020B0603020202020204" pitchFamily="34" charset="0"/>
              </a:rPr>
              <a:t> dan </a:t>
            </a:r>
            <a:r>
              <a:rPr lang="es-ES" sz="1800" dirty="0" err="1">
                <a:latin typeface="Trebuchet MS" panose="020B0603020202020204" pitchFamily="34" charset="0"/>
              </a:rPr>
              <a:t>Second</a:t>
            </a:r>
            <a:r>
              <a:rPr lang="es-ES" sz="1800" dirty="0">
                <a:latin typeface="Trebuchet MS" panose="020B0603020202020204" pitchFamily="34" charset="0"/>
              </a:rPr>
              <a:t> Normal </a:t>
            </a:r>
            <a:r>
              <a:rPr lang="es-ES" sz="1800" dirty="0" err="1">
                <a:latin typeface="Trebuchet MS" panose="020B0603020202020204" pitchFamily="34" charset="0"/>
              </a:rPr>
              <a:t>Form</a:t>
            </a:r>
            <a:r>
              <a:rPr lang="es-ES" sz="1800" dirty="0">
                <a:latin typeface="Trebuchet MS" panose="020B0603020202020204" pitchFamily="34" charset="0"/>
              </a:rPr>
              <a:t>.</a:t>
            </a:r>
          </a:p>
          <a:p>
            <a:pPr marL="0" indent="0">
              <a:lnSpc>
                <a:spcPct val="120000"/>
              </a:lnSpc>
              <a:buNone/>
            </a:pPr>
            <a:r>
              <a:rPr lang="de-DE" sz="1800" b="1" u="sng" dirty="0">
                <a:latin typeface="Trebuchet MS" panose="020B0603020202020204" pitchFamily="34" charset="0"/>
              </a:rPr>
              <a:t>First Normal</a:t>
            </a:r>
          </a:p>
          <a:p>
            <a:pPr marL="0" indent="0">
              <a:lnSpc>
                <a:spcPct val="120000"/>
              </a:lnSpc>
              <a:buNone/>
            </a:pPr>
            <a:r>
              <a:rPr lang="de-DE" sz="1800" dirty="0">
                <a:latin typeface="Trebuchet MS" panose="020B0603020202020204" pitchFamily="34" charset="0"/>
              </a:rPr>
              <a:t>- </a:t>
            </a:r>
            <a:r>
              <a:rPr lang="de-DE" sz="1800" b="1" dirty="0">
                <a:latin typeface="Trebuchet MS" panose="020B0603020202020204" pitchFamily="34" charset="0"/>
              </a:rPr>
              <a:t>Menghilangkan kolom</a:t>
            </a:r>
            <a:r>
              <a:rPr lang="de-DE" sz="1800" dirty="0">
                <a:latin typeface="Trebuchet MS" panose="020B0603020202020204" pitchFamily="34" charset="0"/>
              </a:rPr>
              <a:t> yang </a:t>
            </a:r>
            <a:r>
              <a:rPr lang="de-DE" sz="1800" b="1" dirty="0">
                <a:latin typeface="Trebuchet MS" panose="020B0603020202020204" pitchFamily="34" charset="0"/>
              </a:rPr>
              <a:t>duplikat </a:t>
            </a:r>
            <a:r>
              <a:rPr lang="de-DE" sz="1800" dirty="0">
                <a:latin typeface="Trebuchet MS" panose="020B0603020202020204" pitchFamily="34" charset="0"/>
              </a:rPr>
              <a:t>(duplikasi data) dari tabel</a:t>
            </a:r>
          </a:p>
          <a:p>
            <a:pPr eaLnBrk="1" hangingPunct="1">
              <a:lnSpc>
                <a:spcPct val="120000"/>
              </a:lnSpc>
              <a:buFontTx/>
              <a:buChar char="-"/>
            </a:pPr>
            <a:r>
              <a:rPr lang="de-DE" sz="1800" b="1" dirty="0">
                <a:latin typeface="Trebuchet MS" panose="020B0603020202020204" pitchFamily="34" charset="0"/>
              </a:rPr>
              <a:t>Membuat tabel terpisah</a:t>
            </a:r>
            <a:r>
              <a:rPr lang="de-DE" sz="1800" dirty="0">
                <a:latin typeface="Trebuchet MS" panose="020B0603020202020204" pitchFamily="34" charset="0"/>
              </a:rPr>
              <a:t> dari </a:t>
            </a:r>
            <a:r>
              <a:rPr lang="de-DE" sz="1800" b="1" dirty="0">
                <a:latin typeface="Trebuchet MS" panose="020B0603020202020204" pitchFamily="34" charset="0"/>
              </a:rPr>
              <a:t>tiap-tiap grup </a:t>
            </a:r>
            <a:r>
              <a:rPr lang="de-DE" sz="1800" dirty="0">
                <a:latin typeface="Trebuchet MS" panose="020B0603020202020204" pitchFamily="34" charset="0"/>
              </a:rPr>
              <a:t>data yang berhubungan dan</a:t>
            </a:r>
            <a:endParaRPr lang="id-ID" sz="1800" dirty="0">
              <a:latin typeface="Trebuchet MS" panose="020B0603020202020204" pitchFamily="34" charset="0"/>
            </a:endParaRPr>
          </a:p>
          <a:p>
            <a:pPr eaLnBrk="1" hangingPunct="1">
              <a:lnSpc>
                <a:spcPct val="120000"/>
              </a:lnSpc>
              <a:buFontTx/>
              <a:buChar char="-"/>
            </a:pPr>
            <a:r>
              <a:rPr lang="id-ID" sz="1800" b="1" dirty="0">
                <a:latin typeface="Trebuchet MS" panose="020B0603020202020204" pitchFamily="34" charset="0"/>
              </a:rPr>
              <a:t>M</a:t>
            </a:r>
            <a:r>
              <a:rPr lang="de-DE" sz="1800" b="1" dirty="0">
                <a:latin typeface="Trebuchet MS" panose="020B0603020202020204" pitchFamily="34" charset="0"/>
              </a:rPr>
              <a:t>engidentifikasi </a:t>
            </a:r>
            <a:r>
              <a:rPr lang="de-DE" sz="1800" dirty="0">
                <a:latin typeface="Trebuchet MS" panose="020B0603020202020204" pitchFamily="34" charset="0"/>
              </a:rPr>
              <a:t>setiap </a:t>
            </a:r>
            <a:r>
              <a:rPr lang="de-DE" sz="1800" b="1" dirty="0">
                <a:latin typeface="Trebuchet MS" panose="020B0603020202020204" pitchFamily="34" charset="0"/>
              </a:rPr>
              <a:t>row</a:t>
            </a:r>
            <a:r>
              <a:rPr lang="de-DE" sz="1800" dirty="0">
                <a:latin typeface="Trebuchet MS" panose="020B0603020202020204" pitchFamily="34" charset="0"/>
              </a:rPr>
              <a:t> untuk mendapatkan </a:t>
            </a:r>
            <a:r>
              <a:rPr lang="de-DE" sz="1800" b="1" dirty="0">
                <a:latin typeface="Trebuchet MS" panose="020B0603020202020204" pitchFamily="34" charset="0"/>
              </a:rPr>
              <a:t>unique key/primary key</a:t>
            </a:r>
            <a:endParaRPr lang="es-ES" sz="1800" b="1" dirty="0">
              <a:latin typeface="Trebuchet MS" panose="020B0603020202020204" pitchFamily="34" charset="0"/>
            </a:endParaRPr>
          </a:p>
          <a:p>
            <a:pPr marL="0" indent="0">
              <a:lnSpc>
                <a:spcPct val="120000"/>
              </a:lnSpc>
              <a:buNone/>
            </a:pPr>
            <a:r>
              <a:rPr lang="es-ES" sz="1800" b="1" u="sng" dirty="0" err="1">
                <a:latin typeface="Trebuchet MS" panose="020B0603020202020204" pitchFamily="34" charset="0"/>
              </a:rPr>
              <a:t>Second</a:t>
            </a:r>
            <a:r>
              <a:rPr lang="es-ES" sz="1800" b="1" u="sng" dirty="0">
                <a:latin typeface="Trebuchet MS" panose="020B0603020202020204" pitchFamily="34" charset="0"/>
              </a:rPr>
              <a:t> Normal</a:t>
            </a:r>
          </a:p>
          <a:p>
            <a:pPr marL="0" indent="0">
              <a:lnSpc>
                <a:spcPct val="120000"/>
              </a:lnSpc>
              <a:buNone/>
            </a:pPr>
            <a:r>
              <a:rPr lang="es-ES" sz="1800" dirty="0">
                <a:latin typeface="Trebuchet MS" panose="020B0603020202020204" pitchFamily="34" charset="0"/>
              </a:rPr>
              <a:t>- </a:t>
            </a:r>
            <a:r>
              <a:rPr lang="es-ES" sz="1800" dirty="0" err="1">
                <a:latin typeface="Trebuchet MS" panose="020B0603020202020204" pitchFamily="34" charset="0"/>
              </a:rPr>
              <a:t>Berada</a:t>
            </a:r>
            <a:r>
              <a:rPr lang="es-ES" sz="1800" dirty="0">
                <a:latin typeface="Trebuchet MS" panose="020B0603020202020204" pitchFamily="34" charset="0"/>
              </a:rPr>
              <a:t> pada </a:t>
            </a:r>
            <a:r>
              <a:rPr lang="es-ES" sz="1800" dirty="0" err="1">
                <a:latin typeface="Trebuchet MS" panose="020B0603020202020204" pitchFamily="34" charset="0"/>
              </a:rPr>
              <a:t>First</a:t>
            </a:r>
            <a:r>
              <a:rPr lang="es-ES" sz="1800" dirty="0">
                <a:latin typeface="Trebuchet MS" panose="020B0603020202020204" pitchFamily="34" charset="0"/>
              </a:rPr>
              <a:t> Normal </a:t>
            </a:r>
            <a:r>
              <a:rPr lang="es-ES" sz="1800" dirty="0" err="1">
                <a:latin typeface="Trebuchet MS" panose="020B0603020202020204" pitchFamily="34" charset="0"/>
              </a:rPr>
              <a:t>Form</a:t>
            </a:r>
            <a:endParaRPr lang="es-ES" sz="1800" dirty="0">
              <a:latin typeface="Trebuchet MS" panose="020B0603020202020204" pitchFamily="34" charset="0"/>
            </a:endParaRPr>
          </a:p>
          <a:p>
            <a:pPr marL="0" indent="0">
              <a:lnSpc>
                <a:spcPct val="120000"/>
              </a:lnSpc>
              <a:buNone/>
            </a:pPr>
            <a:r>
              <a:rPr lang="es-ES" sz="1800" dirty="0">
                <a:latin typeface="Trebuchet MS" panose="020B0603020202020204" pitchFamily="34" charset="0"/>
              </a:rPr>
              <a:t>- </a:t>
            </a:r>
            <a:r>
              <a:rPr lang="es-ES" sz="1800" b="1" dirty="0" err="1">
                <a:latin typeface="Trebuchet MS" panose="020B0603020202020204" pitchFamily="34" charset="0"/>
              </a:rPr>
              <a:t>Memindahkan</a:t>
            </a:r>
            <a:r>
              <a:rPr lang="es-ES" sz="1800" b="1" dirty="0">
                <a:latin typeface="Trebuchet MS" panose="020B0603020202020204" pitchFamily="34" charset="0"/>
              </a:rPr>
              <a:t> </a:t>
            </a:r>
            <a:r>
              <a:rPr lang="es-ES" sz="1800" b="1" dirty="0" err="1">
                <a:latin typeface="Trebuchet MS" panose="020B0603020202020204" pitchFamily="34" charset="0"/>
              </a:rPr>
              <a:t>subset</a:t>
            </a:r>
            <a:r>
              <a:rPr lang="es-ES" sz="1800" b="1" dirty="0">
                <a:latin typeface="Trebuchet MS" panose="020B0603020202020204" pitchFamily="34" charset="0"/>
              </a:rPr>
              <a:t> </a:t>
            </a:r>
            <a:r>
              <a:rPr lang="es-ES" sz="1800" dirty="0">
                <a:latin typeface="Trebuchet MS" panose="020B0603020202020204" pitchFamily="34" charset="0"/>
              </a:rPr>
              <a:t>data yang </a:t>
            </a:r>
            <a:r>
              <a:rPr lang="es-ES" sz="1800" dirty="0" err="1">
                <a:latin typeface="Trebuchet MS" panose="020B0603020202020204" pitchFamily="34" charset="0"/>
              </a:rPr>
              <a:t>d</a:t>
            </a:r>
            <a:r>
              <a:rPr lang="es-ES" sz="1800" b="1" dirty="0" err="1">
                <a:latin typeface="Trebuchet MS" panose="020B0603020202020204" pitchFamily="34" charset="0"/>
              </a:rPr>
              <a:t>itampilkan</a:t>
            </a:r>
            <a:r>
              <a:rPr lang="es-ES" sz="1800" dirty="0">
                <a:latin typeface="Trebuchet MS" panose="020B0603020202020204" pitchFamily="34" charset="0"/>
              </a:rPr>
              <a:t> </a:t>
            </a:r>
            <a:r>
              <a:rPr lang="es-ES" sz="1800" dirty="0" err="1">
                <a:latin typeface="Trebuchet MS" panose="020B0603020202020204" pitchFamily="34" charset="0"/>
              </a:rPr>
              <a:t>beberapa</a:t>
            </a:r>
            <a:r>
              <a:rPr lang="es-ES" sz="1800" dirty="0">
                <a:latin typeface="Trebuchet MS" panose="020B0603020202020204" pitchFamily="34" charset="0"/>
              </a:rPr>
              <a:t> </a:t>
            </a:r>
            <a:r>
              <a:rPr lang="es-ES" sz="1800" b="1" dirty="0" err="1">
                <a:latin typeface="Trebuchet MS" panose="020B0603020202020204" pitchFamily="34" charset="0"/>
              </a:rPr>
              <a:t>rows</a:t>
            </a:r>
            <a:r>
              <a:rPr lang="es-ES" sz="1800" dirty="0">
                <a:latin typeface="Trebuchet MS" panose="020B0603020202020204" pitchFamily="34" charset="0"/>
              </a:rPr>
              <a:t> dan</a:t>
            </a:r>
            <a:br>
              <a:rPr lang="es-ES" sz="1800" dirty="0">
                <a:latin typeface="Trebuchet MS" panose="020B0603020202020204" pitchFamily="34" charset="0"/>
              </a:rPr>
            </a:br>
            <a:r>
              <a:rPr lang="es-ES" sz="1800" dirty="0">
                <a:latin typeface="Trebuchet MS" panose="020B0603020202020204" pitchFamily="34" charset="0"/>
              </a:rPr>
              <a:t>  </a:t>
            </a:r>
            <a:r>
              <a:rPr lang="es-ES" sz="1800" b="1" dirty="0" err="1">
                <a:latin typeface="Trebuchet MS" panose="020B0603020202020204" pitchFamily="34" charset="0"/>
              </a:rPr>
              <a:t>menempatkan</a:t>
            </a:r>
            <a:r>
              <a:rPr lang="es-ES" sz="1800" dirty="0" err="1">
                <a:latin typeface="Trebuchet MS" panose="020B0603020202020204" pitchFamily="34" charset="0"/>
              </a:rPr>
              <a:t>nya</a:t>
            </a:r>
            <a:r>
              <a:rPr lang="es-ES" sz="1800" dirty="0">
                <a:latin typeface="Trebuchet MS" panose="020B0603020202020204" pitchFamily="34" charset="0"/>
              </a:rPr>
              <a:t> pada </a:t>
            </a:r>
            <a:r>
              <a:rPr lang="es-ES" sz="1800" b="1" dirty="0" err="1">
                <a:latin typeface="Trebuchet MS" panose="020B0603020202020204" pitchFamily="34" charset="0"/>
              </a:rPr>
              <a:t>tabel</a:t>
            </a:r>
            <a:r>
              <a:rPr lang="es-ES" sz="1800" b="1" dirty="0">
                <a:latin typeface="Trebuchet MS" panose="020B0603020202020204" pitchFamily="34" charset="0"/>
              </a:rPr>
              <a:t> </a:t>
            </a:r>
            <a:r>
              <a:rPr lang="es-ES" sz="1800" b="1" dirty="0" err="1">
                <a:latin typeface="Trebuchet MS" panose="020B0603020202020204" pitchFamily="34" charset="0"/>
              </a:rPr>
              <a:t>terpisah</a:t>
            </a:r>
            <a:endParaRPr lang="es-ES" sz="1800" b="1" dirty="0">
              <a:latin typeface="Trebuchet MS" panose="020B0603020202020204" pitchFamily="34" charset="0"/>
            </a:endParaRPr>
          </a:p>
          <a:p>
            <a:pPr marL="0" indent="0">
              <a:lnSpc>
                <a:spcPct val="120000"/>
              </a:lnSpc>
              <a:buNone/>
            </a:pPr>
            <a:r>
              <a:rPr lang="es-ES" sz="1800" dirty="0">
                <a:latin typeface="Trebuchet MS" panose="020B0603020202020204" pitchFamily="34" charset="0"/>
              </a:rPr>
              <a:t>- </a:t>
            </a:r>
            <a:r>
              <a:rPr lang="es-ES" sz="1800" b="1" dirty="0" err="1">
                <a:latin typeface="Trebuchet MS" panose="020B0603020202020204" pitchFamily="34" charset="0"/>
              </a:rPr>
              <a:t>Membuat</a:t>
            </a:r>
            <a:r>
              <a:rPr lang="es-ES" sz="1800" b="1" dirty="0">
                <a:latin typeface="Trebuchet MS" panose="020B0603020202020204" pitchFamily="34" charset="0"/>
              </a:rPr>
              <a:t> '</a:t>
            </a:r>
            <a:r>
              <a:rPr lang="es-ES" sz="1800" b="1" dirty="0" err="1">
                <a:latin typeface="Trebuchet MS" panose="020B0603020202020204" pitchFamily="34" charset="0"/>
              </a:rPr>
              <a:t>relationship</a:t>
            </a:r>
            <a:r>
              <a:rPr lang="es-ES" sz="1800" b="1" dirty="0">
                <a:latin typeface="Trebuchet MS" panose="020B0603020202020204" pitchFamily="34" charset="0"/>
              </a:rPr>
              <a:t>' </a:t>
            </a:r>
            <a:r>
              <a:rPr lang="es-ES" sz="1800" b="1" dirty="0" err="1">
                <a:latin typeface="Trebuchet MS" panose="020B0603020202020204" pitchFamily="34" charset="0"/>
              </a:rPr>
              <a:t>diantara</a:t>
            </a:r>
            <a:r>
              <a:rPr lang="es-ES" sz="1800" b="1" dirty="0">
                <a:latin typeface="Trebuchet MS" panose="020B0603020202020204" pitchFamily="34" charset="0"/>
              </a:rPr>
              <a:t> </a:t>
            </a:r>
            <a:r>
              <a:rPr lang="es-ES" sz="1800" b="1" dirty="0" err="1">
                <a:latin typeface="Trebuchet MS" panose="020B0603020202020204" pitchFamily="34" charset="0"/>
              </a:rPr>
              <a:t>tabel-tabel</a:t>
            </a:r>
            <a:r>
              <a:rPr lang="es-ES" sz="1800" b="1" dirty="0">
                <a:latin typeface="Trebuchet MS" panose="020B0603020202020204" pitchFamily="34" charset="0"/>
              </a:rPr>
              <a:t> </a:t>
            </a:r>
            <a:r>
              <a:rPr lang="es-ES" sz="1800" b="1" dirty="0" err="1">
                <a:latin typeface="Trebuchet MS" panose="020B0603020202020204" pitchFamily="34" charset="0"/>
              </a:rPr>
              <a:t>baru</a:t>
            </a:r>
            <a:r>
              <a:rPr lang="es-ES" sz="1800" b="1" dirty="0">
                <a:latin typeface="Trebuchet MS" panose="020B0603020202020204" pitchFamily="34" charset="0"/>
              </a:rPr>
              <a:t> </a:t>
            </a:r>
            <a:r>
              <a:rPr lang="es-ES" sz="1800" dirty="0">
                <a:latin typeface="Trebuchet MS" panose="020B0603020202020204" pitchFamily="34" charset="0"/>
              </a:rPr>
              <a:t>dan </a:t>
            </a:r>
            <a:r>
              <a:rPr lang="es-ES" sz="1800" b="1" dirty="0" err="1">
                <a:latin typeface="Trebuchet MS" panose="020B0603020202020204" pitchFamily="34" charset="0"/>
              </a:rPr>
              <a:t>tabel</a:t>
            </a:r>
            <a:r>
              <a:rPr lang="es-ES" sz="1800" b="1" dirty="0">
                <a:latin typeface="Trebuchet MS" panose="020B0603020202020204" pitchFamily="34" charset="0"/>
              </a:rPr>
              <a:t> </a:t>
            </a:r>
            <a:r>
              <a:rPr lang="es-ES" sz="1800" b="1" dirty="0" err="1">
                <a:latin typeface="Trebuchet MS" panose="020B0603020202020204" pitchFamily="34" charset="0"/>
              </a:rPr>
              <a:t>sebelumnya</a:t>
            </a:r>
            <a:r>
              <a:rPr lang="es-ES" sz="1800" dirty="0">
                <a:latin typeface="Trebuchet MS" panose="020B0603020202020204" pitchFamily="34" charset="0"/>
              </a:rPr>
              <a:t/>
            </a:r>
            <a:br>
              <a:rPr lang="es-ES" sz="1800" dirty="0">
                <a:latin typeface="Trebuchet MS" panose="020B0603020202020204" pitchFamily="34" charset="0"/>
              </a:rPr>
            </a:br>
            <a:r>
              <a:rPr lang="es-ES" sz="1800" dirty="0">
                <a:latin typeface="Trebuchet MS" panose="020B0603020202020204" pitchFamily="34" charset="0"/>
              </a:rPr>
              <a:t>  </a:t>
            </a:r>
            <a:r>
              <a:rPr lang="es-ES" sz="1800" dirty="0" err="1">
                <a:latin typeface="Trebuchet MS" panose="020B0603020202020204" pitchFamily="34" charset="0"/>
              </a:rPr>
              <a:t>melalui</a:t>
            </a:r>
            <a:r>
              <a:rPr lang="es-ES" sz="1800" dirty="0">
                <a:latin typeface="Trebuchet MS" panose="020B0603020202020204" pitchFamily="34" charset="0"/>
              </a:rPr>
              <a:t>/</a:t>
            </a:r>
            <a:r>
              <a:rPr lang="es-ES" sz="1800" dirty="0" err="1">
                <a:latin typeface="Trebuchet MS" panose="020B0603020202020204" pitchFamily="34" charset="0"/>
              </a:rPr>
              <a:t>menggunakan</a:t>
            </a:r>
            <a:r>
              <a:rPr lang="es-ES" sz="1800" dirty="0">
                <a:latin typeface="Trebuchet MS" panose="020B0603020202020204" pitchFamily="34" charset="0"/>
              </a:rPr>
              <a:t> </a:t>
            </a:r>
            <a:r>
              <a:rPr lang="es-ES" sz="1800" b="1" i="1" dirty="0" err="1">
                <a:latin typeface="Trebuchet MS" panose="020B0603020202020204" pitchFamily="34" charset="0"/>
              </a:rPr>
              <a:t>Foreign</a:t>
            </a:r>
            <a:r>
              <a:rPr lang="es-ES" sz="1800" b="1" i="1" dirty="0">
                <a:latin typeface="Trebuchet MS" panose="020B0603020202020204" pitchFamily="34" charset="0"/>
              </a:rPr>
              <a:t> Key</a:t>
            </a:r>
            <a:r>
              <a:rPr lang="es-ES" sz="1800" b="1" dirty="0">
                <a:latin typeface="Trebuchet MS" panose="020B0603020202020204" pitchFamily="34" charset="0"/>
              </a:rPr>
              <a:t> </a:t>
            </a:r>
            <a:endParaRPr lang="en-US" sz="1800" b="1" dirty="0">
              <a:latin typeface="Trebuchet MS" panose="020B0603020202020204" pitchFamily="34" charset="0"/>
            </a:endParaRPr>
          </a:p>
        </p:txBody>
      </p:sp>
      <p:sp>
        <p:nvSpPr>
          <p:cNvPr id="48131" name="Rectangle 3"/>
          <p:cNvSpPr>
            <a:spLocks noChangeArrowheads="1"/>
          </p:cNvSpPr>
          <p:nvPr/>
        </p:nvSpPr>
        <p:spPr bwMode="auto">
          <a:xfrm>
            <a:off x="542365" y="304800"/>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FIRST DAN SECOND NORMAL FORM</a:t>
            </a:r>
          </a:p>
        </p:txBody>
      </p:sp>
    </p:spTree>
    <p:extLst>
      <p:ext uri="{BB962C8B-B14F-4D97-AF65-F5344CB8AC3E}">
        <p14:creationId xmlns:p14="http://schemas.microsoft.com/office/powerpoint/2010/main" val="175808541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smtClean="0"/>
              <a:t>0</a:t>
            </a:r>
            <a:r>
              <a:rPr lang="id-ID" b="1" dirty="0" smtClean="0"/>
              <a:t>1</a:t>
            </a:r>
            <a:r>
              <a:rPr lang="en-US" b="1" dirty="0" smtClean="0"/>
              <a:t>. </a:t>
            </a:r>
            <a:r>
              <a:rPr lang="id-ID" b="1" dirty="0" smtClean="0"/>
              <a:t>SMBD</a:t>
            </a:r>
            <a:endParaRPr lang="en-US" dirty="0"/>
          </a:p>
        </p:txBody>
      </p:sp>
      <p:sp>
        <p:nvSpPr>
          <p:cNvPr id="3" name="Content Placeholder 2"/>
          <p:cNvSpPr>
            <a:spLocks noGrp="1"/>
          </p:cNvSpPr>
          <p:nvPr>
            <p:ph idx="1"/>
          </p:nvPr>
        </p:nvSpPr>
        <p:spPr/>
        <p:txBody>
          <a:bodyPr>
            <a:normAutofit/>
          </a:bodyPr>
          <a:lstStyle/>
          <a:p>
            <a:pPr marL="463550" indent="-463550">
              <a:buFont typeface="+mj-lt"/>
              <a:buAutoNum type="arabicParenR"/>
            </a:pPr>
            <a:r>
              <a:rPr lang="id-ID" dirty="0" smtClean="0">
                <a:latin typeface="Agency FB" panose="020B0503020202020204" pitchFamily="34" charset="0"/>
              </a:rPr>
              <a:t>Pendahuluan SMBD </a:t>
            </a:r>
          </a:p>
          <a:p>
            <a:pPr marL="463550" indent="-463550">
              <a:buFont typeface="+mj-lt"/>
              <a:buAutoNum type="arabicParenR"/>
            </a:pPr>
            <a:r>
              <a:rPr lang="id-ID" dirty="0" smtClean="0">
                <a:latin typeface="Agency FB" panose="020B0503020202020204" pitchFamily="34" charset="0"/>
              </a:rPr>
              <a:t>RDBMS &amp; SQL</a:t>
            </a:r>
          </a:p>
          <a:p>
            <a:pPr marL="463550" indent="-463550">
              <a:buFont typeface="+mj-lt"/>
              <a:buAutoNum type="arabicParenR"/>
            </a:pPr>
            <a:r>
              <a:rPr lang="en-US" dirty="0" err="1">
                <a:latin typeface="Agency FB" panose="020B0503020202020204" pitchFamily="34" charset="0"/>
              </a:rPr>
              <a:t>Tipe</a:t>
            </a:r>
            <a:r>
              <a:rPr lang="id-ID" dirty="0">
                <a:latin typeface="Agency FB" panose="020B0503020202020204" pitchFamily="34" charset="0"/>
              </a:rPr>
              <a:t> &amp; Model</a:t>
            </a:r>
            <a:r>
              <a:rPr lang="en-US" dirty="0">
                <a:latin typeface="Agency FB" panose="020B0503020202020204" pitchFamily="34" charset="0"/>
              </a:rPr>
              <a:t> Data </a:t>
            </a:r>
            <a:endParaRPr lang="id-ID" dirty="0"/>
          </a:p>
          <a:p>
            <a:pPr marL="463550" indent="-463550">
              <a:buFont typeface="+mj-lt"/>
              <a:buAutoNum type="arabicParenR"/>
            </a:pPr>
            <a:r>
              <a:rPr lang="id-ID" dirty="0">
                <a:latin typeface="Agency FB" panose="020B0503020202020204" pitchFamily="34" charset="0"/>
              </a:rPr>
              <a:t>Review DDL</a:t>
            </a:r>
            <a:endParaRPr lang="en-US" dirty="0">
              <a:latin typeface="Agency FB" panose="020B0503020202020204" pitchFamily="34" charset="0"/>
            </a:endParaRPr>
          </a:p>
          <a:p>
            <a:pPr marL="463550" indent="-463550">
              <a:buFont typeface="+mj-lt"/>
              <a:buAutoNum type="arabicParenR"/>
            </a:pPr>
            <a:r>
              <a:rPr lang="id-ID" dirty="0" smtClean="0">
                <a:latin typeface="Agency FB" panose="020B0503020202020204" pitchFamily="34" charset="0"/>
              </a:rPr>
              <a:t>Kontrak Perkuliahan</a:t>
            </a:r>
          </a:p>
          <a:p>
            <a:pPr marL="463550" indent="-463550">
              <a:buFont typeface="+mj-lt"/>
              <a:buAutoNum type="arabicParenR"/>
            </a:pPr>
            <a:r>
              <a:rPr lang="id-ID" dirty="0">
                <a:latin typeface="Agency FB" panose="020B0503020202020204" pitchFamily="34" charset="0"/>
              </a:rPr>
              <a:t>Kebutuhan </a:t>
            </a:r>
            <a:r>
              <a:rPr lang="id-ID" dirty="0" smtClean="0">
                <a:latin typeface="Agency FB" panose="020B0503020202020204" pitchFamily="34" charset="0"/>
              </a:rPr>
              <a:t>Software</a:t>
            </a:r>
          </a:p>
          <a:p>
            <a:pPr marL="463550" indent="-463550">
              <a:buFont typeface="+mj-lt"/>
              <a:buAutoNum type="arabicParenR"/>
            </a:pPr>
            <a:r>
              <a:rPr lang="id-ID" dirty="0" smtClean="0">
                <a:latin typeface="Agency FB" panose="020B0503020202020204" pitchFamily="34" charset="0"/>
              </a:rPr>
              <a:t>Contact</a:t>
            </a:r>
          </a:p>
          <a:p>
            <a:pPr marL="463550" indent="-463550">
              <a:buFont typeface="+mj-lt"/>
              <a:buAutoNum type="arabicParenR"/>
            </a:pPr>
            <a:r>
              <a:rPr lang="id-ID" dirty="0" smtClean="0">
                <a:latin typeface="Agency FB" panose="020B0503020202020204" pitchFamily="34" charset="0"/>
              </a:rPr>
              <a:t>Referensi</a:t>
            </a:r>
          </a:p>
        </p:txBody>
      </p:sp>
    </p:spTree>
    <p:extLst>
      <p:ext uri="{BB962C8B-B14F-4D97-AF65-F5344CB8AC3E}">
        <p14:creationId xmlns:p14="http://schemas.microsoft.com/office/powerpoint/2010/main" val="37733428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fontScale="90000"/>
          </a:bodyPr>
          <a:lstStyle/>
          <a:p>
            <a:r>
              <a:rPr lang="en-US" altLang="en-US" sz="4000"/>
              <a:t>Bentuk Normal Tahap Ketiga (3rd Normal Form /3NF) </a:t>
            </a:r>
          </a:p>
        </p:txBody>
      </p:sp>
      <p:sp>
        <p:nvSpPr>
          <p:cNvPr id="21507" name="Rectangle 3"/>
          <p:cNvSpPr>
            <a:spLocks noGrp="1" noChangeArrowheads="1"/>
          </p:cNvSpPr>
          <p:nvPr>
            <p:ph idx="1"/>
          </p:nvPr>
        </p:nvSpPr>
        <p:spPr bwMode="auto">
          <a:xfrm>
            <a:off x="457200" y="1600202"/>
            <a:ext cx="8229600" cy="2981325"/>
          </a:xfrm>
        </p:spPr>
        <p:txBody>
          <a:bodyPr wrap="square" numCol="1" anchor="t" anchorCtr="0" compatLnSpc="1">
            <a:prstTxWarp prst="textNoShape">
              <a:avLst/>
            </a:prstTxWarp>
          </a:bodyPr>
          <a:lstStyle/>
          <a:p>
            <a:r>
              <a:rPr lang="en-US" altLang="en-US"/>
              <a:t>Bentuk normal 3NF terpenuhi jika telah memenuhi bentuk 2NF, dan jika </a:t>
            </a:r>
            <a:r>
              <a:rPr lang="en-US" altLang="en-US" b="1"/>
              <a:t>tidak ada</a:t>
            </a:r>
            <a:r>
              <a:rPr lang="en-US" altLang="en-US"/>
              <a:t> atribut </a:t>
            </a:r>
            <a:r>
              <a:rPr lang="en-US" altLang="en-US" i="1"/>
              <a:t>non primary key </a:t>
            </a:r>
            <a:r>
              <a:rPr lang="en-US" altLang="en-US"/>
              <a:t>yang memiliki ketergantungan terhadap atribut </a:t>
            </a:r>
            <a:r>
              <a:rPr lang="en-US" altLang="en-US" i="1"/>
              <a:t>non primary key </a:t>
            </a:r>
            <a:r>
              <a:rPr lang="en-US" altLang="en-US"/>
              <a:t>yang lainnya. </a:t>
            </a:r>
          </a:p>
          <a:p>
            <a:r>
              <a:rPr lang="en-US" altLang="en-US"/>
              <a:t>Untuk setiap Functional Dependency dengan notasi X </a:t>
            </a:r>
            <a:r>
              <a:rPr lang="en-US" altLang="en-US">
                <a:sym typeface="Wingdings" panose="05000000000000000000" pitchFamily="2" charset="2"/>
              </a:rPr>
              <a:t></a:t>
            </a:r>
            <a:r>
              <a:rPr lang="en-US" altLang="en-US"/>
              <a:t> A, maka: </a:t>
            </a:r>
          </a:p>
        </p:txBody>
      </p:sp>
      <p:sp>
        <p:nvSpPr>
          <p:cNvPr id="99332" name="Rectangle 4"/>
          <p:cNvSpPr>
            <a:spLocks noChangeArrowheads="1"/>
          </p:cNvSpPr>
          <p:nvPr/>
        </p:nvSpPr>
        <p:spPr bwMode="auto">
          <a:xfrm>
            <a:off x="755650" y="4594225"/>
            <a:ext cx="80645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Tx/>
              <a:buChar char="•"/>
            </a:pPr>
            <a:r>
              <a:rPr lang="en-US" altLang="en-US" sz="2400" b="1"/>
              <a:t> X harus menjadi superkey pada tabel tsb.</a:t>
            </a:r>
          </a:p>
          <a:p>
            <a:pPr>
              <a:buFontTx/>
              <a:buChar char="•"/>
            </a:pPr>
            <a:r>
              <a:rPr lang="en-US" altLang="en-US" sz="2400" b="1"/>
              <a:t> Atau A merupakan bagian dari primary key pada tabel    tsb.</a:t>
            </a:r>
          </a:p>
        </p:txBody>
      </p:sp>
    </p:spTree>
    <p:extLst>
      <p:ext uri="{BB962C8B-B14F-4D97-AF65-F5344CB8AC3E}">
        <p14:creationId xmlns:p14="http://schemas.microsoft.com/office/powerpoint/2010/main" val="34248312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9332"/>
                                        </p:tgtEl>
                                        <p:attrNameLst>
                                          <p:attrName>style.visibility</p:attrName>
                                        </p:attrNameLst>
                                      </p:cBhvr>
                                      <p:to>
                                        <p:strVal val="visible"/>
                                      </p:to>
                                    </p:set>
                                    <p:animEffect transition="in" filter="checkerboard(across)">
                                      <p:cBhvr>
                                        <p:cTn id="7" dur="500"/>
                                        <p:tgtEl>
                                          <p:spTgt spid="99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ChangeArrowheads="1"/>
          </p:cNvSpPr>
          <p:nvPr/>
        </p:nvSpPr>
        <p:spPr bwMode="auto">
          <a:xfrm>
            <a:off x="596153" y="345141"/>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CONTOH TABEL TIDAK DI-NORMALISASI</a:t>
            </a:r>
          </a:p>
        </p:txBody>
      </p:sp>
      <p:sp>
        <p:nvSpPr>
          <p:cNvPr id="49155" name="Rectangle 5"/>
          <p:cNvSpPr>
            <a:spLocks noChangeArrowheads="1"/>
          </p:cNvSpPr>
          <p:nvPr/>
        </p:nvSpPr>
        <p:spPr bwMode="auto">
          <a:xfrm>
            <a:off x="762002" y="1452284"/>
            <a:ext cx="7810151"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400" dirty="0" err="1">
                <a:latin typeface="Courier New" panose="02070309020205020404" pitchFamily="49" charset="0"/>
              </a:rPr>
              <a:t>Cust</a:t>
            </a:r>
            <a:r>
              <a:rPr lang="en-US" sz="1400" dirty="0">
                <a:latin typeface="Courier New" panose="02070309020205020404" pitchFamily="49" charset="0"/>
              </a:rPr>
              <a:t>#  Customer              Phone     Invoice#     Date          Total</a:t>
            </a:r>
          </a:p>
          <a:p>
            <a:r>
              <a:rPr lang="en-US" sz="1400" dirty="0">
                <a:latin typeface="Courier New" panose="02070309020205020404" pitchFamily="49" charset="0"/>
              </a:rPr>
              <a:t>-----  --------------------  --------  --------     --------     ------</a:t>
            </a:r>
          </a:p>
          <a:p>
            <a:r>
              <a:rPr lang="en-US" sz="1400" dirty="0">
                <a:latin typeface="Courier New" panose="02070309020205020404" pitchFamily="49" charset="0"/>
              </a:rPr>
              <a:t>101    ABC Corporation       325-7289      1319     10/22/03     891.57</a:t>
            </a:r>
          </a:p>
          <a:p>
            <a:r>
              <a:rPr lang="en-US" sz="1400" dirty="0">
                <a:latin typeface="Courier New" panose="02070309020205020404" pitchFamily="49" charset="0"/>
              </a:rPr>
              <a:t>101    ABC Corporation       325-7289      2649     11/05/03     532.68</a:t>
            </a:r>
          </a:p>
          <a:p>
            <a:r>
              <a:rPr lang="en-US" sz="1400" dirty="0">
                <a:latin typeface="Courier New" panose="02070309020205020404" pitchFamily="49" charset="0"/>
              </a:rPr>
              <a:t>101    ABC Corporation       325-7289     26883     12/06/03     520.92</a:t>
            </a:r>
          </a:p>
          <a:p>
            <a:r>
              <a:rPr lang="en-US" sz="1400" dirty="0">
                <a:latin typeface="Courier New" panose="02070309020205020404" pitchFamily="49" charset="0"/>
              </a:rPr>
              <a:t>101    A.B.C. Corp.          325-7289     42926     02/10/04     362.82</a:t>
            </a:r>
          </a:p>
          <a:p>
            <a:r>
              <a:rPr lang="en-US" sz="1400" dirty="0">
                <a:latin typeface="Courier New" panose="02070309020205020404" pitchFamily="49" charset="0"/>
              </a:rPr>
              <a:t>101    A.B.C. Corp.          325-7289     75284     05/03/04     901.86</a:t>
            </a:r>
          </a:p>
          <a:p>
            <a:r>
              <a:rPr lang="en-US" sz="1400" dirty="0">
                <a:latin typeface="Courier New" panose="02070309020205020404" pitchFamily="49" charset="0"/>
              </a:rPr>
              <a:t>101    ABC Co.               325-7289     91958     05/24/04     740.60</a:t>
            </a:r>
          </a:p>
          <a:p>
            <a:r>
              <a:rPr lang="en-US" sz="1400" dirty="0">
                <a:latin typeface="Courier New" panose="02070309020205020404" pitchFamily="49" charset="0"/>
              </a:rPr>
              <a:t>102    Beta Partners Ltd.    902-4416</a:t>
            </a:r>
          </a:p>
          <a:p>
            <a:r>
              <a:rPr lang="en-US" sz="1400" dirty="0">
                <a:latin typeface="Courier New" panose="02070309020205020404" pitchFamily="49" charset="0"/>
              </a:rPr>
              <a:t>103    Custom Services       381-9408</a:t>
            </a:r>
          </a:p>
          <a:p>
            <a:r>
              <a:rPr lang="en-US" sz="1400" dirty="0">
                <a:latin typeface="Courier New" panose="02070309020205020404" pitchFamily="49" charset="0"/>
              </a:rPr>
              <a:t>104    Data Automation Inc.  452-9520     13999     11/30/03     842.51</a:t>
            </a:r>
          </a:p>
          <a:p>
            <a:r>
              <a:rPr lang="en-US" sz="1400" dirty="0">
                <a:latin typeface="Courier New" panose="02070309020205020404" pitchFamily="49" charset="0"/>
              </a:rPr>
              <a:t>104    Data Automation Inc.  452-9520     23413     12/12/03     469.36</a:t>
            </a:r>
          </a:p>
          <a:p>
            <a:r>
              <a:rPr lang="en-US" sz="1400" dirty="0">
                <a:latin typeface="Courier New" panose="02070309020205020404" pitchFamily="49" charset="0"/>
              </a:rPr>
              <a:t>104    Data Automation Inc.  452-9520     52056     12/14/03     222.11</a:t>
            </a:r>
          </a:p>
          <a:p>
            <a:r>
              <a:rPr lang="en-US" sz="1400" dirty="0">
                <a:latin typeface="Courier New" panose="02070309020205020404" pitchFamily="49" charset="0"/>
              </a:rPr>
              <a:t>104    Data Automation       452-9520     64976     01/16/04      36.36</a:t>
            </a:r>
          </a:p>
          <a:p>
            <a:r>
              <a:rPr lang="en-US" sz="1400" dirty="0">
                <a:latin typeface="Courier New" panose="02070309020205020404" pitchFamily="49" charset="0"/>
              </a:rPr>
              <a:t>104    Data Automation       452-9520     95954     03/24/04     566.60</a:t>
            </a:r>
          </a:p>
          <a:p>
            <a:r>
              <a:rPr lang="en-US" sz="1400" dirty="0">
                <a:latin typeface="Courier New" panose="02070309020205020404" pitchFamily="49" charset="0"/>
              </a:rPr>
              <a:t>105    Epsilon Enterprises   902-7767     29950     01/20/04     529.67</a:t>
            </a:r>
          </a:p>
          <a:p>
            <a:r>
              <a:rPr lang="en-US" sz="1400" dirty="0">
                <a:latin typeface="Courier New" panose="02070309020205020404" pitchFamily="49" charset="0"/>
              </a:rPr>
              <a:t>105    Epsilon Enterprises   902-7767     74628     04/15/04     602.86</a:t>
            </a:r>
          </a:p>
          <a:p>
            <a:r>
              <a:rPr lang="en-US" sz="1400" dirty="0">
                <a:latin typeface="Courier New" panose="02070309020205020404" pitchFamily="49" charset="0"/>
              </a:rPr>
              <a:t>105    Epsilon Enterprises   902-7767     79050     06/25/04     677.66</a:t>
            </a:r>
          </a:p>
          <a:p>
            <a:r>
              <a:rPr lang="en-US" sz="1400" dirty="0">
                <a:latin typeface="Courier New" panose="02070309020205020404" pitchFamily="49" charset="0"/>
              </a:rPr>
              <a:t>106    Financial Consulting  428-0131      3522     01/02/04     128.95</a:t>
            </a:r>
          </a:p>
          <a:p>
            <a:r>
              <a:rPr lang="en-US" sz="1400" dirty="0">
                <a:latin typeface="Courier New" panose="02070309020205020404" pitchFamily="49" charset="0"/>
              </a:rPr>
              <a:t>106    Financial Consulting  428-0131     20471     03/20/04     699.19</a:t>
            </a:r>
          </a:p>
          <a:p>
            <a:r>
              <a:rPr lang="en-US" sz="1400" dirty="0">
                <a:latin typeface="Courier New" panose="02070309020205020404" pitchFamily="49" charset="0"/>
              </a:rPr>
              <a:t>106    Financial Consulting  428-0113     49515     04/06/04     798.51</a:t>
            </a:r>
          </a:p>
          <a:p>
            <a:r>
              <a:rPr lang="en-US" sz="1400" dirty="0">
                <a:latin typeface="Courier New" panose="02070309020205020404" pitchFamily="49" charset="0"/>
              </a:rPr>
              <a:t>106    Financial Contracting 428-0113     55215     05/01/04     158.21</a:t>
            </a:r>
          </a:p>
          <a:p>
            <a:r>
              <a:rPr lang="en-US" sz="1400" dirty="0">
                <a:latin typeface="Courier New" panose="02070309020205020404" pitchFamily="49" charset="0"/>
              </a:rPr>
              <a:t>106    Financial Contracting 428-0131     79507     05/02/04     432.50</a:t>
            </a:r>
          </a:p>
          <a:p>
            <a:r>
              <a:rPr lang="en-US" sz="1400" dirty="0">
                <a:latin typeface="Courier New" panose="02070309020205020404" pitchFamily="49" charset="0"/>
              </a:rPr>
              <a:t>106    Financial Contracting 428-0131     79877     05/14/04     428.50</a:t>
            </a:r>
          </a:p>
        </p:txBody>
      </p:sp>
    </p:spTree>
    <p:extLst>
      <p:ext uri="{BB962C8B-B14F-4D97-AF65-F5344CB8AC3E}">
        <p14:creationId xmlns:p14="http://schemas.microsoft.com/office/powerpoint/2010/main" val="189604379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381000" y="76200"/>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endParaRPr lang="id-ID" sz="2800" b="1">
              <a:solidFill>
                <a:srgbClr val="000000"/>
              </a:solidFill>
              <a:latin typeface="Trebuchet MS" panose="020B0603020202020204" pitchFamily="34" charset="0"/>
            </a:endParaRPr>
          </a:p>
        </p:txBody>
      </p:sp>
      <p:sp>
        <p:nvSpPr>
          <p:cNvPr id="51203" name="Rectangle 4"/>
          <p:cNvSpPr>
            <a:spLocks noChangeArrowheads="1"/>
          </p:cNvSpPr>
          <p:nvPr/>
        </p:nvSpPr>
        <p:spPr bwMode="auto">
          <a:xfrm>
            <a:off x="1057090" y="1408113"/>
            <a:ext cx="7064755"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200" dirty="0">
                <a:latin typeface="Courier New" panose="02070309020205020404" pitchFamily="49" charset="0"/>
              </a:rPr>
              <a:t>                                        </a:t>
            </a:r>
            <a:r>
              <a:rPr lang="en-US" sz="1200" dirty="0" err="1">
                <a:latin typeface="Courier New" panose="02070309020205020404" pitchFamily="49" charset="0"/>
              </a:rPr>
              <a:t>Cust</a:t>
            </a:r>
            <a:r>
              <a:rPr lang="en-US" sz="1200" dirty="0">
                <a:latin typeface="Courier New" panose="02070309020205020404" pitchFamily="49" charset="0"/>
              </a:rPr>
              <a:t># Invoice#   Date        Total</a:t>
            </a:r>
          </a:p>
          <a:p>
            <a:r>
              <a:rPr lang="en-US" sz="1200" dirty="0">
                <a:latin typeface="Courier New" panose="02070309020205020404" pitchFamily="49" charset="0"/>
              </a:rPr>
              <a:t>                                        ----- --------   --------   ------</a:t>
            </a:r>
          </a:p>
          <a:p>
            <a:r>
              <a:rPr lang="en-US" sz="1200" dirty="0">
                <a:latin typeface="Courier New" panose="02070309020205020404" pitchFamily="49" charset="0"/>
              </a:rPr>
              <a:t>                                        101       1319   10/22/03   891.57</a:t>
            </a:r>
          </a:p>
          <a:p>
            <a:r>
              <a:rPr lang="en-US" sz="1200" dirty="0">
                <a:latin typeface="Courier New" panose="02070309020205020404" pitchFamily="49" charset="0"/>
              </a:rPr>
              <a:t>                                        101       2649   11/05/03   532.68</a:t>
            </a:r>
          </a:p>
          <a:p>
            <a:r>
              <a:rPr lang="en-US" sz="1200" dirty="0" err="1">
                <a:latin typeface="Courier New" panose="02070309020205020404" pitchFamily="49" charset="0"/>
              </a:rPr>
              <a:t>Cust</a:t>
            </a:r>
            <a:r>
              <a:rPr lang="en-US" sz="1200" dirty="0">
                <a:latin typeface="Courier New" panose="02070309020205020404" pitchFamily="49" charset="0"/>
              </a:rPr>
              <a:t># Customer              Phone       101      26883   12/06/03   520.92</a:t>
            </a:r>
          </a:p>
          <a:p>
            <a:r>
              <a:rPr lang="en-US" sz="1200" dirty="0">
                <a:latin typeface="Courier New" panose="02070309020205020404" pitchFamily="49" charset="0"/>
              </a:rPr>
              <a:t>----- --------------------  --------    101      42926   02/10/04   362.82</a:t>
            </a:r>
          </a:p>
          <a:p>
            <a:r>
              <a:rPr lang="en-US" sz="1200" dirty="0">
                <a:latin typeface="Courier New" panose="02070309020205020404" pitchFamily="49" charset="0"/>
              </a:rPr>
              <a:t>101   ABC Corporation       325-7289    101      75284   05/03/04   901.86</a:t>
            </a:r>
          </a:p>
          <a:p>
            <a:r>
              <a:rPr lang="en-US" sz="1200" dirty="0">
                <a:latin typeface="Courier New" panose="02070309020205020404" pitchFamily="49" charset="0"/>
              </a:rPr>
              <a:t>102   Beta Partners Ltd.    902-4416    101      91958   05/24/04   740.60</a:t>
            </a:r>
          </a:p>
          <a:p>
            <a:r>
              <a:rPr lang="en-US" sz="1200" dirty="0">
                <a:latin typeface="Courier New" panose="02070309020205020404" pitchFamily="49" charset="0"/>
              </a:rPr>
              <a:t>103   Custom Services       381-9408    104      13999   11/30/03   842.51</a:t>
            </a:r>
          </a:p>
          <a:p>
            <a:r>
              <a:rPr lang="en-US" sz="1200" dirty="0">
                <a:latin typeface="Courier New" panose="02070309020205020404" pitchFamily="49" charset="0"/>
              </a:rPr>
              <a:t>104   Data Automation Inc.  452-9520    104      23413   12/12/03   469.36</a:t>
            </a:r>
          </a:p>
          <a:p>
            <a:r>
              <a:rPr lang="en-US" sz="1200" dirty="0">
                <a:latin typeface="Courier New" panose="02070309020205020404" pitchFamily="49" charset="0"/>
              </a:rPr>
              <a:t>105   Epsilon Enterprises   902-7767    104      52056   12/14/03   222.11</a:t>
            </a:r>
          </a:p>
          <a:p>
            <a:r>
              <a:rPr lang="en-US" sz="1200" dirty="0">
                <a:latin typeface="Courier New" panose="02070309020205020404" pitchFamily="49" charset="0"/>
              </a:rPr>
              <a:t>106   Financial Consulting  428-0131    104      64976   01/16/04    36.36</a:t>
            </a:r>
          </a:p>
          <a:p>
            <a:r>
              <a:rPr lang="en-US" sz="1200" dirty="0">
                <a:latin typeface="Courier New" panose="02070309020205020404" pitchFamily="49" charset="0"/>
              </a:rPr>
              <a:t>                                        104      95954   03/24/04   566.60</a:t>
            </a:r>
          </a:p>
          <a:p>
            <a:r>
              <a:rPr lang="en-US" sz="1200" dirty="0">
                <a:latin typeface="Courier New" panose="02070309020205020404" pitchFamily="49" charset="0"/>
              </a:rPr>
              <a:t>                                        105      74628   04/15/04   602.86</a:t>
            </a:r>
          </a:p>
          <a:p>
            <a:r>
              <a:rPr lang="en-US" sz="1200" dirty="0">
                <a:latin typeface="Courier New" panose="02070309020205020404" pitchFamily="49" charset="0"/>
              </a:rPr>
              <a:t>                                        105      79050   06/25/04   677.66</a:t>
            </a:r>
          </a:p>
          <a:p>
            <a:r>
              <a:rPr lang="en-US" sz="1200" dirty="0">
                <a:latin typeface="Courier New" panose="02070309020205020404" pitchFamily="49" charset="0"/>
              </a:rPr>
              <a:t>                                        106       3522   01/02/04   128.95</a:t>
            </a:r>
          </a:p>
          <a:p>
            <a:r>
              <a:rPr lang="en-US" sz="1200" dirty="0">
                <a:latin typeface="Courier New" panose="02070309020205020404" pitchFamily="49" charset="0"/>
              </a:rPr>
              <a:t>                                        106      20471   03/20/04   699.19</a:t>
            </a:r>
          </a:p>
          <a:p>
            <a:r>
              <a:rPr lang="en-US" sz="1200" dirty="0">
                <a:latin typeface="Courier New" panose="02070309020205020404" pitchFamily="49" charset="0"/>
              </a:rPr>
              <a:t>                                        106      49515   04/06/04   798.51</a:t>
            </a:r>
          </a:p>
          <a:p>
            <a:r>
              <a:rPr lang="en-US" sz="1200" dirty="0">
                <a:latin typeface="Courier New" panose="02070309020205020404" pitchFamily="49" charset="0"/>
              </a:rPr>
              <a:t>                                        106      55215   05/01/04   158.21</a:t>
            </a:r>
          </a:p>
          <a:p>
            <a:r>
              <a:rPr lang="en-US" sz="1200" dirty="0">
                <a:latin typeface="Courier New" panose="02070309020205020404" pitchFamily="49" charset="0"/>
              </a:rPr>
              <a:t>                                        106      79507   05/02/04   432.50</a:t>
            </a:r>
          </a:p>
          <a:p>
            <a:r>
              <a:rPr lang="en-US" sz="1200" dirty="0">
                <a:latin typeface="Courier New" panose="02070309020205020404" pitchFamily="49" charset="0"/>
              </a:rPr>
              <a:t>                                        106      79877   05/14/04     8.50</a:t>
            </a:r>
          </a:p>
        </p:txBody>
      </p:sp>
      <p:sp>
        <p:nvSpPr>
          <p:cNvPr id="51204" name="Text Box 5"/>
          <p:cNvSpPr txBox="1">
            <a:spLocks noChangeArrowheads="1"/>
          </p:cNvSpPr>
          <p:nvPr/>
        </p:nvSpPr>
        <p:spPr bwMode="auto">
          <a:xfrm>
            <a:off x="587190" y="5637215"/>
            <a:ext cx="821372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r>
              <a:rPr lang="en-US">
                <a:latin typeface="Trebuchet MS" panose="020B0603020202020204" pitchFamily="34" charset="0"/>
              </a:rPr>
              <a:t>Tabel di sebelah kiri adalah Tabel Customer (Pelanggan), dan tabel di sebelah</a:t>
            </a:r>
          </a:p>
          <a:p>
            <a:pPr eaLnBrk="1" hangingPunct="1"/>
            <a:r>
              <a:rPr lang="en-US">
                <a:latin typeface="Trebuchet MS" panose="020B0603020202020204" pitchFamily="34" charset="0"/>
              </a:rPr>
              <a:t>Kanan adalah Tabel Invoice.</a:t>
            </a:r>
          </a:p>
          <a:p>
            <a:pPr eaLnBrk="1" hangingPunct="1"/>
            <a:r>
              <a:rPr lang="en-US">
                <a:latin typeface="Trebuchet MS" panose="020B0603020202020204" pitchFamily="34" charset="0"/>
              </a:rPr>
              <a:t>Pada tahap ini, kita sudah memulai proses yang dinamakan Normalisasi.</a:t>
            </a:r>
          </a:p>
        </p:txBody>
      </p:sp>
      <p:sp>
        <p:nvSpPr>
          <p:cNvPr id="5" name="Rectangle 3"/>
          <p:cNvSpPr>
            <a:spLocks noChangeArrowheads="1"/>
          </p:cNvSpPr>
          <p:nvPr/>
        </p:nvSpPr>
        <p:spPr bwMode="auto">
          <a:xfrm>
            <a:off x="569259" y="318247"/>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NORMALISASI</a:t>
            </a:r>
          </a:p>
        </p:txBody>
      </p:sp>
    </p:spTree>
    <p:extLst>
      <p:ext uri="{BB962C8B-B14F-4D97-AF65-F5344CB8AC3E}">
        <p14:creationId xmlns:p14="http://schemas.microsoft.com/office/powerpoint/2010/main" val="71560640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err="1" smtClean="0"/>
              <a:t>Contoh</a:t>
            </a:r>
            <a:r>
              <a:rPr lang="en-US" altLang="en-US" dirty="0" smtClean="0"/>
              <a:t> 1</a:t>
            </a:r>
            <a:r>
              <a:rPr lang="id-ID" altLang="en-US" dirty="0" smtClean="0"/>
              <a:t>NF</a:t>
            </a:r>
            <a:endParaRPr lang="en-US" altLang="en-US" dirty="0" smtClean="0"/>
          </a:p>
        </p:txBody>
      </p:sp>
      <p:sp>
        <p:nvSpPr>
          <p:cNvPr id="15363" name="Rectangle 3"/>
          <p:cNvSpPr>
            <a:spLocks noGrp="1" noChangeArrowheads="1"/>
          </p:cNvSpPr>
          <p:nvPr>
            <p:ph type="body" sz="half" idx="1"/>
          </p:nvPr>
        </p:nvSpPr>
        <p:spPr bwMode="auto">
          <a:xfrm>
            <a:off x="468313" y="1166813"/>
            <a:ext cx="4259262" cy="533400"/>
          </a:xfrm>
        </p:spPr>
        <p:txBody>
          <a:bodyPr wrap="square" numCol="1" anchor="t" anchorCtr="0" compatLnSpc="1">
            <a:prstTxWarp prst="textNoShape">
              <a:avLst/>
            </a:prstTxWarp>
          </a:bodyPr>
          <a:lstStyle/>
          <a:p>
            <a:pPr>
              <a:buFont typeface="Wingdings" panose="05000000000000000000" pitchFamily="2" charset="2"/>
              <a:buNone/>
            </a:pPr>
            <a:r>
              <a:rPr lang="en-US" altLang="en-US" sz="2400"/>
              <a:t>Misal data mahasiswa sbb:</a:t>
            </a:r>
          </a:p>
        </p:txBody>
      </p:sp>
      <p:graphicFrame>
        <p:nvGraphicFramePr>
          <p:cNvPr id="15364" name="Object 4"/>
          <p:cNvGraphicFramePr>
            <a:graphicFrameLocks noGrp="1" noChangeAspect="1"/>
          </p:cNvGraphicFramePr>
          <p:nvPr>
            <p:ph sz="quarter" idx="2"/>
          </p:nvPr>
        </p:nvGraphicFramePr>
        <p:xfrm>
          <a:off x="1692277" y="1844675"/>
          <a:ext cx="5903913" cy="1354138"/>
        </p:xfrm>
        <a:graphic>
          <a:graphicData uri="http://schemas.openxmlformats.org/presentationml/2006/ole">
            <mc:AlternateContent xmlns:mc="http://schemas.openxmlformats.org/markup-compatibility/2006">
              <mc:Choice xmlns:v="urn:schemas-microsoft-com:vml" Requires="v">
                <p:oleObj spid="_x0000_s2090" name="Bitmap Image" r:id="rId3" imgW="5649114" imgH="914286" progId="Paint.Picture">
                  <p:embed/>
                </p:oleObj>
              </mc:Choice>
              <mc:Fallback>
                <p:oleObj name="Bitmap Image" r:id="rId3" imgW="5649114" imgH="914286" progId="Paint.Picture">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7" y="1844675"/>
                        <a:ext cx="5903913"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5" name="Object 7"/>
          <p:cNvGraphicFramePr>
            <a:graphicFrameLocks noGrp="1" noChangeAspect="1"/>
          </p:cNvGraphicFramePr>
          <p:nvPr>
            <p:ph sz="quarter" idx="3"/>
          </p:nvPr>
        </p:nvGraphicFramePr>
        <p:xfrm>
          <a:off x="1692277" y="3789363"/>
          <a:ext cx="6696075" cy="1700212"/>
        </p:xfrm>
        <a:graphic>
          <a:graphicData uri="http://schemas.openxmlformats.org/presentationml/2006/ole">
            <mc:AlternateContent xmlns:mc="http://schemas.openxmlformats.org/markup-compatibility/2006">
              <mc:Choice xmlns:v="urn:schemas-microsoft-com:vml" Requires="v">
                <p:oleObj spid="_x0000_s2091" name="Bitmap Image" r:id="rId5" imgW="5668166" imgH="1305107" progId="Paint.Picture">
                  <p:embed/>
                </p:oleObj>
              </mc:Choice>
              <mc:Fallback>
                <p:oleObj name="Bitmap Image" r:id="rId5" imgW="5668166" imgH="1305107" progId="Paint.Picture">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7" y="3789363"/>
                        <a:ext cx="6696075"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4" name="Rectangle 6"/>
          <p:cNvSpPr>
            <a:spLocks noChangeArrowheads="1"/>
          </p:cNvSpPr>
          <p:nvPr/>
        </p:nvSpPr>
        <p:spPr bwMode="auto">
          <a:xfrm>
            <a:off x="468313" y="3500438"/>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400">
                <a:effectLst>
                  <a:outerShdw blurRad="38100" dist="38100" dir="2700000" algn="tl">
                    <a:srgbClr val="000000"/>
                  </a:outerShdw>
                </a:effectLst>
              </a:rPr>
              <a:t>Atau:</a:t>
            </a:r>
          </a:p>
        </p:txBody>
      </p:sp>
      <p:sp>
        <p:nvSpPr>
          <p:cNvPr id="15367" name="Rectangle 9"/>
          <p:cNvSpPr>
            <a:spLocks noChangeArrowheads="1"/>
          </p:cNvSpPr>
          <p:nvPr/>
        </p:nvSpPr>
        <p:spPr bwMode="auto">
          <a:xfrm>
            <a:off x="395288" y="5805488"/>
            <a:ext cx="6983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t>Tabel-tabel di atas tidak memenuhi syarat 1NF</a:t>
            </a:r>
            <a:r>
              <a:rPr lang="en-US" altLang="en-US" b="1"/>
              <a:t> </a:t>
            </a:r>
          </a:p>
        </p:txBody>
      </p:sp>
    </p:spTree>
    <p:extLst>
      <p:ext uri="{BB962C8B-B14F-4D97-AF65-F5344CB8AC3E}">
        <p14:creationId xmlns:p14="http://schemas.microsoft.com/office/powerpoint/2010/main" val="317072047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err="1" smtClean="0"/>
              <a:t>Contoh</a:t>
            </a:r>
            <a:r>
              <a:rPr lang="en-US" altLang="en-US" dirty="0" smtClean="0"/>
              <a:t> 1</a:t>
            </a:r>
            <a:r>
              <a:rPr lang="id-ID" altLang="en-US" dirty="0" smtClean="0"/>
              <a:t>NF</a:t>
            </a:r>
            <a:endParaRPr lang="en-US" altLang="en-US" dirty="0" smtClean="0"/>
          </a:p>
        </p:txBody>
      </p:sp>
      <p:sp>
        <p:nvSpPr>
          <p:cNvPr id="16387" name="Rectangle 3"/>
          <p:cNvSpPr>
            <a:spLocks noGrp="1" noChangeArrowheads="1"/>
          </p:cNvSpPr>
          <p:nvPr>
            <p:ph type="body" sz="half" idx="1"/>
          </p:nvPr>
        </p:nvSpPr>
        <p:spPr bwMode="auto">
          <a:xfrm>
            <a:off x="457200" y="1600200"/>
            <a:ext cx="4038600" cy="533400"/>
          </a:xfrm>
        </p:spPr>
        <p:txBody>
          <a:bodyPr wrap="square" numCol="1" anchor="t" anchorCtr="0" compatLnSpc="1">
            <a:prstTxWarp prst="textNoShape">
              <a:avLst/>
            </a:prstTxWarp>
          </a:bodyPr>
          <a:lstStyle/>
          <a:p>
            <a:pPr>
              <a:buFont typeface="Wingdings" panose="05000000000000000000" pitchFamily="2" charset="2"/>
              <a:buNone/>
            </a:pPr>
            <a:r>
              <a:rPr lang="en-US" altLang="en-US"/>
              <a:t>Didekomposisi menjadi:</a:t>
            </a:r>
          </a:p>
        </p:txBody>
      </p:sp>
      <p:graphicFrame>
        <p:nvGraphicFramePr>
          <p:cNvPr id="16388" name="Object 5"/>
          <p:cNvGraphicFramePr>
            <a:graphicFrameLocks noGrp="1" noChangeAspect="1"/>
          </p:cNvGraphicFramePr>
          <p:nvPr>
            <p:ph sz="quarter" idx="2"/>
          </p:nvPr>
        </p:nvGraphicFramePr>
        <p:xfrm>
          <a:off x="971552" y="2636838"/>
          <a:ext cx="4105275" cy="1230312"/>
        </p:xfrm>
        <a:graphic>
          <a:graphicData uri="http://schemas.openxmlformats.org/presentationml/2006/ole">
            <mc:AlternateContent xmlns:mc="http://schemas.openxmlformats.org/markup-compatibility/2006">
              <mc:Choice xmlns:v="urn:schemas-microsoft-com:vml" Requires="v">
                <p:oleObj spid="_x0000_s3114" name="Bitmap Image" r:id="rId3" imgW="2514286" imgH="895238" progId="Paint.Picture">
                  <p:embed/>
                </p:oleObj>
              </mc:Choice>
              <mc:Fallback>
                <p:oleObj name="Bitmap Image" r:id="rId3" imgW="2514286" imgH="895238" progId="Paint.Picture">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2" y="2636838"/>
                        <a:ext cx="4105275"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9" name="Object 8"/>
          <p:cNvGraphicFramePr>
            <a:graphicFrameLocks noGrp="1" noChangeAspect="1"/>
          </p:cNvGraphicFramePr>
          <p:nvPr>
            <p:ph sz="quarter" idx="3"/>
          </p:nvPr>
        </p:nvGraphicFramePr>
        <p:xfrm>
          <a:off x="1463675" y="4508502"/>
          <a:ext cx="4260850" cy="1884363"/>
        </p:xfrm>
        <a:graphic>
          <a:graphicData uri="http://schemas.openxmlformats.org/presentationml/2006/ole">
            <mc:AlternateContent xmlns:mc="http://schemas.openxmlformats.org/markup-compatibility/2006">
              <mc:Choice xmlns:v="urn:schemas-microsoft-com:vml" Requires="v">
                <p:oleObj spid="_x0000_s3115" name="Bitmap Image" r:id="rId5" imgW="3086531" imgH="1743318" progId="Paint.Picture">
                  <p:embed/>
                </p:oleObj>
              </mc:Choice>
              <mc:Fallback>
                <p:oleObj name="Bitmap Image" r:id="rId5" imgW="3086531" imgH="1743318" progId="Paint.Picture">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3675" y="4508502"/>
                        <a:ext cx="4260850"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44" name="Rectangle 4"/>
          <p:cNvSpPr>
            <a:spLocks noChangeArrowheads="1"/>
          </p:cNvSpPr>
          <p:nvPr/>
        </p:nvSpPr>
        <p:spPr bwMode="auto">
          <a:xfrm>
            <a:off x="468313" y="2205040"/>
            <a:ext cx="2951162"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Wingdings" panose="05000000000000000000" pitchFamily="2" charset="2"/>
              <a:buChar char="Ø"/>
              <a:defRPr sz="3200">
                <a:solidFill>
                  <a:schemeClr val="tx1"/>
                </a:solidFill>
                <a:effectLst>
                  <a:outerShdw blurRad="38100" dist="38100" dir="2700000" algn="tl">
                    <a:srgbClr val="000000"/>
                  </a:outerShdw>
                </a:effectLst>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effectLst>
                  <a:outerShdw blurRad="38100" dist="38100" dir="2700000" algn="tl">
                    <a:srgbClr val="000000"/>
                  </a:outerShdw>
                </a:effectLst>
                <a:latin typeface="Arial" panose="020B0604020202020204" pitchFamily="34" charset="0"/>
              </a:defRPr>
            </a:lvl2pPr>
            <a:lvl3pPr marL="1143000" indent="-228600">
              <a:spcBef>
                <a:spcPct val="20000"/>
              </a:spcBef>
              <a:buClr>
                <a:schemeClr val="accent2"/>
              </a:buClr>
              <a:buChar char="•"/>
              <a:defRPr sz="2400">
                <a:solidFill>
                  <a:schemeClr val="tx1"/>
                </a:solidFill>
                <a:effectLst>
                  <a:outerShdw blurRad="38100" dist="38100" dir="2700000" algn="tl">
                    <a:srgbClr val="000000"/>
                  </a:outerShdw>
                </a:effectLst>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effectLst>
                  <a:outerShdw blurRad="38100" dist="38100" dir="2700000" algn="tl">
                    <a:srgbClr val="000000"/>
                  </a:outerShdw>
                </a:effectLst>
                <a:latin typeface="Arial" panose="020B0604020202020204" pitchFamily="34" charset="0"/>
              </a:defRPr>
            </a:lvl4pPr>
            <a:lvl5pPr marL="2057400" indent="-228600">
              <a:spcBef>
                <a:spcPct val="20000"/>
              </a:spcBef>
              <a:buClr>
                <a:schemeClr val="hlink"/>
              </a:buClr>
              <a:buChar char="•"/>
              <a:defRPr sz="2000">
                <a:solidFill>
                  <a:schemeClr val="tx1"/>
                </a:solidFill>
                <a:effectLst>
                  <a:outerShdw blurRad="38100" dist="38100" dir="2700000" algn="tl">
                    <a:srgbClr val="000000"/>
                  </a:outerShdw>
                </a:effectLst>
                <a:latin typeface="Arial" panose="020B0604020202020204" pitchFamily="34" charset="0"/>
              </a:defRPr>
            </a:lvl5pPr>
            <a:lvl6pPr marL="2514600" indent="-22860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Arial" panose="020B0604020202020204" pitchFamily="34" charset="0"/>
              </a:defRPr>
            </a:lvl6pPr>
            <a:lvl7pPr marL="2971800" indent="-22860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Arial" panose="020B0604020202020204" pitchFamily="34" charset="0"/>
              </a:defRPr>
            </a:lvl7pPr>
            <a:lvl8pPr marL="3429000" indent="-22860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Arial" panose="020B0604020202020204" pitchFamily="34" charset="0"/>
              </a:defRPr>
            </a:lvl8pPr>
            <a:lvl9pPr marL="3886200" indent="-22860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Arial" panose="020B0604020202020204" pitchFamily="34" charset="0"/>
              </a:defRPr>
            </a:lvl9pPr>
          </a:lstStyle>
          <a:p>
            <a:pPr eaLnBrk="1" hangingPunct="1">
              <a:lnSpc>
                <a:spcPct val="80000"/>
              </a:lnSpc>
              <a:defRPr/>
            </a:pPr>
            <a:r>
              <a:rPr lang="en-US" altLang="en-US" sz="2400"/>
              <a:t>Tabel Mahasiswa</a:t>
            </a:r>
          </a:p>
        </p:txBody>
      </p:sp>
      <p:sp>
        <p:nvSpPr>
          <p:cNvPr id="87047" name="Rectangle 7"/>
          <p:cNvSpPr>
            <a:spLocks noChangeArrowheads="1"/>
          </p:cNvSpPr>
          <p:nvPr/>
        </p:nvSpPr>
        <p:spPr bwMode="auto">
          <a:xfrm>
            <a:off x="468315" y="4076700"/>
            <a:ext cx="2160587"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Wingdings" panose="05000000000000000000" pitchFamily="2" charset="2"/>
              <a:buChar char="Ø"/>
              <a:defRPr sz="3200">
                <a:solidFill>
                  <a:schemeClr val="tx1"/>
                </a:solidFill>
                <a:effectLst>
                  <a:outerShdw blurRad="38100" dist="38100" dir="2700000" algn="tl">
                    <a:srgbClr val="000000"/>
                  </a:outerShdw>
                </a:effectLst>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effectLst>
                  <a:outerShdw blurRad="38100" dist="38100" dir="2700000" algn="tl">
                    <a:srgbClr val="000000"/>
                  </a:outerShdw>
                </a:effectLst>
                <a:latin typeface="Arial" panose="020B0604020202020204" pitchFamily="34" charset="0"/>
              </a:defRPr>
            </a:lvl2pPr>
            <a:lvl3pPr marL="1143000" indent="-228600">
              <a:spcBef>
                <a:spcPct val="20000"/>
              </a:spcBef>
              <a:buClr>
                <a:schemeClr val="accent2"/>
              </a:buClr>
              <a:buChar char="•"/>
              <a:defRPr sz="2400">
                <a:solidFill>
                  <a:schemeClr val="tx1"/>
                </a:solidFill>
                <a:effectLst>
                  <a:outerShdw blurRad="38100" dist="38100" dir="2700000" algn="tl">
                    <a:srgbClr val="000000"/>
                  </a:outerShdw>
                </a:effectLst>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effectLst>
                  <a:outerShdw blurRad="38100" dist="38100" dir="2700000" algn="tl">
                    <a:srgbClr val="000000"/>
                  </a:outerShdw>
                </a:effectLst>
                <a:latin typeface="Arial" panose="020B0604020202020204" pitchFamily="34" charset="0"/>
              </a:defRPr>
            </a:lvl4pPr>
            <a:lvl5pPr marL="2057400" indent="-228600">
              <a:spcBef>
                <a:spcPct val="20000"/>
              </a:spcBef>
              <a:buClr>
                <a:schemeClr val="hlink"/>
              </a:buClr>
              <a:buChar char="•"/>
              <a:defRPr sz="2000">
                <a:solidFill>
                  <a:schemeClr val="tx1"/>
                </a:solidFill>
                <a:effectLst>
                  <a:outerShdw blurRad="38100" dist="38100" dir="2700000" algn="tl">
                    <a:srgbClr val="000000"/>
                  </a:outerShdw>
                </a:effectLst>
                <a:latin typeface="Arial" panose="020B0604020202020204" pitchFamily="34" charset="0"/>
              </a:defRPr>
            </a:lvl5pPr>
            <a:lvl6pPr marL="2514600" indent="-22860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Arial" panose="020B0604020202020204" pitchFamily="34" charset="0"/>
              </a:defRPr>
            </a:lvl6pPr>
            <a:lvl7pPr marL="2971800" indent="-22860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Arial" panose="020B0604020202020204" pitchFamily="34" charset="0"/>
              </a:defRPr>
            </a:lvl7pPr>
            <a:lvl8pPr marL="3429000" indent="-22860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Arial" panose="020B0604020202020204" pitchFamily="34" charset="0"/>
              </a:defRPr>
            </a:lvl8pPr>
            <a:lvl9pPr marL="3886200" indent="-22860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Arial" panose="020B0604020202020204" pitchFamily="34" charset="0"/>
              </a:defRPr>
            </a:lvl9pPr>
          </a:lstStyle>
          <a:p>
            <a:pPr eaLnBrk="1" hangingPunct="1">
              <a:lnSpc>
                <a:spcPct val="80000"/>
              </a:lnSpc>
              <a:defRPr/>
            </a:pPr>
            <a:r>
              <a:rPr lang="en-US" altLang="en-US" sz="2400"/>
              <a:t>Tabel Hobi</a:t>
            </a:r>
          </a:p>
        </p:txBody>
      </p:sp>
    </p:spTree>
    <p:extLst>
      <p:ext uri="{BB962C8B-B14F-4D97-AF65-F5344CB8AC3E}">
        <p14:creationId xmlns:p14="http://schemas.microsoft.com/office/powerpoint/2010/main" val="107390315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fontScale="90000"/>
          </a:bodyPr>
          <a:lstStyle/>
          <a:p>
            <a:r>
              <a:rPr lang="en-US" altLang="en-US" sz="4000" b="1"/>
              <a:t>Bentuk Normal Tahap Kedua (2nd Normal Form)</a:t>
            </a:r>
          </a:p>
        </p:txBody>
      </p:sp>
      <p:sp>
        <p:nvSpPr>
          <p:cNvPr id="18435" name="Rectangle 3"/>
          <p:cNvSpPr>
            <a:spLocks noGrp="1" noChangeArrowheads="1"/>
          </p:cNvSpPr>
          <p:nvPr>
            <p:ph idx="1"/>
          </p:nvPr>
        </p:nvSpPr>
        <p:spPr bwMode="auto"/>
        <p:txBody>
          <a:bodyPr wrap="square" numCol="1" anchor="t" anchorCtr="0" compatLnSpc="1">
            <a:prstTxWarp prst="textNoShape">
              <a:avLst/>
            </a:prstTxWarp>
          </a:bodyPr>
          <a:lstStyle/>
          <a:p>
            <a:pPr algn="just">
              <a:lnSpc>
                <a:spcPct val="80000"/>
              </a:lnSpc>
            </a:pPr>
            <a:r>
              <a:rPr lang="en-US" altLang="en-US" b="1" dirty="0" err="1"/>
              <a:t>Bentuk</a:t>
            </a:r>
            <a:r>
              <a:rPr lang="en-US" altLang="en-US" b="1" dirty="0"/>
              <a:t> normal 2NF </a:t>
            </a:r>
            <a:r>
              <a:rPr lang="en-US" altLang="en-US" b="1" dirty="0" err="1"/>
              <a:t>terpenuhi</a:t>
            </a:r>
            <a:r>
              <a:rPr lang="en-US" altLang="en-US" dirty="0"/>
              <a:t> </a:t>
            </a:r>
            <a:r>
              <a:rPr lang="en-US" altLang="en-US" dirty="0" err="1"/>
              <a:t>jika</a:t>
            </a:r>
            <a:r>
              <a:rPr lang="en-US" altLang="en-US" dirty="0"/>
              <a:t> </a:t>
            </a:r>
            <a:r>
              <a:rPr lang="en-US" altLang="en-US" b="1" dirty="0" err="1"/>
              <a:t>telah</a:t>
            </a:r>
            <a:r>
              <a:rPr lang="en-US" altLang="en-US" b="1" dirty="0"/>
              <a:t> </a:t>
            </a:r>
            <a:r>
              <a:rPr lang="en-US" altLang="en-US" b="1" dirty="0" err="1"/>
              <a:t>memenuhi</a:t>
            </a:r>
            <a:r>
              <a:rPr lang="en-US" altLang="en-US" b="1" dirty="0"/>
              <a:t> </a:t>
            </a:r>
            <a:r>
              <a:rPr lang="en-US" altLang="en-US" b="1" dirty="0" err="1"/>
              <a:t>bentuk</a:t>
            </a:r>
            <a:r>
              <a:rPr lang="en-US" altLang="en-US" b="1" dirty="0"/>
              <a:t> 1NF</a:t>
            </a:r>
            <a:r>
              <a:rPr lang="en-US" altLang="en-US" dirty="0"/>
              <a:t>, </a:t>
            </a:r>
            <a:r>
              <a:rPr lang="en-US" altLang="en-US" dirty="0" err="1"/>
              <a:t>dan</a:t>
            </a:r>
            <a:r>
              <a:rPr lang="en-US" altLang="en-US" dirty="0"/>
              <a:t> </a:t>
            </a:r>
            <a:r>
              <a:rPr lang="en-US" altLang="en-US" b="1" dirty="0" err="1"/>
              <a:t>semua</a:t>
            </a:r>
            <a:r>
              <a:rPr lang="en-US" altLang="en-US" b="1" dirty="0"/>
              <a:t> </a:t>
            </a:r>
            <a:r>
              <a:rPr lang="en-US" altLang="en-US" b="1" dirty="0" err="1"/>
              <a:t>atribut</a:t>
            </a:r>
            <a:r>
              <a:rPr lang="en-US" altLang="en-US" b="1" dirty="0"/>
              <a:t> </a:t>
            </a:r>
            <a:r>
              <a:rPr lang="en-US" altLang="en-US" b="1" dirty="0" err="1"/>
              <a:t>selain</a:t>
            </a:r>
            <a:r>
              <a:rPr lang="en-US" altLang="en-US" b="1" dirty="0"/>
              <a:t> primary key</a:t>
            </a:r>
            <a:r>
              <a:rPr lang="en-US" altLang="en-US" dirty="0"/>
              <a:t>, </a:t>
            </a:r>
            <a:r>
              <a:rPr lang="en-US" altLang="en-US" dirty="0" err="1"/>
              <a:t>secara</a:t>
            </a:r>
            <a:r>
              <a:rPr lang="en-US" altLang="en-US" dirty="0"/>
              <a:t> </a:t>
            </a:r>
            <a:r>
              <a:rPr lang="en-US" altLang="en-US" dirty="0" err="1"/>
              <a:t>utuh</a:t>
            </a:r>
            <a:r>
              <a:rPr lang="en-US" altLang="en-US" dirty="0"/>
              <a:t> </a:t>
            </a:r>
            <a:r>
              <a:rPr lang="en-US" altLang="en-US" b="1" dirty="0" err="1"/>
              <a:t>memiliki</a:t>
            </a:r>
            <a:r>
              <a:rPr lang="en-US" altLang="en-US" b="1" dirty="0"/>
              <a:t> Functional Dependency </a:t>
            </a:r>
            <a:r>
              <a:rPr lang="en-US" altLang="en-US" dirty="0" err="1"/>
              <a:t>pada</a:t>
            </a:r>
            <a:r>
              <a:rPr lang="en-US" altLang="en-US" dirty="0"/>
              <a:t> primary key</a:t>
            </a:r>
          </a:p>
          <a:p>
            <a:pPr algn="just">
              <a:lnSpc>
                <a:spcPct val="80000"/>
              </a:lnSpc>
            </a:pPr>
            <a:r>
              <a:rPr lang="en-US" altLang="en-US" dirty="0" err="1"/>
              <a:t>Sebuah</a:t>
            </a:r>
            <a:r>
              <a:rPr lang="en-US" altLang="en-US" dirty="0"/>
              <a:t> </a:t>
            </a:r>
            <a:r>
              <a:rPr lang="en-US" altLang="en-US" dirty="0" err="1"/>
              <a:t>tabel</a:t>
            </a:r>
            <a:r>
              <a:rPr lang="en-US" altLang="en-US" dirty="0"/>
              <a:t> </a:t>
            </a:r>
            <a:r>
              <a:rPr lang="en-US" altLang="en-US" b="1" dirty="0" err="1"/>
              <a:t>tidak</a:t>
            </a:r>
            <a:r>
              <a:rPr lang="en-US" altLang="en-US" b="1" dirty="0"/>
              <a:t> </a:t>
            </a:r>
            <a:r>
              <a:rPr lang="en-US" altLang="en-US" b="1" dirty="0" err="1"/>
              <a:t>memenuhi</a:t>
            </a:r>
            <a:r>
              <a:rPr lang="en-US" altLang="en-US" b="1" dirty="0"/>
              <a:t> 2NF</a:t>
            </a:r>
            <a:r>
              <a:rPr lang="en-US" altLang="en-US" dirty="0"/>
              <a:t>, </a:t>
            </a:r>
            <a:r>
              <a:rPr lang="en-US" altLang="en-US" dirty="0" err="1"/>
              <a:t>jika</a:t>
            </a:r>
            <a:r>
              <a:rPr lang="en-US" altLang="en-US" dirty="0"/>
              <a:t> </a:t>
            </a:r>
            <a:r>
              <a:rPr lang="en-US" altLang="en-US" b="1" dirty="0" err="1"/>
              <a:t>ada</a:t>
            </a:r>
            <a:r>
              <a:rPr lang="en-US" altLang="en-US" b="1" dirty="0"/>
              <a:t> </a:t>
            </a:r>
            <a:r>
              <a:rPr lang="en-US" altLang="en-US" b="1" dirty="0" err="1"/>
              <a:t>atribut</a:t>
            </a:r>
            <a:r>
              <a:rPr lang="en-US" altLang="en-US" b="1" dirty="0"/>
              <a:t> </a:t>
            </a:r>
            <a:r>
              <a:rPr lang="en-US" altLang="en-US" dirty="0"/>
              <a:t>yang </a:t>
            </a:r>
            <a:r>
              <a:rPr lang="en-US" altLang="en-US" b="1" dirty="0" err="1"/>
              <a:t>ketergantungannya</a:t>
            </a:r>
            <a:r>
              <a:rPr lang="en-US" altLang="en-US" dirty="0"/>
              <a:t> (Functional Dependency) </a:t>
            </a:r>
            <a:r>
              <a:rPr lang="en-US" altLang="en-US" dirty="0" err="1"/>
              <a:t>hanya</a:t>
            </a:r>
            <a:r>
              <a:rPr lang="en-US" altLang="en-US" dirty="0"/>
              <a:t> </a:t>
            </a:r>
            <a:r>
              <a:rPr lang="en-US" altLang="en-US" b="1" dirty="0" err="1"/>
              <a:t>bersifat</a:t>
            </a:r>
            <a:r>
              <a:rPr lang="en-US" altLang="en-US" b="1" dirty="0"/>
              <a:t> </a:t>
            </a:r>
            <a:r>
              <a:rPr lang="en-US" altLang="en-US" b="1" dirty="0" err="1"/>
              <a:t>parsial</a:t>
            </a:r>
            <a:r>
              <a:rPr lang="en-US" altLang="en-US" b="1" dirty="0"/>
              <a:t> </a:t>
            </a:r>
            <a:r>
              <a:rPr lang="en-US" altLang="en-US" dirty="0" err="1"/>
              <a:t>saja</a:t>
            </a:r>
            <a:r>
              <a:rPr lang="en-US" altLang="en-US" dirty="0"/>
              <a:t> (</a:t>
            </a:r>
            <a:r>
              <a:rPr lang="en-US" altLang="en-US" dirty="0" err="1"/>
              <a:t>hanya</a:t>
            </a:r>
            <a:r>
              <a:rPr lang="en-US" altLang="en-US" dirty="0"/>
              <a:t> </a:t>
            </a:r>
            <a:r>
              <a:rPr lang="en-US" altLang="en-US" b="1" dirty="0" err="1"/>
              <a:t>tergantung</a:t>
            </a:r>
            <a:r>
              <a:rPr lang="en-US" altLang="en-US" dirty="0"/>
              <a:t> </a:t>
            </a:r>
            <a:r>
              <a:rPr lang="en-US" altLang="en-US" dirty="0" err="1"/>
              <a:t>pada</a:t>
            </a:r>
            <a:r>
              <a:rPr lang="en-US" altLang="en-US" dirty="0"/>
              <a:t> </a:t>
            </a:r>
            <a:r>
              <a:rPr lang="en-US" altLang="en-US" b="1" dirty="0" err="1"/>
              <a:t>sebagian</a:t>
            </a:r>
            <a:r>
              <a:rPr lang="en-US" altLang="en-US" b="1" dirty="0"/>
              <a:t> </a:t>
            </a:r>
            <a:r>
              <a:rPr lang="en-US" altLang="en-US" dirty="0" err="1"/>
              <a:t>dari</a:t>
            </a:r>
            <a:r>
              <a:rPr lang="en-US" altLang="en-US" dirty="0"/>
              <a:t> </a:t>
            </a:r>
            <a:r>
              <a:rPr lang="en-US" altLang="en-US" b="1" dirty="0"/>
              <a:t>primary key</a:t>
            </a:r>
            <a:r>
              <a:rPr lang="en-US" altLang="en-US" dirty="0"/>
              <a:t>) </a:t>
            </a:r>
          </a:p>
          <a:p>
            <a:pPr algn="just">
              <a:lnSpc>
                <a:spcPct val="80000"/>
              </a:lnSpc>
            </a:pPr>
            <a:r>
              <a:rPr lang="en-US" altLang="en-US" dirty="0" err="1"/>
              <a:t>Jika</a:t>
            </a:r>
            <a:r>
              <a:rPr lang="en-US" altLang="en-US" dirty="0"/>
              <a:t> </a:t>
            </a:r>
            <a:r>
              <a:rPr lang="en-US" altLang="en-US" b="1" dirty="0" err="1"/>
              <a:t>terdapat</a:t>
            </a:r>
            <a:r>
              <a:rPr lang="en-US" altLang="en-US" b="1" dirty="0"/>
              <a:t> </a:t>
            </a:r>
            <a:r>
              <a:rPr lang="en-US" altLang="en-US" b="1" dirty="0" err="1"/>
              <a:t>atribut</a:t>
            </a:r>
            <a:r>
              <a:rPr lang="en-US" altLang="en-US" b="1" dirty="0"/>
              <a:t> </a:t>
            </a:r>
            <a:r>
              <a:rPr lang="en-US" altLang="en-US" dirty="0"/>
              <a:t>yang </a:t>
            </a:r>
            <a:r>
              <a:rPr lang="en-US" altLang="en-US" b="1" dirty="0" err="1"/>
              <a:t>tidak</a:t>
            </a:r>
            <a:r>
              <a:rPr lang="en-US" altLang="en-US" dirty="0"/>
              <a:t> </a:t>
            </a:r>
            <a:r>
              <a:rPr lang="en-US" altLang="en-US" dirty="0" err="1"/>
              <a:t>memiliki</a:t>
            </a:r>
            <a:r>
              <a:rPr lang="en-US" altLang="en-US" dirty="0"/>
              <a:t> </a:t>
            </a:r>
            <a:r>
              <a:rPr lang="en-US" altLang="en-US" dirty="0" err="1"/>
              <a:t>ke</a:t>
            </a:r>
            <a:r>
              <a:rPr lang="en-US" altLang="en-US" b="1" dirty="0" err="1"/>
              <a:t>tergantung</a:t>
            </a:r>
            <a:r>
              <a:rPr lang="en-US" altLang="en-US" dirty="0" err="1"/>
              <a:t>an</a:t>
            </a:r>
            <a:r>
              <a:rPr lang="en-US" altLang="en-US" dirty="0"/>
              <a:t> </a:t>
            </a:r>
            <a:r>
              <a:rPr lang="en-US" altLang="en-US" dirty="0" err="1"/>
              <a:t>terhadap</a:t>
            </a:r>
            <a:r>
              <a:rPr lang="en-US" altLang="en-US" dirty="0"/>
              <a:t> </a:t>
            </a:r>
            <a:r>
              <a:rPr lang="en-US" altLang="en-US" b="1" dirty="0"/>
              <a:t>primary key</a:t>
            </a:r>
            <a:r>
              <a:rPr lang="en-US" altLang="en-US" dirty="0"/>
              <a:t>, </a:t>
            </a:r>
            <a:r>
              <a:rPr lang="en-US" altLang="en-US" dirty="0" err="1"/>
              <a:t>maka</a:t>
            </a:r>
            <a:r>
              <a:rPr lang="en-US" altLang="en-US" dirty="0"/>
              <a:t> </a:t>
            </a:r>
            <a:r>
              <a:rPr lang="en-US" altLang="en-US" b="1" dirty="0" err="1"/>
              <a:t>atribut</a:t>
            </a:r>
            <a:r>
              <a:rPr lang="en-US" altLang="en-US" dirty="0"/>
              <a:t> </a:t>
            </a:r>
            <a:r>
              <a:rPr lang="en-US" altLang="en-US" dirty="0" err="1"/>
              <a:t>tersebut</a:t>
            </a:r>
            <a:r>
              <a:rPr lang="en-US" altLang="en-US" dirty="0"/>
              <a:t> </a:t>
            </a:r>
            <a:r>
              <a:rPr lang="en-US" altLang="en-US" dirty="0" err="1"/>
              <a:t>harus</a:t>
            </a:r>
            <a:r>
              <a:rPr lang="en-US" altLang="en-US" dirty="0"/>
              <a:t> </a:t>
            </a:r>
            <a:r>
              <a:rPr lang="en-US" altLang="en-US" b="1" dirty="0" err="1"/>
              <a:t>dipindah</a:t>
            </a:r>
            <a:r>
              <a:rPr lang="en-US" altLang="en-US" dirty="0"/>
              <a:t> </a:t>
            </a:r>
            <a:r>
              <a:rPr lang="en-US" altLang="en-US" dirty="0" err="1"/>
              <a:t>atau</a:t>
            </a:r>
            <a:r>
              <a:rPr lang="en-US" altLang="en-US" dirty="0"/>
              <a:t> </a:t>
            </a:r>
            <a:r>
              <a:rPr lang="en-US" altLang="en-US" b="1" dirty="0" err="1"/>
              <a:t>dihilangkan</a:t>
            </a:r>
            <a:r>
              <a:rPr lang="en-US" altLang="en-US" dirty="0"/>
              <a:t> </a:t>
            </a:r>
          </a:p>
        </p:txBody>
      </p:sp>
    </p:spTree>
    <p:extLst>
      <p:ext uri="{BB962C8B-B14F-4D97-AF65-F5344CB8AC3E}">
        <p14:creationId xmlns:p14="http://schemas.microsoft.com/office/powerpoint/2010/main" val="1066053961"/>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mtClean="0"/>
              <a:t>Contoh</a:t>
            </a:r>
          </a:p>
        </p:txBody>
      </p:sp>
      <p:sp>
        <p:nvSpPr>
          <p:cNvPr id="19459" name="Rectangle 3"/>
          <p:cNvSpPr>
            <a:spLocks noGrp="1" noChangeArrowheads="1"/>
          </p:cNvSpPr>
          <p:nvPr>
            <p:ph type="body" sz="half" idx="1"/>
          </p:nvPr>
        </p:nvSpPr>
        <p:spPr bwMode="auto">
          <a:xfrm>
            <a:off x="457200" y="1600200"/>
            <a:ext cx="7570788" cy="533400"/>
          </a:xfrm>
        </p:spPr>
        <p:txBody>
          <a:bodyPr wrap="square" numCol="1" anchor="t" anchorCtr="0" compatLnSpc="1">
            <a:prstTxWarp prst="textNoShape">
              <a:avLst/>
            </a:prstTxWarp>
          </a:bodyPr>
          <a:lstStyle/>
          <a:p>
            <a:pPr marL="0" indent="0">
              <a:buNone/>
            </a:pPr>
            <a:r>
              <a:rPr lang="en-US" altLang="en-US" sz="2400"/>
              <a:t>Tabel berikut memenuhi 1NF tapi tidak termasuk 2NF:</a:t>
            </a:r>
          </a:p>
        </p:txBody>
      </p:sp>
      <p:graphicFrame>
        <p:nvGraphicFramePr>
          <p:cNvPr id="94248" name="Group 40"/>
          <p:cNvGraphicFramePr>
            <a:graphicFrameLocks noGrp="1"/>
          </p:cNvGraphicFramePr>
          <p:nvPr>
            <p:ph sz="half" idx="2"/>
          </p:nvPr>
        </p:nvGraphicFramePr>
        <p:xfrm>
          <a:off x="611190" y="2205038"/>
          <a:ext cx="7056437" cy="431800"/>
        </p:xfrm>
        <a:graphic>
          <a:graphicData uri="http://schemas.openxmlformats.org/drawingml/2006/table">
            <a:tbl>
              <a:tblPr/>
              <a:tblGrid>
                <a:gridCol w="936625"/>
                <a:gridCol w="1152525"/>
                <a:gridCol w="1223962"/>
                <a:gridCol w="1008063"/>
                <a:gridCol w="1008062"/>
                <a:gridCol w="863600"/>
                <a:gridCol w="863600"/>
              </a:tblGrid>
              <a:tr h="431800">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400" b="1" i="0" u="none" strike="noStrike" cap="none" normalizeH="0" baseline="0" dirty="0" err="1" smtClean="0">
                          <a:ln>
                            <a:noFill/>
                          </a:ln>
                          <a:solidFill>
                            <a:schemeClr val="tx1"/>
                          </a:solidFill>
                          <a:effectLst/>
                          <a:latin typeface="Arial" panose="020B0604020202020204" pitchFamily="34" charset="0"/>
                        </a:rPr>
                        <a:t>Mhs_nrp</a:t>
                      </a:r>
                      <a:r>
                        <a:rPr kumimoji="0" lang="en-US" altLang="en-US" sz="1400" b="1" i="0" u="none" strike="noStrike" cap="none" normalizeH="0" baseline="0" dirty="0" smtClean="0">
                          <a:ln>
                            <a:noFill/>
                          </a:ln>
                          <a:solidFill>
                            <a:schemeClr val="tx1"/>
                          </a:solidFill>
                          <a:effectLst/>
                          <a:latin typeface="Arial" panose="020B0604020202020204" pitchFamily="34" charset="0"/>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400" b="1" i="0" u="none" strike="noStrike" cap="none" normalizeH="0" baseline="0" smtClean="0">
                          <a:ln>
                            <a:noFill/>
                          </a:ln>
                          <a:solidFill>
                            <a:schemeClr val="tx1"/>
                          </a:solidFill>
                          <a:effectLst/>
                          <a:latin typeface="Arial" panose="020B0604020202020204" pitchFamily="34" charset="0"/>
                        </a:rPr>
                        <a:t>mhs_nama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400" b="1" i="0" u="none" strike="noStrike" cap="none" normalizeH="0" baseline="0" dirty="0" err="1" smtClean="0">
                          <a:ln>
                            <a:noFill/>
                          </a:ln>
                          <a:solidFill>
                            <a:schemeClr val="tx1"/>
                          </a:solidFill>
                          <a:effectLst/>
                          <a:latin typeface="Arial" panose="020B0604020202020204" pitchFamily="34" charset="0"/>
                        </a:rPr>
                        <a:t>mhs_alamat</a:t>
                      </a:r>
                      <a:r>
                        <a:rPr kumimoji="0" lang="en-US" altLang="en-US" sz="1400" b="1" i="0" u="none" strike="noStrike" cap="none" normalizeH="0" baseline="0" dirty="0" smtClean="0">
                          <a:ln>
                            <a:noFill/>
                          </a:ln>
                          <a:solidFill>
                            <a:schemeClr val="tx1"/>
                          </a:solidFill>
                          <a:effectLst/>
                          <a:latin typeface="Arial" panose="020B0604020202020204" pitchFamily="34"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400" b="1" i="0" u="none" strike="noStrike" cap="none" normalizeH="0" baseline="0" smtClean="0">
                          <a:ln>
                            <a:noFill/>
                          </a:ln>
                          <a:solidFill>
                            <a:schemeClr val="tx1"/>
                          </a:solidFill>
                          <a:effectLst/>
                          <a:latin typeface="Arial" panose="020B0604020202020204" pitchFamily="34" charset="0"/>
                        </a:rPr>
                        <a:t>mk_kode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400" b="1" i="0" u="none" strike="noStrike" cap="none" normalizeH="0" baseline="0" smtClean="0">
                          <a:ln>
                            <a:noFill/>
                          </a:ln>
                          <a:solidFill>
                            <a:schemeClr val="tx1"/>
                          </a:solidFill>
                          <a:effectLst/>
                          <a:latin typeface="Arial" panose="020B0604020202020204" pitchFamily="34" charset="0"/>
                        </a:rPr>
                        <a:t>mk_nama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400" b="1" i="0" u="none" strike="noStrike" cap="none" normalizeH="0" baseline="0" smtClean="0">
                          <a:ln>
                            <a:noFill/>
                          </a:ln>
                          <a:solidFill>
                            <a:schemeClr val="tx1"/>
                          </a:solidFill>
                          <a:effectLst/>
                          <a:latin typeface="Arial" panose="020B0604020202020204" pitchFamily="34" charset="0"/>
                        </a:rPr>
                        <a:t>mk_sks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400" b="1" i="0" u="none" strike="noStrike" cap="none" normalizeH="0" baseline="0" dirty="0" err="1" smtClean="0">
                          <a:ln>
                            <a:noFill/>
                          </a:ln>
                          <a:solidFill>
                            <a:schemeClr val="tx1"/>
                          </a:solidFill>
                          <a:effectLst/>
                          <a:latin typeface="Arial" panose="020B0604020202020204" pitchFamily="34" charset="0"/>
                        </a:rPr>
                        <a:t>nihuruf</a:t>
                      </a:r>
                      <a:r>
                        <a:rPr kumimoji="0" lang="en-US" altLang="en-US" sz="1400" b="1" i="0" u="none" strike="noStrike" cap="none" normalizeH="0" baseline="0" dirty="0" smtClean="0">
                          <a:ln>
                            <a:noFill/>
                          </a:ln>
                          <a:solidFill>
                            <a:schemeClr val="tx1"/>
                          </a:solidFill>
                          <a:effectLst/>
                          <a:latin typeface="Arial" panose="020B0604020202020204" pitchFamily="34" charset="0"/>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9478" name="Rectangle 46"/>
          <p:cNvSpPr>
            <a:spLocks noChangeArrowheads="1"/>
          </p:cNvSpPr>
          <p:nvPr/>
        </p:nvSpPr>
        <p:spPr bwMode="auto">
          <a:xfrm>
            <a:off x="468315" y="2997200"/>
            <a:ext cx="7570787" cy="25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50838" indent="-350838">
              <a:defRPr>
                <a:solidFill>
                  <a:schemeClr val="tx1"/>
                </a:solidFill>
                <a:latin typeface="Arial" panose="020B0604020202020204" pitchFamily="34" charset="0"/>
              </a:defRPr>
            </a:lvl1pPr>
            <a:lvl2pPr marL="750888"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20000"/>
              </a:spcBef>
              <a:buClr>
                <a:schemeClr val="hlink"/>
              </a:buClr>
              <a:buSzPct val="80000"/>
              <a:buFont typeface="Wingdings" panose="05000000000000000000" pitchFamily="2" charset="2"/>
              <a:buChar char="Ø"/>
            </a:pPr>
            <a:r>
              <a:rPr lang="en-US" altLang="en-US" sz="2200" dirty="0" err="1"/>
              <a:t>Tidak</a:t>
            </a:r>
            <a:r>
              <a:rPr lang="en-US" altLang="en-US" sz="2200" dirty="0"/>
              <a:t> </a:t>
            </a:r>
            <a:r>
              <a:rPr lang="en-US" altLang="en-US" sz="2200" dirty="0" err="1"/>
              <a:t>memenuhi</a:t>
            </a:r>
            <a:r>
              <a:rPr lang="en-US" altLang="en-US" sz="2200" dirty="0"/>
              <a:t> 2NF, </a:t>
            </a:r>
            <a:r>
              <a:rPr lang="en-US" altLang="en-US" sz="2200" dirty="0" err="1"/>
              <a:t>karena</a:t>
            </a:r>
            <a:r>
              <a:rPr lang="en-US" altLang="en-US" sz="2200" dirty="0"/>
              <a:t> {</a:t>
            </a:r>
            <a:r>
              <a:rPr lang="en-US" altLang="en-US" sz="2200" b="1" dirty="0" err="1"/>
              <a:t>Mhs_nrp</a:t>
            </a:r>
            <a:r>
              <a:rPr lang="en-US" altLang="en-US" sz="2200" b="1" dirty="0"/>
              <a:t>, </a:t>
            </a:r>
            <a:r>
              <a:rPr lang="en-US" altLang="en-US" sz="2200" b="1" dirty="0" err="1"/>
              <a:t>mk_kode</a:t>
            </a:r>
            <a:r>
              <a:rPr lang="en-US" altLang="en-US" sz="2200" dirty="0"/>
              <a:t>} yang </a:t>
            </a:r>
            <a:r>
              <a:rPr lang="en-US" altLang="en-US" sz="2200" dirty="0" err="1"/>
              <a:t>dianggap</a:t>
            </a:r>
            <a:r>
              <a:rPr lang="en-US" altLang="en-US" sz="2200" dirty="0"/>
              <a:t> </a:t>
            </a:r>
            <a:r>
              <a:rPr lang="en-US" altLang="en-US" sz="2200" dirty="0" err="1"/>
              <a:t>sebagai</a:t>
            </a:r>
            <a:r>
              <a:rPr lang="en-US" altLang="en-US" sz="2200" dirty="0"/>
              <a:t> primary key </a:t>
            </a:r>
            <a:r>
              <a:rPr lang="en-US" altLang="en-US" sz="2200" dirty="0" err="1"/>
              <a:t>sedangkan</a:t>
            </a:r>
            <a:r>
              <a:rPr lang="en-US" altLang="en-US" sz="2200" dirty="0"/>
              <a:t>:</a:t>
            </a:r>
          </a:p>
          <a:p>
            <a:pPr algn="just" eaLnBrk="1" hangingPunct="1">
              <a:spcBef>
                <a:spcPct val="20000"/>
              </a:spcBef>
              <a:buClr>
                <a:schemeClr val="hlink"/>
              </a:buClr>
              <a:buSzPct val="80000"/>
              <a:buFont typeface="Wingdings" panose="05000000000000000000" pitchFamily="2" charset="2"/>
              <a:buNone/>
            </a:pPr>
            <a:r>
              <a:rPr lang="en-US" altLang="en-US" sz="2000" dirty="0"/>
              <a:t>	{</a:t>
            </a:r>
            <a:r>
              <a:rPr lang="en-US" altLang="en-US" sz="2000" dirty="0" err="1"/>
              <a:t>Mhs_nrp</a:t>
            </a:r>
            <a:r>
              <a:rPr lang="en-US" altLang="en-US" sz="2000" dirty="0"/>
              <a:t>, </a:t>
            </a:r>
            <a:r>
              <a:rPr lang="en-US" altLang="en-US" sz="2000" dirty="0" err="1"/>
              <a:t>mk_kode</a:t>
            </a:r>
            <a:r>
              <a:rPr lang="en-US" altLang="en-US" sz="2000" dirty="0"/>
              <a:t>}	   </a:t>
            </a:r>
            <a:r>
              <a:rPr lang="en-US" altLang="en-US" sz="2000" dirty="0">
                <a:sym typeface="Wingdings" panose="05000000000000000000" pitchFamily="2" charset="2"/>
              </a:rPr>
              <a:t></a:t>
            </a:r>
            <a:r>
              <a:rPr lang="en-US" altLang="en-US" sz="2000" dirty="0"/>
              <a:t>	</a:t>
            </a:r>
            <a:r>
              <a:rPr lang="en-US" altLang="en-US" sz="2000" dirty="0" err="1"/>
              <a:t>mhs_nama</a:t>
            </a:r>
            <a:endParaRPr lang="en-US" altLang="en-US" sz="2000" dirty="0"/>
          </a:p>
          <a:p>
            <a:pPr algn="just" eaLnBrk="1" hangingPunct="1">
              <a:spcBef>
                <a:spcPct val="20000"/>
              </a:spcBef>
              <a:buClr>
                <a:schemeClr val="hlink"/>
              </a:buClr>
              <a:buSzPct val="80000"/>
              <a:buFont typeface="Wingdings" panose="05000000000000000000" pitchFamily="2" charset="2"/>
              <a:buNone/>
            </a:pPr>
            <a:r>
              <a:rPr lang="en-US" altLang="en-US" sz="2000" dirty="0"/>
              <a:t>	{</a:t>
            </a:r>
            <a:r>
              <a:rPr lang="en-US" altLang="en-US" sz="2000" dirty="0" err="1"/>
              <a:t>Mhs_nrp</a:t>
            </a:r>
            <a:r>
              <a:rPr lang="en-US" altLang="en-US" sz="2000" dirty="0"/>
              <a:t>, </a:t>
            </a:r>
            <a:r>
              <a:rPr lang="en-US" altLang="en-US" sz="2000" dirty="0" err="1"/>
              <a:t>mk_kode</a:t>
            </a:r>
            <a:r>
              <a:rPr lang="en-US" altLang="en-US" sz="2000" dirty="0"/>
              <a:t>}    </a:t>
            </a:r>
            <a:r>
              <a:rPr lang="en-US" altLang="en-US" sz="2000" dirty="0">
                <a:sym typeface="Wingdings" panose="05000000000000000000" pitchFamily="2" charset="2"/>
              </a:rPr>
              <a:t></a:t>
            </a:r>
            <a:r>
              <a:rPr lang="en-US" altLang="en-US" sz="2000" dirty="0"/>
              <a:t>	</a:t>
            </a:r>
            <a:r>
              <a:rPr lang="en-US" altLang="en-US" sz="2000" dirty="0" err="1"/>
              <a:t>mhs_alamat</a:t>
            </a:r>
            <a:endParaRPr lang="en-US" altLang="en-US" sz="2000" dirty="0"/>
          </a:p>
          <a:p>
            <a:pPr algn="just" eaLnBrk="1" hangingPunct="1">
              <a:spcBef>
                <a:spcPct val="20000"/>
              </a:spcBef>
              <a:buClr>
                <a:schemeClr val="hlink"/>
              </a:buClr>
              <a:buSzPct val="80000"/>
              <a:buFont typeface="Wingdings" panose="05000000000000000000" pitchFamily="2" charset="2"/>
              <a:buNone/>
            </a:pPr>
            <a:r>
              <a:rPr lang="en-US" altLang="en-US" sz="2000" dirty="0"/>
              <a:t>	{</a:t>
            </a:r>
            <a:r>
              <a:rPr lang="en-US" altLang="en-US" sz="2000" dirty="0" err="1"/>
              <a:t>Mhs_nrp</a:t>
            </a:r>
            <a:r>
              <a:rPr lang="en-US" altLang="en-US" sz="2000" dirty="0"/>
              <a:t>, </a:t>
            </a:r>
            <a:r>
              <a:rPr lang="en-US" altLang="en-US" sz="2000" dirty="0" err="1"/>
              <a:t>mk_kode</a:t>
            </a:r>
            <a:r>
              <a:rPr lang="en-US" altLang="en-US" sz="2000" dirty="0"/>
              <a:t>}    </a:t>
            </a:r>
            <a:r>
              <a:rPr lang="en-US" altLang="en-US" sz="2000" dirty="0">
                <a:sym typeface="Wingdings" panose="05000000000000000000" pitchFamily="2" charset="2"/>
              </a:rPr>
              <a:t></a:t>
            </a:r>
            <a:r>
              <a:rPr lang="en-US" altLang="en-US" sz="2000" dirty="0"/>
              <a:t>	</a:t>
            </a:r>
            <a:r>
              <a:rPr lang="en-US" altLang="en-US" sz="2000" dirty="0" err="1"/>
              <a:t>mk_nama</a:t>
            </a:r>
            <a:endParaRPr lang="en-US" altLang="en-US" sz="2000" dirty="0"/>
          </a:p>
          <a:p>
            <a:pPr algn="just" eaLnBrk="1" hangingPunct="1">
              <a:spcBef>
                <a:spcPct val="20000"/>
              </a:spcBef>
              <a:buClr>
                <a:schemeClr val="hlink"/>
              </a:buClr>
              <a:buSzPct val="80000"/>
              <a:buFont typeface="Wingdings" panose="05000000000000000000" pitchFamily="2" charset="2"/>
              <a:buNone/>
            </a:pPr>
            <a:r>
              <a:rPr lang="en-US" altLang="en-US" sz="2000" dirty="0"/>
              <a:t>	{</a:t>
            </a:r>
            <a:r>
              <a:rPr lang="en-US" altLang="en-US" sz="2000" dirty="0" err="1"/>
              <a:t>Mhs_nrp</a:t>
            </a:r>
            <a:r>
              <a:rPr lang="en-US" altLang="en-US" sz="2000" dirty="0"/>
              <a:t>, </a:t>
            </a:r>
            <a:r>
              <a:rPr lang="en-US" altLang="en-US" sz="2000" dirty="0" err="1"/>
              <a:t>mk_kode</a:t>
            </a:r>
            <a:r>
              <a:rPr lang="en-US" altLang="en-US" sz="2000" dirty="0"/>
              <a:t>}   </a:t>
            </a:r>
            <a:r>
              <a:rPr lang="en-US" altLang="en-US" sz="2000" dirty="0">
                <a:sym typeface="Wingdings" panose="05000000000000000000" pitchFamily="2" charset="2"/>
              </a:rPr>
              <a:t></a:t>
            </a:r>
            <a:r>
              <a:rPr lang="en-US" altLang="en-US" sz="2000" dirty="0"/>
              <a:t>	</a:t>
            </a:r>
            <a:r>
              <a:rPr lang="en-US" altLang="en-US" sz="2000" dirty="0" err="1"/>
              <a:t>mk_sks</a:t>
            </a:r>
            <a:endParaRPr lang="en-US" altLang="en-US" sz="2000" dirty="0"/>
          </a:p>
          <a:p>
            <a:pPr algn="just" eaLnBrk="1" hangingPunct="1">
              <a:spcBef>
                <a:spcPct val="20000"/>
              </a:spcBef>
              <a:buClr>
                <a:schemeClr val="hlink"/>
              </a:buClr>
              <a:buSzPct val="80000"/>
              <a:buFont typeface="Wingdings" panose="05000000000000000000" pitchFamily="2" charset="2"/>
              <a:buNone/>
            </a:pPr>
            <a:r>
              <a:rPr lang="en-US" altLang="en-US" sz="2000" dirty="0"/>
              <a:t>	{</a:t>
            </a:r>
            <a:r>
              <a:rPr lang="en-US" altLang="en-US" sz="2000" dirty="0" err="1"/>
              <a:t>Mhs_nrp</a:t>
            </a:r>
            <a:r>
              <a:rPr lang="en-US" altLang="en-US" sz="2000" dirty="0"/>
              <a:t>, </a:t>
            </a:r>
            <a:r>
              <a:rPr lang="en-US" altLang="en-US" sz="2000" dirty="0" err="1"/>
              <a:t>mk_kode</a:t>
            </a:r>
            <a:r>
              <a:rPr lang="en-US" altLang="en-US" sz="2000" dirty="0"/>
              <a:t>}	   </a:t>
            </a:r>
            <a:r>
              <a:rPr lang="en-US" altLang="en-US" sz="2000" dirty="0">
                <a:sym typeface="Wingdings" panose="05000000000000000000" pitchFamily="2" charset="2"/>
              </a:rPr>
              <a:t></a:t>
            </a:r>
            <a:r>
              <a:rPr lang="en-US" altLang="en-US" sz="2000" dirty="0"/>
              <a:t>	</a:t>
            </a:r>
            <a:r>
              <a:rPr lang="en-US" altLang="en-US" sz="2000" dirty="0" err="1"/>
              <a:t>nihuruf</a:t>
            </a:r>
            <a:endParaRPr lang="en-US" altLang="en-US" sz="2000" dirty="0"/>
          </a:p>
        </p:txBody>
      </p:sp>
      <p:sp>
        <p:nvSpPr>
          <p:cNvPr id="19479" name="Line 48"/>
          <p:cNvSpPr>
            <a:spLocks noChangeShapeType="1"/>
          </p:cNvSpPr>
          <p:nvPr/>
        </p:nvSpPr>
        <p:spPr bwMode="auto">
          <a:xfrm flipH="1">
            <a:off x="3563940" y="3789365"/>
            <a:ext cx="71437" cy="2873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19480" name="Line 49"/>
          <p:cNvSpPr>
            <a:spLocks noChangeShapeType="1"/>
          </p:cNvSpPr>
          <p:nvPr/>
        </p:nvSpPr>
        <p:spPr bwMode="auto">
          <a:xfrm flipH="1">
            <a:off x="3563940" y="4149725"/>
            <a:ext cx="71437"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19481" name="Line 50"/>
          <p:cNvSpPr>
            <a:spLocks noChangeShapeType="1"/>
          </p:cNvSpPr>
          <p:nvPr/>
        </p:nvSpPr>
        <p:spPr bwMode="auto">
          <a:xfrm flipH="1">
            <a:off x="3563940" y="4508500"/>
            <a:ext cx="71437"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19482" name="Line 51"/>
          <p:cNvSpPr>
            <a:spLocks noChangeShapeType="1"/>
          </p:cNvSpPr>
          <p:nvPr/>
        </p:nvSpPr>
        <p:spPr bwMode="auto">
          <a:xfrm flipH="1">
            <a:off x="3563940" y="4868865"/>
            <a:ext cx="71437" cy="2873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19483" name="Rectangle 53"/>
          <p:cNvSpPr>
            <a:spLocks noChangeArrowheads="1"/>
          </p:cNvSpPr>
          <p:nvPr/>
        </p:nvSpPr>
        <p:spPr bwMode="auto">
          <a:xfrm>
            <a:off x="395290" y="5661027"/>
            <a:ext cx="792162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96875" indent="-396875">
              <a:defRPr>
                <a:solidFill>
                  <a:schemeClr val="tx1"/>
                </a:solidFill>
                <a:latin typeface="Arial" panose="020B0604020202020204" pitchFamily="34" charset="0"/>
              </a:defRPr>
            </a:lvl1pPr>
            <a:lvl2pPr marL="857250" indent="-285750">
              <a:defRPr>
                <a:solidFill>
                  <a:schemeClr val="tx1"/>
                </a:solidFill>
                <a:latin typeface="Arial" panose="020B0604020202020204" pitchFamily="34" charset="0"/>
              </a:defRPr>
            </a:lvl2pPr>
            <a:lvl3pPr marL="120015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hlink"/>
              </a:buClr>
              <a:buSzPct val="80000"/>
              <a:buFont typeface="Wingdings" panose="05000000000000000000" pitchFamily="2" charset="2"/>
              <a:buChar char="Ø"/>
            </a:pPr>
            <a:r>
              <a:rPr lang="en-US" altLang="en-US" sz="2200" b="1"/>
              <a:t>Tabel di atas perlu didekomposisi menjadi beberapa tabel yang memenuhi syarat 2NF </a:t>
            </a:r>
          </a:p>
        </p:txBody>
      </p:sp>
    </p:spTree>
    <p:extLst>
      <p:ext uri="{BB962C8B-B14F-4D97-AF65-F5344CB8AC3E}">
        <p14:creationId xmlns:p14="http://schemas.microsoft.com/office/powerpoint/2010/main" val="8091061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t>Contoh</a:t>
            </a:r>
          </a:p>
        </p:txBody>
      </p:sp>
      <p:sp>
        <p:nvSpPr>
          <p:cNvPr id="20483" name="Rectangle 3"/>
          <p:cNvSpPr>
            <a:spLocks noGrp="1" noChangeArrowheads="1"/>
          </p:cNvSpPr>
          <p:nvPr>
            <p:ph idx="1"/>
          </p:nvPr>
        </p:nvSpPr>
        <p:spPr bwMode="auto">
          <a:xfrm>
            <a:off x="468315" y="1700215"/>
            <a:ext cx="5627687" cy="460375"/>
          </a:xfrm>
        </p:spPr>
        <p:txBody>
          <a:bodyPr wrap="square" numCol="1" anchor="t" anchorCtr="0" compatLnSpc="1">
            <a:prstTxWarp prst="textNoShape">
              <a:avLst/>
            </a:prstTxWarp>
          </a:bodyPr>
          <a:lstStyle/>
          <a:p>
            <a:pPr>
              <a:lnSpc>
                <a:spcPct val="80000"/>
              </a:lnSpc>
              <a:buFont typeface="Wingdings" panose="05000000000000000000" pitchFamily="2" charset="2"/>
              <a:buNone/>
            </a:pPr>
            <a:r>
              <a:rPr lang="en-US" altLang="en-US"/>
              <a:t>Functional dependencynya sbb:</a:t>
            </a:r>
          </a:p>
        </p:txBody>
      </p:sp>
      <p:sp>
        <p:nvSpPr>
          <p:cNvPr id="20484" name="Rectangle 4"/>
          <p:cNvSpPr>
            <a:spLocks noChangeArrowheads="1"/>
          </p:cNvSpPr>
          <p:nvPr/>
        </p:nvSpPr>
        <p:spPr bwMode="auto">
          <a:xfrm>
            <a:off x="468313" y="2343984"/>
            <a:ext cx="7866256"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200"/>
              <a:t>{Mhs_nrp, mk_kode}  </a:t>
            </a:r>
            <a:r>
              <a:rPr lang="en-US" altLang="en-US" sz="2200">
                <a:sym typeface="Wingdings" panose="05000000000000000000" pitchFamily="2" charset="2"/>
              </a:rPr>
              <a:t></a:t>
            </a:r>
            <a:r>
              <a:rPr lang="en-US" altLang="en-US" sz="2200"/>
              <a:t>    </a:t>
            </a:r>
            <a:r>
              <a:rPr lang="en-US" altLang="en-US" sz="2200">
                <a:sym typeface="Wingdings" panose="05000000000000000000" pitchFamily="2" charset="2"/>
              </a:rPr>
              <a:t>nihuruf                               (fd1)</a:t>
            </a:r>
          </a:p>
          <a:p>
            <a:r>
              <a:rPr lang="en-US" altLang="en-US" sz="2200">
                <a:sym typeface="Wingdings" panose="05000000000000000000" pitchFamily="2" charset="2"/>
              </a:rPr>
              <a:t>Mhs_nrp 	           </a:t>
            </a:r>
            <a:r>
              <a:rPr lang="en-US" altLang="en-US" sz="2200"/>
              <a:t> </a:t>
            </a:r>
            <a:r>
              <a:rPr lang="en-US" altLang="en-US" sz="2200">
                <a:sym typeface="Wingdings" panose="05000000000000000000" pitchFamily="2" charset="2"/>
              </a:rPr>
              <a:t>   {mhs_nama, mhs_alamat}      (fd2)</a:t>
            </a:r>
          </a:p>
          <a:p>
            <a:r>
              <a:rPr lang="en-US" altLang="en-US" sz="2200">
                <a:sym typeface="Wingdings" panose="05000000000000000000" pitchFamily="2" charset="2"/>
              </a:rPr>
              <a:t>Mk_kode 	           </a:t>
            </a:r>
            <a:r>
              <a:rPr lang="en-US" altLang="en-US" sz="2200"/>
              <a:t> </a:t>
            </a:r>
            <a:r>
              <a:rPr lang="en-US" altLang="en-US" sz="2200">
                <a:sym typeface="Wingdings" panose="05000000000000000000" pitchFamily="2" charset="2"/>
              </a:rPr>
              <a:t>   {mk_nama, mk_sks}	       (fd3)</a:t>
            </a:r>
          </a:p>
        </p:txBody>
      </p:sp>
      <p:sp>
        <p:nvSpPr>
          <p:cNvPr id="20485" name="Rectangle 5"/>
          <p:cNvSpPr>
            <a:spLocks noChangeArrowheads="1"/>
          </p:cNvSpPr>
          <p:nvPr/>
        </p:nvSpPr>
        <p:spPr bwMode="auto">
          <a:xfrm>
            <a:off x="395289" y="4117221"/>
            <a:ext cx="865458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107950">
              <a:tabLst>
                <a:tab pos="107950" algn="l"/>
              </a:tabLst>
              <a:defRPr>
                <a:solidFill>
                  <a:schemeClr val="tx1"/>
                </a:solidFill>
                <a:latin typeface="Arial" panose="020B0604020202020204" pitchFamily="34" charset="0"/>
              </a:defRPr>
            </a:lvl1pPr>
            <a:lvl2pPr marL="742950" indent="-285750">
              <a:tabLst>
                <a:tab pos="107950" algn="l"/>
              </a:tabLst>
              <a:defRPr>
                <a:solidFill>
                  <a:schemeClr val="tx1"/>
                </a:solidFill>
                <a:latin typeface="Arial" panose="020B0604020202020204" pitchFamily="34" charset="0"/>
              </a:defRPr>
            </a:lvl2pPr>
            <a:lvl3pPr marL="1143000" indent="-228600">
              <a:tabLst>
                <a:tab pos="107950" algn="l"/>
              </a:tabLst>
              <a:defRPr>
                <a:solidFill>
                  <a:schemeClr val="tx1"/>
                </a:solidFill>
                <a:latin typeface="Arial" panose="020B0604020202020204" pitchFamily="34" charset="0"/>
              </a:defRPr>
            </a:lvl3pPr>
            <a:lvl4pPr marL="1600200" indent="-228600">
              <a:tabLst>
                <a:tab pos="107950" algn="l"/>
              </a:tabLst>
              <a:defRPr>
                <a:solidFill>
                  <a:schemeClr val="tx1"/>
                </a:solidFill>
                <a:latin typeface="Arial" panose="020B0604020202020204" pitchFamily="34" charset="0"/>
              </a:defRPr>
            </a:lvl4pPr>
            <a:lvl5pPr marL="2057400" indent="-228600">
              <a:tabLst>
                <a:tab pos="10795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10795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10795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10795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107950" algn="l"/>
              </a:tabLst>
              <a:defRPr>
                <a:solidFill>
                  <a:schemeClr val="tx1"/>
                </a:solidFill>
                <a:latin typeface="Arial" panose="020B0604020202020204" pitchFamily="34" charset="0"/>
              </a:defRPr>
            </a:lvl9pPr>
          </a:lstStyle>
          <a:p>
            <a:r>
              <a:rPr lang="en-US" altLang="en-US" sz="2200" dirty="0">
                <a:sym typeface="Wingdings" panose="05000000000000000000" pitchFamily="2" charset="2"/>
              </a:rPr>
              <a:t>fd1 	(</a:t>
            </a:r>
            <a:r>
              <a:rPr lang="en-US" altLang="en-US" sz="2200" u="sng" dirty="0" err="1">
                <a:sym typeface="Wingdings" panose="05000000000000000000" pitchFamily="2" charset="2"/>
              </a:rPr>
              <a:t>mhs_nrp</a:t>
            </a:r>
            <a:r>
              <a:rPr lang="en-US" altLang="en-US" sz="2200" dirty="0">
                <a:sym typeface="Wingdings" panose="05000000000000000000" pitchFamily="2" charset="2"/>
              </a:rPr>
              <a:t>, </a:t>
            </a:r>
            <a:r>
              <a:rPr lang="en-US" altLang="en-US" sz="2200" u="sng" dirty="0" err="1">
                <a:sym typeface="Wingdings" panose="05000000000000000000" pitchFamily="2" charset="2"/>
              </a:rPr>
              <a:t>mk_kode</a:t>
            </a:r>
            <a:r>
              <a:rPr lang="en-US" altLang="en-US" sz="2200" dirty="0">
                <a:sym typeface="Wingdings" panose="05000000000000000000" pitchFamily="2" charset="2"/>
              </a:rPr>
              <a:t>, </a:t>
            </a:r>
            <a:r>
              <a:rPr lang="en-US" altLang="en-US" sz="2200" dirty="0" err="1">
                <a:sym typeface="Wingdings" panose="05000000000000000000" pitchFamily="2" charset="2"/>
              </a:rPr>
              <a:t>nihuruf</a:t>
            </a:r>
            <a:r>
              <a:rPr lang="en-US" altLang="en-US" sz="2200" dirty="0">
                <a:sym typeface="Wingdings" panose="05000000000000000000" pitchFamily="2" charset="2"/>
              </a:rPr>
              <a:t>)		 </a:t>
            </a:r>
            <a:r>
              <a:rPr lang="en-US" altLang="en-US" sz="2200" b="1" dirty="0" err="1">
                <a:sym typeface="Wingdings" panose="05000000000000000000" pitchFamily="2" charset="2"/>
              </a:rPr>
              <a:t>Tabel</a:t>
            </a:r>
            <a:r>
              <a:rPr lang="en-US" altLang="en-US" sz="2200" b="1" dirty="0">
                <a:sym typeface="Wingdings" panose="05000000000000000000" pitchFamily="2" charset="2"/>
              </a:rPr>
              <a:t> </a:t>
            </a:r>
            <a:r>
              <a:rPr lang="en-US" altLang="en-US" sz="2200" b="1" dirty="0" err="1">
                <a:sym typeface="Wingdings" panose="05000000000000000000" pitchFamily="2" charset="2"/>
              </a:rPr>
              <a:t>Nilai</a:t>
            </a:r>
            <a:endParaRPr lang="en-US" altLang="en-US" sz="2200" b="1" dirty="0">
              <a:sym typeface="Wingdings" panose="05000000000000000000" pitchFamily="2" charset="2"/>
            </a:endParaRPr>
          </a:p>
          <a:p>
            <a:r>
              <a:rPr lang="en-US" altLang="en-US" sz="2200" dirty="0">
                <a:sym typeface="Wingdings" panose="05000000000000000000" pitchFamily="2" charset="2"/>
              </a:rPr>
              <a:t>fd2 	(</a:t>
            </a:r>
            <a:r>
              <a:rPr lang="en-US" altLang="en-US" sz="2200" u="sng" dirty="0" err="1">
                <a:sym typeface="Wingdings" panose="05000000000000000000" pitchFamily="2" charset="2"/>
              </a:rPr>
              <a:t>Mhs_nrp</a:t>
            </a:r>
            <a:r>
              <a:rPr lang="en-US" altLang="en-US" sz="2200" dirty="0">
                <a:sym typeface="Wingdings" panose="05000000000000000000" pitchFamily="2" charset="2"/>
              </a:rPr>
              <a:t>, </a:t>
            </a:r>
            <a:r>
              <a:rPr lang="en-US" altLang="en-US" sz="2200" dirty="0" err="1">
                <a:sym typeface="Wingdings" panose="05000000000000000000" pitchFamily="2" charset="2"/>
              </a:rPr>
              <a:t>mhs_nama</a:t>
            </a:r>
            <a:r>
              <a:rPr lang="en-US" altLang="en-US" sz="2200" dirty="0">
                <a:sym typeface="Wingdings" panose="05000000000000000000" pitchFamily="2" charset="2"/>
              </a:rPr>
              <a:t>, </a:t>
            </a:r>
            <a:r>
              <a:rPr lang="en-US" altLang="en-US" sz="2200" dirty="0" err="1">
                <a:sym typeface="Wingdings" panose="05000000000000000000" pitchFamily="2" charset="2"/>
              </a:rPr>
              <a:t>mhs_alamat</a:t>
            </a:r>
            <a:r>
              <a:rPr lang="en-US" altLang="en-US" sz="2200" dirty="0">
                <a:sym typeface="Wingdings" panose="05000000000000000000" pitchFamily="2" charset="2"/>
              </a:rPr>
              <a:t>)	 </a:t>
            </a:r>
            <a:r>
              <a:rPr lang="en-US" altLang="en-US" sz="2200" b="1" dirty="0" err="1">
                <a:sym typeface="Wingdings" panose="05000000000000000000" pitchFamily="2" charset="2"/>
              </a:rPr>
              <a:t>Tabel</a:t>
            </a:r>
            <a:r>
              <a:rPr lang="en-US" altLang="en-US" sz="2200" b="1" dirty="0">
                <a:sym typeface="Wingdings" panose="05000000000000000000" pitchFamily="2" charset="2"/>
              </a:rPr>
              <a:t> </a:t>
            </a:r>
            <a:r>
              <a:rPr lang="en-US" altLang="en-US" sz="2200" b="1" dirty="0" err="1">
                <a:sym typeface="Wingdings" panose="05000000000000000000" pitchFamily="2" charset="2"/>
              </a:rPr>
              <a:t>Mahasiswa</a:t>
            </a:r>
            <a:endParaRPr lang="en-US" altLang="en-US" sz="2200" b="1" dirty="0">
              <a:sym typeface="Wingdings" panose="05000000000000000000" pitchFamily="2" charset="2"/>
            </a:endParaRPr>
          </a:p>
          <a:p>
            <a:r>
              <a:rPr lang="en-US" altLang="en-US" sz="2200" dirty="0">
                <a:sym typeface="Wingdings" panose="05000000000000000000" pitchFamily="2" charset="2"/>
              </a:rPr>
              <a:t>fd3	(</a:t>
            </a:r>
            <a:r>
              <a:rPr lang="en-US" altLang="en-US" sz="2200" u="sng" dirty="0" err="1">
                <a:sym typeface="Wingdings" panose="05000000000000000000" pitchFamily="2" charset="2"/>
              </a:rPr>
              <a:t>mk_kode</a:t>
            </a:r>
            <a:r>
              <a:rPr lang="en-US" altLang="en-US" sz="2200" dirty="0">
                <a:sym typeface="Wingdings" panose="05000000000000000000" pitchFamily="2" charset="2"/>
              </a:rPr>
              <a:t>, </a:t>
            </a:r>
            <a:r>
              <a:rPr lang="en-US" altLang="en-US" sz="2200" dirty="0" err="1">
                <a:sym typeface="Wingdings" panose="05000000000000000000" pitchFamily="2" charset="2"/>
              </a:rPr>
              <a:t>mk_nama</a:t>
            </a:r>
            <a:r>
              <a:rPr lang="en-US" altLang="en-US" sz="2200" dirty="0">
                <a:sym typeface="Wingdings" panose="05000000000000000000" pitchFamily="2" charset="2"/>
              </a:rPr>
              <a:t>, </a:t>
            </a:r>
            <a:r>
              <a:rPr lang="en-US" altLang="en-US" sz="2200" dirty="0" err="1">
                <a:sym typeface="Wingdings" panose="05000000000000000000" pitchFamily="2" charset="2"/>
              </a:rPr>
              <a:t>mk_sks</a:t>
            </a:r>
            <a:r>
              <a:rPr lang="en-US" altLang="en-US" sz="2200" dirty="0">
                <a:sym typeface="Wingdings" panose="05000000000000000000" pitchFamily="2" charset="2"/>
              </a:rPr>
              <a:t>)	 </a:t>
            </a:r>
            <a:r>
              <a:rPr lang="en-US" altLang="en-US" sz="2200" b="1" dirty="0" err="1">
                <a:sym typeface="Wingdings" panose="05000000000000000000" pitchFamily="2" charset="2"/>
              </a:rPr>
              <a:t>Tabel</a:t>
            </a:r>
            <a:r>
              <a:rPr lang="en-US" altLang="en-US" sz="2200" b="1" dirty="0">
                <a:sym typeface="Wingdings" panose="05000000000000000000" pitchFamily="2" charset="2"/>
              </a:rPr>
              <a:t> </a:t>
            </a:r>
            <a:r>
              <a:rPr lang="en-US" altLang="en-US" sz="2200" b="1" dirty="0" err="1">
                <a:sym typeface="Wingdings" panose="05000000000000000000" pitchFamily="2" charset="2"/>
              </a:rPr>
              <a:t>MataKuliah</a:t>
            </a:r>
            <a:endParaRPr lang="en-US" altLang="en-US" sz="2200" b="1" dirty="0">
              <a:sym typeface="Wingdings" panose="05000000000000000000" pitchFamily="2" charset="2"/>
            </a:endParaRPr>
          </a:p>
        </p:txBody>
      </p:sp>
    </p:spTree>
    <p:extLst>
      <p:ext uri="{BB962C8B-B14F-4D97-AF65-F5344CB8AC3E}">
        <p14:creationId xmlns:p14="http://schemas.microsoft.com/office/powerpoint/2010/main" val="356524905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fontScale="90000"/>
          </a:bodyPr>
          <a:lstStyle/>
          <a:p>
            <a:r>
              <a:rPr lang="en-US" altLang="en-US" sz="4000"/>
              <a:t>Bentuk Normal Tahap Ketiga (3rd Normal Form /3NF) </a:t>
            </a:r>
          </a:p>
        </p:txBody>
      </p:sp>
      <p:sp>
        <p:nvSpPr>
          <p:cNvPr id="21507" name="Rectangle 3"/>
          <p:cNvSpPr>
            <a:spLocks noGrp="1" noChangeArrowheads="1"/>
          </p:cNvSpPr>
          <p:nvPr>
            <p:ph idx="1"/>
          </p:nvPr>
        </p:nvSpPr>
        <p:spPr bwMode="auto">
          <a:xfrm>
            <a:off x="457200" y="1600202"/>
            <a:ext cx="8229600" cy="2981325"/>
          </a:xfrm>
        </p:spPr>
        <p:txBody>
          <a:bodyPr wrap="square" numCol="1" anchor="t" anchorCtr="0" compatLnSpc="1">
            <a:prstTxWarp prst="textNoShape">
              <a:avLst/>
            </a:prstTxWarp>
          </a:bodyPr>
          <a:lstStyle/>
          <a:p>
            <a:r>
              <a:rPr lang="en-US" altLang="en-US"/>
              <a:t>Bentuk normal 3NF terpenuhi jika telah memenuhi bentuk 2NF, dan jika </a:t>
            </a:r>
            <a:r>
              <a:rPr lang="en-US" altLang="en-US" b="1"/>
              <a:t>tidak ada</a:t>
            </a:r>
            <a:r>
              <a:rPr lang="en-US" altLang="en-US"/>
              <a:t> atribut </a:t>
            </a:r>
            <a:r>
              <a:rPr lang="en-US" altLang="en-US" i="1"/>
              <a:t>non primary key </a:t>
            </a:r>
            <a:r>
              <a:rPr lang="en-US" altLang="en-US"/>
              <a:t>yang memiliki ketergantungan terhadap atribut </a:t>
            </a:r>
            <a:r>
              <a:rPr lang="en-US" altLang="en-US" i="1"/>
              <a:t>non primary key </a:t>
            </a:r>
            <a:r>
              <a:rPr lang="en-US" altLang="en-US"/>
              <a:t>yang lainnya. </a:t>
            </a:r>
          </a:p>
          <a:p>
            <a:r>
              <a:rPr lang="en-US" altLang="en-US"/>
              <a:t>Untuk setiap Functional Dependency dengan notasi X </a:t>
            </a:r>
            <a:r>
              <a:rPr lang="en-US" altLang="en-US">
                <a:sym typeface="Wingdings" panose="05000000000000000000" pitchFamily="2" charset="2"/>
              </a:rPr>
              <a:t></a:t>
            </a:r>
            <a:r>
              <a:rPr lang="en-US" altLang="en-US"/>
              <a:t> A, maka: </a:t>
            </a:r>
          </a:p>
        </p:txBody>
      </p:sp>
      <p:sp>
        <p:nvSpPr>
          <p:cNvPr id="99332" name="Rectangle 4"/>
          <p:cNvSpPr>
            <a:spLocks noChangeArrowheads="1"/>
          </p:cNvSpPr>
          <p:nvPr/>
        </p:nvSpPr>
        <p:spPr bwMode="auto">
          <a:xfrm>
            <a:off x="755650" y="4594225"/>
            <a:ext cx="80645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Tx/>
              <a:buChar char="•"/>
            </a:pPr>
            <a:r>
              <a:rPr lang="en-US" altLang="en-US" sz="2400" b="1"/>
              <a:t> X harus menjadi superkey pada tabel tsb.</a:t>
            </a:r>
          </a:p>
          <a:p>
            <a:pPr>
              <a:buFontTx/>
              <a:buChar char="•"/>
            </a:pPr>
            <a:r>
              <a:rPr lang="en-US" altLang="en-US" sz="2400" b="1"/>
              <a:t> Atau A merupakan bagian dari primary key pada tabel    tsb.</a:t>
            </a:r>
          </a:p>
        </p:txBody>
      </p:sp>
    </p:spTree>
    <p:extLst>
      <p:ext uri="{BB962C8B-B14F-4D97-AF65-F5344CB8AC3E}">
        <p14:creationId xmlns:p14="http://schemas.microsoft.com/office/powerpoint/2010/main" val="4301042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9332"/>
                                        </p:tgtEl>
                                        <p:attrNameLst>
                                          <p:attrName>style.visibility</p:attrName>
                                        </p:attrNameLst>
                                      </p:cBhvr>
                                      <p:to>
                                        <p:strVal val="visible"/>
                                      </p:to>
                                    </p:set>
                                    <p:animEffect transition="in" filter="checkerboard(across)">
                                      <p:cBhvr>
                                        <p:cTn id="7" dur="500"/>
                                        <p:tgtEl>
                                          <p:spTgt spid="99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t>Contoh</a:t>
            </a:r>
          </a:p>
        </p:txBody>
      </p:sp>
      <p:sp>
        <p:nvSpPr>
          <p:cNvPr id="22531" name="Rectangle 3"/>
          <p:cNvSpPr>
            <a:spLocks noGrp="1" noChangeArrowheads="1"/>
          </p:cNvSpPr>
          <p:nvPr>
            <p:ph type="body" sz="half" idx="1"/>
          </p:nvPr>
        </p:nvSpPr>
        <p:spPr bwMode="auto">
          <a:xfrm>
            <a:off x="457200" y="1600200"/>
            <a:ext cx="8147050" cy="533400"/>
          </a:xfrm>
        </p:spPr>
        <p:txBody>
          <a:bodyPr wrap="square" numCol="1" anchor="t" anchorCtr="0" compatLnSpc="1">
            <a:prstTxWarp prst="textNoShape">
              <a:avLst/>
            </a:prstTxWarp>
          </a:bodyPr>
          <a:lstStyle/>
          <a:p>
            <a:pPr marL="0" indent="0">
              <a:buNone/>
            </a:pPr>
            <a:r>
              <a:rPr lang="en-US" altLang="en-US" sz="2200"/>
              <a:t>Tabel berikut memenuhi 2NF, tapi tidak memenuhi 3NF:</a:t>
            </a:r>
          </a:p>
        </p:txBody>
      </p:sp>
      <p:graphicFrame>
        <p:nvGraphicFramePr>
          <p:cNvPr id="100399" name="Group 47"/>
          <p:cNvGraphicFramePr>
            <a:graphicFrameLocks noGrp="1"/>
          </p:cNvGraphicFramePr>
          <p:nvPr>
            <p:ph sz="half" idx="2"/>
          </p:nvPr>
        </p:nvGraphicFramePr>
        <p:xfrm>
          <a:off x="611190" y="2565402"/>
          <a:ext cx="7705725" cy="504825"/>
        </p:xfrm>
        <a:graphic>
          <a:graphicData uri="http://schemas.openxmlformats.org/drawingml/2006/table">
            <a:tbl>
              <a:tblPr/>
              <a:tblGrid>
                <a:gridCol w="711200"/>
                <a:gridCol w="949325"/>
                <a:gridCol w="1363662"/>
                <a:gridCol w="1296988"/>
                <a:gridCol w="1655762"/>
                <a:gridCol w="1728788"/>
              </a:tblGrid>
              <a:tr h="504825">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dirty="0" err="1" smtClean="0">
                          <a:ln>
                            <a:noFill/>
                          </a:ln>
                          <a:solidFill>
                            <a:schemeClr val="tx1"/>
                          </a:solidFill>
                          <a:effectLst/>
                          <a:latin typeface="Arial" panose="020B0604020202020204" pitchFamily="34" charset="0"/>
                        </a:rPr>
                        <a:t>Nrp</a:t>
                      </a:r>
                      <a:r>
                        <a:rPr kumimoji="0" lang="en-US" altLang="en-US" sz="1800" b="1" i="0" u="none" strike="noStrike" cap="none" normalizeH="0" baseline="0" dirty="0" smtClean="0">
                          <a:ln>
                            <a:noFill/>
                          </a:ln>
                          <a:solidFill>
                            <a:schemeClr val="tx1"/>
                          </a:solidFill>
                          <a:effectLst/>
                          <a:latin typeface="Arial" panose="020B0604020202020204" pitchFamily="34" charset="0"/>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dirty="0" err="1" smtClean="0">
                          <a:ln>
                            <a:noFill/>
                          </a:ln>
                          <a:solidFill>
                            <a:schemeClr val="tx1"/>
                          </a:solidFill>
                          <a:effectLst/>
                          <a:latin typeface="Arial" panose="020B0604020202020204" pitchFamily="34" charset="0"/>
                        </a:rPr>
                        <a:t>Nama</a:t>
                      </a:r>
                      <a:r>
                        <a:rPr kumimoji="0" lang="en-US" altLang="en-US" sz="1800" b="1" i="0" u="none" strike="noStrike" cap="none" normalizeH="0" baseline="0" dirty="0" smtClean="0">
                          <a:ln>
                            <a:noFill/>
                          </a:ln>
                          <a:solidFill>
                            <a:schemeClr val="tx1"/>
                          </a:solidFill>
                          <a:effectLst/>
                          <a:latin typeface="Arial" panose="020B0604020202020204" pitchFamily="34"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smtClean="0">
                          <a:ln>
                            <a:noFill/>
                          </a:ln>
                          <a:solidFill>
                            <a:schemeClr val="tx1"/>
                          </a:solidFill>
                          <a:effectLst/>
                          <a:latin typeface="Arial" panose="020B0604020202020204" pitchFamily="34" charset="0"/>
                        </a:rPr>
                        <a:t>Alm_Jalan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smtClean="0">
                          <a:ln>
                            <a:noFill/>
                          </a:ln>
                          <a:solidFill>
                            <a:schemeClr val="tx1"/>
                          </a:solidFill>
                          <a:effectLst/>
                          <a:latin typeface="Arial" panose="020B0604020202020204" pitchFamily="34" charset="0"/>
                        </a:rPr>
                        <a:t>Alm_Kota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smtClean="0">
                          <a:ln>
                            <a:noFill/>
                          </a:ln>
                          <a:solidFill>
                            <a:schemeClr val="tx1"/>
                          </a:solidFill>
                          <a:effectLst/>
                          <a:latin typeface="Arial" panose="020B0604020202020204" pitchFamily="34" charset="0"/>
                        </a:rPr>
                        <a:t>Alm_Provinsi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dirty="0" err="1" smtClean="0">
                          <a:ln>
                            <a:noFill/>
                          </a:ln>
                          <a:solidFill>
                            <a:schemeClr val="tx1"/>
                          </a:solidFill>
                          <a:effectLst/>
                          <a:latin typeface="Arial" panose="020B0604020202020204" pitchFamily="34" charset="0"/>
                        </a:rPr>
                        <a:t>Alm_Kodepos</a:t>
                      </a:r>
                      <a:r>
                        <a:rPr kumimoji="0" lang="en-US" altLang="en-US" sz="1800" b="1" i="0" u="none" strike="noStrike" cap="none" normalizeH="0" baseline="0" dirty="0" smtClean="0">
                          <a:ln>
                            <a:noFill/>
                          </a:ln>
                          <a:solidFill>
                            <a:schemeClr val="tx1"/>
                          </a:solidFill>
                          <a:effectLst/>
                          <a:latin typeface="Arial" panose="020B0604020202020204" pitchFamily="34" charset="0"/>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548" name="Rectangle 4"/>
          <p:cNvSpPr>
            <a:spLocks noChangeArrowheads="1"/>
          </p:cNvSpPr>
          <p:nvPr/>
        </p:nvSpPr>
        <p:spPr bwMode="auto">
          <a:xfrm>
            <a:off x="468313" y="2133602"/>
            <a:ext cx="145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t>Mahasiswa</a:t>
            </a:r>
            <a:r>
              <a:rPr lang="en-US" altLang="en-US"/>
              <a:t> </a:t>
            </a:r>
          </a:p>
        </p:txBody>
      </p:sp>
      <p:sp>
        <p:nvSpPr>
          <p:cNvPr id="100400" name="Rectangle 48"/>
          <p:cNvSpPr>
            <a:spLocks noChangeArrowheads="1"/>
          </p:cNvSpPr>
          <p:nvPr/>
        </p:nvSpPr>
        <p:spPr bwMode="auto">
          <a:xfrm>
            <a:off x="468313" y="3357565"/>
            <a:ext cx="80645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288925" indent="-28892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anose="05000000000000000000" pitchFamily="2" charset="2"/>
              <a:buChar char="Ø"/>
            </a:pPr>
            <a:r>
              <a:rPr lang="en-US" altLang="en-US" sz="2000" b="1"/>
              <a:t>karena masih terdapat atribut </a:t>
            </a:r>
            <a:r>
              <a:rPr lang="en-US" altLang="en-US" sz="2000" b="1" i="1"/>
              <a:t>non primary key </a:t>
            </a:r>
            <a:r>
              <a:rPr lang="en-US" altLang="en-US" sz="2000" b="1"/>
              <a:t>(yakni alm_kota dan alm_Provinsi) yang memiliki ketergantungan terhadap atribut </a:t>
            </a:r>
            <a:r>
              <a:rPr lang="en-US" altLang="en-US" sz="2000" b="1" i="1"/>
              <a:t>non primary key </a:t>
            </a:r>
            <a:r>
              <a:rPr lang="en-US" altLang="en-US" sz="2000" b="1"/>
              <a:t>yang lain (yakni alm_kodepos):</a:t>
            </a:r>
          </a:p>
        </p:txBody>
      </p:sp>
      <p:sp>
        <p:nvSpPr>
          <p:cNvPr id="22550" name="Rectangle 49"/>
          <p:cNvSpPr>
            <a:spLocks noChangeArrowheads="1"/>
          </p:cNvSpPr>
          <p:nvPr/>
        </p:nvSpPr>
        <p:spPr bwMode="auto">
          <a:xfrm>
            <a:off x="611190" y="4435140"/>
            <a:ext cx="540564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200"/>
              <a:t>alm_kodepos </a:t>
            </a:r>
            <a:r>
              <a:rPr lang="en-US" altLang="en-US" sz="2200">
                <a:sym typeface="Wingdings" panose="05000000000000000000" pitchFamily="2" charset="2"/>
              </a:rPr>
              <a:t></a:t>
            </a:r>
            <a:r>
              <a:rPr lang="en-US" altLang="en-US" sz="2200"/>
              <a:t> {alm_Provinsi, alm_kota}</a:t>
            </a:r>
          </a:p>
        </p:txBody>
      </p:sp>
      <p:sp>
        <p:nvSpPr>
          <p:cNvPr id="100402" name="Rectangle 50"/>
          <p:cNvSpPr>
            <a:spLocks noChangeArrowheads="1"/>
          </p:cNvSpPr>
          <p:nvPr/>
        </p:nvSpPr>
        <p:spPr bwMode="auto">
          <a:xfrm>
            <a:off x="395288" y="4941890"/>
            <a:ext cx="8064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288925" indent="-28892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anose="05000000000000000000" pitchFamily="2" charset="2"/>
              <a:buChar char="Ø"/>
            </a:pPr>
            <a:r>
              <a:rPr lang="en-US" altLang="en-US" sz="2000" b="1"/>
              <a:t>Sehingga tabel tersebut perlu didekomposisi menjadi:</a:t>
            </a:r>
          </a:p>
        </p:txBody>
      </p:sp>
      <p:sp>
        <p:nvSpPr>
          <p:cNvPr id="22552" name="Rectangle 51"/>
          <p:cNvSpPr>
            <a:spLocks noChangeArrowheads="1"/>
          </p:cNvSpPr>
          <p:nvPr/>
        </p:nvSpPr>
        <p:spPr bwMode="auto">
          <a:xfrm>
            <a:off x="1042988" y="5296945"/>
            <a:ext cx="684835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200"/>
              <a:t>Mahasiswa (</a:t>
            </a:r>
            <a:r>
              <a:rPr lang="en-US" altLang="en-US" sz="2200" u="sng"/>
              <a:t>Nrp</a:t>
            </a:r>
            <a:r>
              <a:rPr lang="en-US" altLang="en-US" sz="2200"/>
              <a:t>, nama, alm_jalan, alm_kodepos)</a:t>
            </a:r>
          </a:p>
          <a:p>
            <a:r>
              <a:rPr lang="en-US" altLang="en-US" sz="2200"/>
              <a:t>Kodepos (</a:t>
            </a:r>
            <a:r>
              <a:rPr lang="en-US" altLang="en-US" sz="2200" u="sng"/>
              <a:t>alm_kodepos</a:t>
            </a:r>
            <a:r>
              <a:rPr lang="en-US" altLang="en-US" sz="2200"/>
              <a:t>, alm_provinsi, alm_kota)</a:t>
            </a:r>
          </a:p>
        </p:txBody>
      </p:sp>
    </p:spTree>
    <p:extLst>
      <p:ext uri="{BB962C8B-B14F-4D97-AF65-F5344CB8AC3E}">
        <p14:creationId xmlns:p14="http://schemas.microsoft.com/office/powerpoint/2010/main" val="13178317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0400"/>
                                        </p:tgtEl>
                                        <p:attrNameLst>
                                          <p:attrName>style.visibility</p:attrName>
                                        </p:attrNameLst>
                                      </p:cBhvr>
                                      <p:to>
                                        <p:strVal val="visible"/>
                                      </p:to>
                                    </p:set>
                                    <p:animEffect transition="in" filter="checkerboard(across)">
                                      <p:cBhvr>
                                        <p:cTn id="7" dur="500"/>
                                        <p:tgtEl>
                                          <p:spTgt spid="1004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00402"/>
                                        </p:tgtEl>
                                        <p:attrNameLst>
                                          <p:attrName>style.visibility</p:attrName>
                                        </p:attrNameLst>
                                      </p:cBhvr>
                                      <p:to>
                                        <p:strVal val="visible"/>
                                      </p:to>
                                    </p:set>
                                    <p:animEffect transition="in" filter="checkerboard(across)">
                                      <p:cBhvr>
                                        <p:cTn id="12" dur="500"/>
                                        <p:tgtEl>
                                          <p:spTgt spid="100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00" grpId="0"/>
      <p:bldP spid="10040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1) Pendahuluan </a:t>
            </a:r>
            <a:r>
              <a:rPr lang="id-ID" dirty="0" smtClean="0"/>
              <a:t>Sistem Basis Data</a:t>
            </a:r>
            <a:endParaRPr lang="id-ID" dirty="0"/>
          </a:p>
        </p:txBody>
      </p:sp>
      <p:sp>
        <p:nvSpPr>
          <p:cNvPr id="3" name="Text Placeholder 2"/>
          <p:cNvSpPr>
            <a:spLocks noGrp="1"/>
          </p:cNvSpPr>
          <p:nvPr>
            <p:ph type="body" idx="1"/>
          </p:nvPr>
        </p:nvSpPr>
        <p:spPr/>
        <p:txBody>
          <a:bodyPr>
            <a:normAutofit/>
          </a:bodyPr>
          <a:lstStyle/>
          <a:p>
            <a:pPr marL="457200" indent="-457200">
              <a:buFont typeface="+mj-lt"/>
              <a:buAutoNum type="alphaLcParenR"/>
            </a:pPr>
            <a:endParaRPr lang="id-ID" dirty="0"/>
          </a:p>
        </p:txBody>
      </p:sp>
    </p:spTree>
    <p:extLst>
      <p:ext uri="{BB962C8B-B14F-4D97-AF65-F5344CB8AC3E}">
        <p14:creationId xmlns:p14="http://schemas.microsoft.com/office/powerpoint/2010/main" val="3076597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ChangeArrowheads="1"/>
          </p:cNvSpPr>
          <p:nvPr/>
        </p:nvSpPr>
        <p:spPr bwMode="auto">
          <a:xfrm>
            <a:off x="667871" y="251012"/>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ENTITY RELATIONSHIP DIAGRAM (ERD)</a:t>
            </a:r>
          </a:p>
        </p:txBody>
      </p:sp>
      <p:sp>
        <p:nvSpPr>
          <p:cNvPr id="55299" name="Text Box 5"/>
          <p:cNvSpPr txBox="1">
            <a:spLocks noChangeArrowheads="1"/>
          </p:cNvSpPr>
          <p:nvPr/>
        </p:nvSpPr>
        <p:spPr bwMode="auto">
          <a:xfrm>
            <a:off x="667871" y="1618131"/>
            <a:ext cx="769620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just">
              <a:lnSpc>
                <a:spcPct val="150000"/>
              </a:lnSpc>
            </a:pPr>
            <a:r>
              <a:rPr lang="en-US" sz="2000" dirty="0">
                <a:latin typeface="Trebuchet MS" panose="020B0603020202020204" pitchFamily="34" charset="0"/>
              </a:rPr>
              <a:t>Model data / tool (</a:t>
            </a:r>
            <a:r>
              <a:rPr lang="en-US" sz="2000" dirty="0" err="1">
                <a:latin typeface="Trebuchet MS" panose="020B0603020202020204" pitchFamily="34" charset="0"/>
              </a:rPr>
              <a:t>alat</a:t>
            </a:r>
            <a:r>
              <a:rPr lang="en-US" sz="2000" dirty="0">
                <a:latin typeface="Trebuchet MS" panose="020B0603020202020204" pitchFamily="34" charset="0"/>
              </a:rPr>
              <a:t>) yang </a:t>
            </a:r>
            <a:r>
              <a:rPr lang="en-US" sz="2000" dirty="0" err="1">
                <a:latin typeface="Trebuchet MS" panose="020B0603020202020204" pitchFamily="34" charset="0"/>
              </a:rPr>
              <a:t>digunakan</a:t>
            </a:r>
            <a:r>
              <a:rPr lang="en-US" sz="2000" dirty="0">
                <a:latin typeface="Trebuchet MS" panose="020B0603020202020204" pitchFamily="34" charset="0"/>
              </a:rPr>
              <a:t> </a:t>
            </a:r>
            <a:r>
              <a:rPr lang="en-US" sz="2000" dirty="0" err="1">
                <a:latin typeface="Trebuchet MS" panose="020B0603020202020204" pitchFamily="34" charset="0"/>
              </a:rPr>
              <a:t>dalam</a:t>
            </a:r>
            <a:r>
              <a:rPr lang="en-US" sz="2000" dirty="0">
                <a:latin typeface="Trebuchet MS" panose="020B0603020202020204" pitchFamily="34" charset="0"/>
              </a:rPr>
              <a:t> proses </a:t>
            </a:r>
            <a:r>
              <a:rPr lang="en-US" sz="2000" dirty="0" err="1">
                <a:latin typeface="Trebuchet MS" panose="020B0603020202020204" pitchFamily="34" charset="0"/>
              </a:rPr>
              <a:t>analisa</a:t>
            </a:r>
            <a:r>
              <a:rPr lang="en-US" sz="2000" dirty="0">
                <a:latin typeface="Trebuchet MS" panose="020B0603020202020204" pitchFamily="34" charset="0"/>
              </a:rPr>
              <a:t> </a:t>
            </a:r>
            <a:r>
              <a:rPr lang="en-US" sz="2000" dirty="0" err="1">
                <a:latin typeface="Trebuchet MS" panose="020B0603020202020204" pitchFamily="34" charset="0"/>
              </a:rPr>
              <a:t>untuk</a:t>
            </a:r>
            <a:r>
              <a:rPr lang="en-US" sz="2000" dirty="0">
                <a:latin typeface="Trebuchet MS" panose="020B0603020202020204" pitchFamily="34" charset="0"/>
              </a:rPr>
              <a:t> </a:t>
            </a:r>
            <a:r>
              <a:rPr lang="en-US" sz="2000" dirty="0" err="1">
                <a:latin typeface="Trebuchet MS" panose="020B0603020202020204" pitchFamily="34" charset="0"/>
              </a:rPr>
              <a:t>menggambarkan</a:t>
            </a:r>
            <a:r>
              <a:rPr lang="en-US" sz="2000" dirty="0">
                <a:latin typeface="Trebuchet MS" panose="020B0603020202020204" pitchFamily="34" charset="0"/>
              </a:rPr>
              <a:t> </a:t>
            </a:r>
            <a:r>
              <a:rPr lang="en-US" sz="2000" dirty="0" err="1">
                <a:latin typeface="Trebuchet MS" panose="020B0603020202020204" pitchFamily="34" charset="0"/>
              </a:rPr>
              <a:t>kebutuhan</a:t>
            </a:r>
            <a:r>
              <a:rPr lang="en-US" sz="2000" dirty="0">
                <a:latin typeface="Trebuchet MS" panose="020B0603020202020204" pitchFamily="34" charset="0"/>
              </a:rPr>
              <a:t> data </a:t>
            </a:r>
            <a:r>
              <a:rPr lang="en-US" sz="2000" dirty="0" err="1">
                <a:latin typeface="Trebuchet MS" panose="020B0603020202020204" pitchFamily="34" charset="0"/>
              </a:rPr>
              <a:t>dan</a:t>
            </a:r>
            <a:r>
              <a:rPr lang="en-US" sz="2000" dirty="0">
                <a:latin typeface="Trebuchet MS" panose="020B0603020202020204" pitchFamily="34" charset="0"/>
              </a:rPr>
              <a:t> </a:t>
            </a:r>
            <a:r>
              <a:rPr lang="en-US" sz="2000" dirty="0" err="1">
                <a:latin typeface="Trebuchet MS" panose="020B0603020202020204" pitchFamily="34" charset="0"/>
              </a:rPr>
              <a:t>asumsi-asumsi</a:t>
            </a:r>
            <a:r>
              <a:rPr lang="en-US" sz="2000" dirty="0">
                <a:latin typeface="Trebuchet MS" panose="020B0603020202020204" pitchFamily="34" charset="0"/>
              </a:rPr>
              <a:t> </a:t>
            </a:r>
            <a:r>
              <a:rPr lang="en-US" sz="2000" dirty="0" err="1">
                <a:latin typeface="Trebuchet MS" panose="020B0603020202020204" pitchFamily="34" charset="0"/>
              </a:rPr>
              <a:t>dalam</a:t>
            </a:r>
            <a:r>
              <a:rPr lang="en-US" sz="2000" dirty="0">
                <a:latin typeface="Trebuchet MS" panose="020B0603020202020204" pitchFamily="34" charset="0"/>
              </a:rPr>
              <a:t> </a:t>
            </a:r>
            <a:r>
              <a:rPr lang="en-US" sz="2000" dirty="0" err="1">
                <a:latin typeface="Trebuchet MS" panose="020B0603020202020204" pitchFamily="34" charset="0"/>
              </a:rPr>
              <a:t>sistem</a:t>
            </a:r>
            <a:r>
              <a:rPr lang="en-US" sz="2000" dirty="0">
                <a:latin typeface="Trebuchet MS" panose="020B0603020202020204" pitchFamily="34" charset="0"/>
              </a:rPr>
              <a:t>, </a:t>
            </a:r>
            <a:r>
              <a:rPr lang="en-US" sz="2000" dirty="0" err="1">
                <a:latin typeface="Trebuchet MS" panose="020B0603020202020204" pitchFamily="34" charset="0"/>
              </a:rPr>
              <a:t>secara</a:t>
            </a:r>
            <a:r>
              <a:rPr lang="en-US" sz="2000" dirty="0">
                <a:latin typeface="Trebuchet MS" panose="020B0603020202020204" pitchFamily="34" charset="0"/>
              </a:rPr>
              <a:t> top-down (</a:t>
            </a:r>
            <a:r>
              <a:rPr lang="en-US" sz="2000" dirty="0" err="1">
                <a:latin typeface="Trebuchet MS" panose="020B0603020202020204" pitchFamily="34" charset="0"/>
              </a:rPr>
              <a:t>dari</a:t>
            </a:r>
            <a:r>
              <a:rPr lang="en-US" sz="2000" dirty="0">
                <a:latin typeface="Trebuchet MS" panose="020B0603020202020204" pitchFamily="34" charset="0"/>
              </a:rPr>
              <a:t> </a:t>
            </a:r>
            <a:r>
              <a:rPr lang="en-US" sz="2000" dirty="0" err="1">
                <a:latin typeface="Trebuchet MS" panose="020B0603020202020204" pitchFamily="34" charset="0"/>
              </a:rPr>
              <a:t>atas</a:t>
            </a:r>
            <a:r>
              <a:rPr lang="en-US" sz="2000" dirty="0">
                <a:latin typeface="Trebuchet MS" panose="020B0603020202020204" pitchFamily="34" charset="0"/>
              </a:rPr>
              <a:t> </a:t>
            </a:r>
            <a:r>
              <a:rPr lang="en-US" sz="2000" dirty="0" err="1">
                <a:latin typeface="Trebuchet MS" panose="020B0603020202020204" pitchFamily="34" charset="0"/>
              </a:rPr>
              <a:t>ke</a:t>
            </a:r>
            <a:r>
              <a:rPr lang="en-US" sz="2000" dirty="0">
                <a:latin typeface="Trebuchet MS" panose="020B0603020202020204" pitchFamily="34" charset="0"/>
              </a:rPr>
              <a:t> </a:t>
            </a:r>
            <a:r>
              <a:rPr lang="en-US" sz="2000" dirty="0" err="1">
                <a:latin typeface="Trebuchet MS" panose="020B0603020202020204" pitchFamily="34" charset="0"/>
              </a:rPr>
              <a:t>bawah</a:t>
            </a:r>
            <a:r>
              <a:rPr lang="en-US" sz="2000" dirty="0">
                <a:latin typeface="Trebuchet MS" panose="020B0603020202020204" pitchFamily="34" charset="0"/>
              </a:rPr>
              <a:t>). ERD </a:t>
            </a:r>
            <a:r>
              <a:rPr lang="en-US" sz="2000" dirty="0" err="1">
                <a:latin typeface="Trebuchet MS" panose="020B0603020202020204" pitchFamily="34" charset="0"/>
              </a:rPr>
              <a:t>ini</a:t>
            </a:r>
            <a:r>
              <a:rPr lang="en-US" sz="2000" dirty="0">
                <a:latin typeface="Trebuchet MS" panose="020B0603020202020204" pitchFamily="34" charset="0"/>
              </a:rPr>
              <a:t> </a:t>
            </a:r>
            <a:r>
              <a:rPr lang="en-US" sz="2000" dirty="0" err="1">
                <a:latin typeface="Trebuchet MS" panose="020B0603020202020204" pitchFamily="34" charset="0"/>
              </a:rPr>
              <a:t>dapat</a:t>
            </a:r>
            <a:r>
              <a:rPr lang="en-US" sz="2000" dirty="0">
                <a:latin typeface="Trebuchet MS" panose="020B0603020202020204" pitchFamily="34" charset="0"/>
              </a:rPr>
              <a:t> </a:t>
            </a:r>
            <a:r>
              <a:rPr lang="en-US" sz="2000" dirty="0" err="1">
                <a:latin typeface="Trebuchet MS" panose="020B0603020202020204" pitchFamily="34" charset="0"/>
              </a:rPr>
              <a:t>digunakan</a:t>
            </a:r>
            <a:r>
              <a:rPr lang="en-US" sz="2000" dirty="0">
                <a:latin typeface="Trebuchet MS" panose="020B0603020202020204" pitchFamily="34" charset="0"/>
              </a:rPr>
              <a:t> </a:t>
            </a:r>
            <a:r>
              <a:rPr lang="en-US" sz="2000" dirty="0" err="1">
                <a:latin typeface="Trebuchet MS" panose="020B0603020202020204" pitchFamily="34" charset="0"/>
              </a:rPr>
              <a:t>kembali</a:t>
            </a:r>
            <a:r>
              <a:rPr lang="en-US" sz="2000" dirty="0">
                <a:latin typeface="Trebuchet MS" panose="020B0603020202020204" pitchFamily="34" charset="0"/>
              </a:rPr>
              <a:t> (</a:t>
            </a:r>
            <a:r>
              <a:rPr lang="en-US" sz="2000" dirty="0" err="1">
                <a:latin typeface="Trebuchet MS" panose="020B0603020202020204" pitchFamily="34" charset="0"/>
              </a:rPr>
              <a:t>berulang</a:t>
            </a:r>
            <a:r>
              <a:rPr lang="en-US" sz="2000" dirty="0">
                <a:latin typeface="Trebuchet MS" panose="020B0603020202020204" pitchFamily="34" charset="0"/>
              </a:rPr>
              <a:t>) </a:t>
            </a:r>
            <a:r>
              <a:rPr lang="en-US" sz="2000" dirty="0" err="1">
                <a:latin typeface="Trebuchet MS" panose="020B0603020202020204" pitchFamily="34" charset="0"/>
              </a:rPr>
              <a:t>untuk</a:t>
            </a:r>
            <a:r>
              <a:rPr lang="en-US" sz="2000" dirty="0">
                <a:latin typeface="Trebuchet MS" panose="020B0603020202020204" pitchFamily="34" charset="0"/>
              </a:rPr>
              <a:t> </a:t>
            </a:r>
            <a:r>
              <a:rPr lang="en-US" sz="2000" dirty="0" err="1">
                <a:latin typeface="Trebuchet MS" panose="020B0603020202020204" pitchFamily="34" charset="0"/>
              </a:rPr>
              <a:t>analisa</a:t>
            </a:r>
            <a:r>
              <a:rPr lang="en-US" sz="2000" dirty="0">
                <a:latin typeface="Trebuchet MS" panose="020B0603020202020204" pitchFamily="34" charset="0"/>
              </a:rPr>
              <a:t> </a:t>
            </a:r>
            <a:r>
              <a:rPr lang="en-US" sz="2000" dirty="0" err="1">
                <a:latin typeface="Trebuchet MS" panose="020B0603020202020204" pitchFamily="34" charset="0"/>
              </a:rPr>
              <a:t>dan</a:t>
            </a:r>
            <a:r>
              <a:rPr lang="en-US" sz="2000" dirty="0">
                <a:latin typeface="Trebuchet MS" panose="020B0603020202020204" pitchFamily="34" charset="0"/>
              </a:rPr>
              <a:t> </a:t>
            </a:r>
            <a:r>
              <a:rPr lang="en-US" sz="2000" dirty="0" err="1">
                <a:latin typeface="Trebuchet MS" panose="020B0603020202020204" pitchFamily="34" charset="0"/>
              </a:rPr>
              <a:t>desain</a:t>
            </a:r>
            <a:r>
              <a:rPr lang="en-US" sz="2000" dirty="0">
                <a:latin typeface="Trebuchet MS" panose="020B0603020202020204" pitchFamily="34" charset="0"/>
              </a:rPr>
              <a:t> </a:t>
            </a:r>
            <a:r>
              <a:rPr lang="en-US" sz="2000" dirty="0" err="1">
                <a:latin typeface="Trebuchet MS" panose="020B0603020202020204" pitchFamily="34" charset="0"/>
              </a:rPr>
              <a:t>pada</a:t>
            </a:r>
            <a:r>
              <a:rPr lang="en-US" sz="2000" dirty="0">
                <a:latin typeface="Trebuchet MS" panose="020B0603020202020204" pitchFamily="34" charset="0"/>
              </a:rPr>
              <a:t> SDLC (System Development Life Cycle)</a:t>
            </a:r>
          </a:p>
          <a:p>
            <a:pPr algn="just">
              <a:lnSpc>
                <a:spcPct val="150000"/>
              </a:lnSpc>
            </a:pPr>
            <a:r>
              <a:rPr lang="en-US" sz="2000" dirty="0" err="1">
                <a:latin typeface="Trebuchet MS" panose="020B0603020202020204" pitchFamily="34" charset="0"/>
              </a:rPr>
              <a:t>Tiga</a:t>
            </a:r>
            <a:r>
              <a:rPr lang="en-US" sz="2000" dirty="0">
                <a:latin typeface="Trebuchet MS" panose="020B0603020202020204" pitchFamily="34" charset="0"/>
              </a:rPr>
              <a:t> </a:t>
            </a:r>
            <a:r>
              <a:rPr lang="en-US" sz="2000" dirty="0" err="1">
                <a:latin typeface="Trebuchet MS" panose="020B0603020202020204" pitchFamily="34" charset="0"/>
              </a:rPr>
              <a:t>elemen</a:t>
            </a:r>
            <a:r>
              <a:rPr lang="en-US" sz="2000" dirty="0">
                <a:latin typeface="Trebuchet MS" panose="020B0603020202020204" pitchFamily="34" charset="0"/>
              </a:rPr>
              <a:t> </a:t>
            </a:r>
            <a:r>
              <a:rPr lang="en-US" sz="2000" dirty="0" err="1">
                <a:latin typeface="Trebuchet MS" panose="020B0603020202020204" pitchFamily="34" charset="0"/>
              </a:rPr>
              <a:t>dasar</a:t>
            </a:r>
            <a:r>
              <a:rPr lang="en-US" sz="2000" dirty="0">
                <a:latin typeface="Trebuchet MS" panose="020B0603020202020204" pitchFamily="34" charset="0"/>
              </a:rPr>
              <a:t> di </a:t>
            </a:r>
            <a:r>
              <a:rPr lang="en-US" sz="2000" dirty="0" err="1">
                <a:latin typeface="Trebuchet MS" panose="020B0603020202020204" pitchFamily="34" charset="0"/>
              </a:rPr>
              <a:t>dalam</a:t>
            </a:r>
            <a:r>
              <a:rPr lang="en-US" sz="2000" dirty="0">
                <a:latin typeface="Trebuchet MS" panose="020B0603020202020204" pitchFamily="34" charset="0"/>
              </a:rPr>
              <a:t> ERD:</a:t>
            </a:r>
          </a:p>
          <a:p>
            <a:pPr algn="just">
              <a:lnSpc>
                <a:spcPct val="150000"/>
              </a:lnSpc>
              <a:buFontTx/>
              <a:buChar char="•"/>
            </a:pPr>
            <a:r>
              <a:rPr lang="en-US" sz="2000" dirty="0">
                <a:latin typeface="Trebuchet MS" panose="020B0603020202020204" pitchFamily="34" charset="0"/>
              </a:rPr>
              <a:t> Entities </a:t>
            </a:r>
            <a:r>
              <a:rPr lang="en-US" sz="1400" dirty="0" err="1">
                <a:latin typeface="Trebuchet MS" panose="020B0603020202020204" pitchFamily="34" charset="0"/>
              </a:rPr>
              <a:t>adalah</a:t>
            </a:r>
            <a:r>
              <a:rPr lang="en-US" sz="1400" dirty="0">
                <a:latin typeface="Trebuchet MS" panose="020B0603020202020204" pitchFamily="34" charset="0"/>
              </a:rPr>
              <a:t> “</a:t>
            </a:r>
            <a:r>
              <a:rPr lang="en-US" sz="1400" dirty="0" err="1">
                <a:latin typeface="Trebuchet MS" panose="020B0603020202020204" pitchFamily="34" charset="0"/>
              </a:rPr>
              <a:t>sesuatu</a:t>
            </a:r>
            <a:r>
              <a:rPr lang="en-US" sz="1400" dirty="0">
                <a:latin typeface="Trebuchet MS" panose="020B0603020202020204" pitchFamily="34" charset="0"/>
              </a:rPr>
              <a:t>” </a:t>
            </a:r>
            <a:r>
              <a:rPr lang="en-US" sz="1400" dirty="0" err="1">
                <a:latin typeface="Trebuchet MS" panose="020B0603020202020204" pitchFamily="34" charset="0"/>
              </a:rPr>
              <a:t>dimana</a:t>
            </a:r>
            <a:r>
              <a:rPr lang="en-US" sz="1400" dirty="0">
                <a:latin typeface="Trebuchet MS" panose="020B0603020202020204" pitchFamily="34" charset="0"/>
              </a:rPr>
              <a:t> </a:t>
            </a:r>
            <a:r>
              <a:rPr lang="en-US" sz="1400" dirty="0" err="1">
                <a:latin typeface="Trebuchet MS" panose="020B0603020202020204" pitchFamily="34" charset="0"/>
              </a:rPr>
              <a:t>kita</a:t>
            </a:r>
            <a:r>
              <a:rPr lang="en-US" sz="1400" dirty="0">
                <a:latin typeface="Trebuchet MS" panose="020B0603020202020204" pitchFamily="34" charset="0"/>
              </a:rPr>
              <a:t> </a:t>
            </a:r>
            <a:r>
              <a:rPr lang="en-US" sz="1400" dirty="0" err="1">
                <a:latin typeface="Trebuchet MS" panose="020B0603020202020204" pitchFamily="34" charset="0"/>
              </a:rPr>
              <a:t>mencari</a:t>
            </a:r>
            <a:r>
              <a:rPr lang="en-US" sz="1400" dirty="0">
                <a:latin typeface="Trebuchet MS" panose="020B0603020202020204" pitchFamily="34" charset="0"/>
              </a:rPr>
              <a:t> </a:t>
            </a:r>
            <a:r>
              <a:rPr lang="en-US" sz="1400" dirty="0" err="1">
                <a:latin typeface="Trebuchet MS" panose="020B0603020202020204" pitchFamily="34" charset="0"/>
              </a:rPr>
              <a:t>informasi</a:t>
            </a:r>
            <a:r>
              <a:rPr lang="en-US" sz="1400" dirty="0">
                <a:latin typeface="Trebuchet MS" panose="020B0603020202020204" pitchFamily="34" charset="0"/>
              </a:rPr>
              <a:t>.</a:t>
            </a:r>
            <a:r>
              <a:rPr lang="en-US" sz="2000" dirty="0">
                <a:latin typeface="Trebuchet MS" panose="020B0603020202020204" pitchFamily="34" charset="0"/>
              </a:rPr>
              <a:t> </a:t>
            </a:r>
          </a:p>
          <a:p>
            <a:pPr algn="just">
              <a:lnSpc>
                <a:spcPct val="150000"/>
              </a:lnSpc>
              <a:buFontTx/>
              <a:buChar char="•"/>
            </a:pPr>
            <a:r>
              <a:rPr lang="en-US" sz="2000" dirty="0">
                <a:latin typeface="Trebuchet MS" panose="020B0603020202020204" pitchFamily="34" charset="0"/>
              </a:rPr>
              <a:t> Attributes </a:t>
            </a:r>
            <a:r>
              <a:rPr lang="en-US" sz="1400" dirty="0" err="1">
                <a:latin typeface="Trebuchet MS" panose="020B0603020202020204" pitchFamily="34" charset="0"/>
              </a:rPr>
              <a:t>adalah</a:t>
            </a:r>
            <a:r>
              <a:rPr lang="en-US" sz="1400" dirty="0">
                <a:latin typeface="Trebuchet MS" panose="020B0603020202020204" pitchFamily="34" charset="0"/>
              </a:rPr>
              <a:t> </a:t>
            </a:r>
            <a:r>
              <a:rPr lang="en-US" sz="1400" dirty="0" err="1">
                <a:latin typeface="Trebuchet MS" panose="020B0603020202020204" pitchFamily="34" charset="0"/>
              </a:rPr>
              <a:t>kumpulan</a:t>
            </a:r>
            <a:r>
              <a:rPr lang="en-US" sz="1400" dirty="0">
                <a:latin typeface="Trebuchet MS" panose="020B0603020202020204" pitchFamily="34" charset="0"/>
              </a:rPr>
              <a:t> data </a:t>
            </a:r>
            <a:r>
              <a:rPr lang="en-US" sz="1400" dirty="0" err="1">
                <a:latin typeface="Trebuchet MS" panose="020B0603020202020204" pitchFamily="34" charset="0"/>
              </a:rPr>
              <a:t>pada</a:t>
            </a:r>
            <a:r>
              <a:rPr lang="en-US" sz="1400" dirty="0">
                <a:latin typeface="Trebuchet MS" panose="020B0603020202020204" pitchFamily="34" charset="0"/>
              </a:rPr>
              <a:t> entity.</a:t>
            </a:r>
            <a:r>
              <a:rPr lang="en-US" sz="2000" dirty="0">
                <a:latin typeface="Trebuchet MS" panose="020B0603020202020204" pitchFamily="34" charset="0"/>
              </a:rPr>
              <a:t> </a:t>
            </a:r>
          </a:p>
          <a:p>
            <a:pPr algn="just">
              <a:lnSpc>
                <a:spcPct val="150000"/>
              </a:lnSpc>
              <a:buFontTx/>
              <a:buChar char="•"/>
            </a:pPr>
            <a:r>
              <a:rPr lang="en-US" sz="2000" dirty="0">
                <a:latin typeface="Trebuchet MS" panose="020B0603020202020204" pitchFamily="34" charset="0"/>
              </a:rPr>
              <a:t> Relationships </a:t>
            </a:r>
            <a:r>
              <a:rPr lang="en-US" sz="1400" dirty="0" err="1">
                <a:latin typeface="Trebuchet MS" panose="020B0603020202020204" pitchFamily="34" charset="0"/>
              </a:rPr>
              <a:t>adalah</a:t>
            </a:r>
            <a:r>
              <a:rPr lang="en-US" sz="1400" dirty="0">
                <a:latin typeface="Trebuchet MS" panose="020B0603020202020204" pitchFamily="34" charset="0"/>
              </a:rPr>
              <a:t> </a:t>
            </a:r>
            <a:r>
              <a:rPr lang="en-US" sz="1400" dirty="0" err="1">
                <a:latin typeface="Trebuchet MS" panose="020B0603020202020204" pitchFamily="34" charset="0"/>
              </a:rPr>
              <a:t>penghubung</a:t>
            </a:r>
            <a:r>
              <a:rPr lang="en-US" sz="1400" dirty="0">
                <a:latin typeface="Trebuchet MS" panose="020B0603020202020204" pitchFamily="34" charset="0"/>
              </a:rPr>
              <a:t> </a:t>
            </a:r>
            <a:r>
              <a:rPr lang="en-US" sz="1400" dirty="0" err="1">
                <a:latin typeface="Trebuchet MS" panose="020B0603020202020204" pitchFamily="34" charset="0"/>
              </a:rPr>
              <a:t>antara</a:t>
            </a:r>
            <a:r>
              <a:rPr lang="en-US" sz="1400" dirty="0">
                <a:latin typeface="Trebuchet MS" panose="020B0603020202020204" pitchFamily="34" charset="0"/>
              </a:rPr>
              <a:t> entity-entity.</a:t>
            </a:r>
          </a:p>
        </p:txBody>
      </p:sp>
    </p:spTree>
    <p:extLst>
      <p:ext uri="{BB962C8B-B14F-4D97-AF65-F5344CB8AC3E}">
        <p14:creationId xmlns:p14="http://schemas.microsoft.com/office/powerpoint/2010/main" val="204056830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RDBMS </a:t>
            </a:r>
            <a:r>
              <a:rPr lang="id-ID" dirty="0" smtClean="0">
                <a:solidFill>
                  <a:prstClr val="black"/>
                </a:solidFill>
              </a:rPr>
              <a:t/>
            </a:r>
            <a:br>
              <a:rPr lang="id-ID" dirty="0" smtClean="0">
                <a:solidFill>
                  <a:prstClr val="black"/>
                </a:solidFill>
              </a:rPr>
            </a:br>
            <a:r>
              <a:rPr lang="id-ID" sz="3200" b="1" dirty="0">
                <a:solidFill>
                  <a:srgbClr val="0070C0"/>
                </a:solidFill>
              </a:rPr>
              <a:t>a) model Entity-Relationship</a:t>
            </a:r>
          </a:p>
        </p:txBody>
      </p:sp>
      <p:sp>
        <p:nvSpPr>
          <p:cNvPr id="5" name="Content Placeholder 4"/>
          <p:cNvSpPr>
            <a:spLocks noGrp="1"/>
          </p:cNvSpPr>
          <p:nvPr>
            <p:ph idx="1"/>
          </p:nvPr>
        </p:nvSpPr>
        <p:spPr/>
        <p:txBody>
          <a:bodyPr>
            <a:normAutofit/>
          </a:bodyPr>
          <a:lstStyle/>
          <a:p>
            <a:pPr algn="just">
              <a:lnSpc>
                <a:spcPct val="120000"/>
              </a:lnSpc>
            </a:pPr>
            <a:r>
              <a:rPr lang="en-US" altLang="en-US" sz="3200" b="1" dirty="0"/>
              <a:t>Entity </a:t>
            </a:r>
            <a:r>
              <a:rPr lang="en-US" altLang="en-US" sz="3200" b="1" dirty="0" err="1"/>
              <a:t>adalah</a:t>
            </a:r>
            <a:r>
              <a:rPr lang="en-US" altLang="en-US" sz="3200" b="1" dirty="0"/>
              <a:t> </a:t>
            </a:r>
            <a:r>
              <a:rPr lang="en-US" altLang="en-US" sz="3200" b="1" dirty="0" err="1"/>
              <a:t>obyek</a:t>
            </a:r>
            <a:r>
              <a:rPr lang="en-US" altLang="en-US" sz="3200" b="1" dirty="0"/>
              <a:t> yang </a:t>
            </a:r>
            <a:r>
              <a:rPr lang="en-US" altLang="en-US" sz="3200" b="1" dirty="0" err="1"/>
              <a:t>dapat</a:t>
            </a:r>
            <a:r>
              <a:rPr lang="en-US" altLang="en-US" sz="3200" b="1" dirty="0"/>
              <a:t> </a:t>
            </a:r>
            <a:r>
              <a:rPr lang="en-US" altLang="en-US" sz="3200" b="1" dirty="0" err="1"/>
              <a:t>dibedakan</a:t>
            </a:r>
            <a:r>
              <a:rPr lang="en-US" altLang="en-US" sz="3200" b="1" dirty="0"/>
              <a:t> </a:t>
            </a:r>
            <a:r>
              <a:rPr lang="en-US" altLang="en-US" sz="3200" b="1" dirty="0" err="1"/>
              <a:t>dalam</a:t>
            </a:r>
            <a:r>
              <a:rPr lang="en-US" altLang="en-US" sz="3200" b="1" dirty="0"/>
              <a:t> </a:t>
            </a:r>
            <a:r>
              <a:rPr lang="en-US" altLang="en-US" sz="3200" b="1" dirty="0" err="1"/>
              <a:t>dunia</a:t>
            </a:r>
            <a:r>
              <a:rPr lang="en-US" altLang="en-US" sz="3200" b="1" dirty="0"/>
              <a:t> </a:t>
            </a:r>
            <a:r>
              <a:rPr lang="en-US" altLang="en-US" sz="3200" b="1" dirty="0" err="1"/>
              <a:t>nyata</a:t>
            </a:r>
            <a:endParaRPr lang="en-US" altLang="en-US" sz="3200" b="1" dirty="0"/>
          </a:p>
          <a:p>
            <a:pPr algn="just">
              <a:lnSpc>
                <a:spcPct val="120000"/>
              </a:lnSpc>
            </a:pPr>
            <a:r>
              <a:rPr lang="en-US" altLang="en-US" sz="3200" b="1" dirty="0"/>
              <a:t>Entity set </a:t>
            </a:r>
            <a:r>
              <a:rPr lang="en-US" altLang="en-US" sz="3200" b="1" dirty="0" err="1"/>
              <a:t>adalah</a:t>
            </a:r>
            <a:r>
              <a:rPr lang="en-US" altLang="en-US" sz="3200" b="1" dirty="0"/>
              <a:t> </a:t>
            </a:r>
            <a:r>
              <a:rPr lang="en-US" altLang="en-US" sz="3200" b="1" dirty="0" err="1"/>
              <a:t>kumpulan</a:t>
            </a:r>
            <a:r>
              <a:rPr lang="en-US" altLang="en-US" sz="3200" b="1" dirty="0"/>
              <a:t> </a:t>
            </a:r>
            <a:r>
              <a:rPr lang="en-US" altLang="en-US" sz="3200" b="1" dirty="0" err="1"/>
              <a:t>dari</a:t>
            </a:r>
            <a:r>
              <a:rPr lang="en-US" altLang="en-US" sz="3200" b="1" dirty="0"/>
              <a:t> entity yang </a:t>
            </a:r>
            <a:r>
              <a:rPr lang="en-US" altLang="en-US" sz="3200" b="1" dirty="0" err="1"/>
              <a:t>sejenis</a:t>
            </a:r>
            <a:r>
              <a:rPr lang="id-ID" altLang="en-US" sz="3200" b="1" dirty="0"/>
              <a:t>, </a:t>
            </a:r>
            <a:r>
              <a:rPr lang="en-US" altLang="en-US" sz="3200" b="1" dirty="0"/>
              <a:t>Entity set </a:t>
            </a:r>
            <a:r>
              <a:rPr lang="en-US" altLang="en-US" sz="3200" b="1" dirty="0" err="1"/>
              <a:t>dapat</a:t>
            </a:r>
            <a:r>
              <a:rPr lang="en-US" altLang="en-US" sz="3200" b="1" dirty="0"/>
              <a:t> </a:t>
            </a:r>
            <a:r>
              <a:rPr lang="en-US" altLang="en-US" sz="3200" b="1" dirty="0" err="1"/>
              <a:t>berupa</a:t>
            </a:r>
            <a:r>
              <a:rPr lang="en-US" altLang="en-US" sz="3200" b="1" dirty="0"/>
              <a:t> :</a:t>
            </a:r>
            <a:endParaRPr lang="id-ID" altLang="en-US" sz="3200" b="1" dirty="0"/>
          </a:p>
          <a:p>
            <a:pPr lvl="1" algn="just">
              <a:lnSpc>
                <a:spcPct val="120000"/>
              </a:lnSpc>
            </a:pPr>
            <a:r>
              <a:rPr lang="en-US" altLang="en-US" sz="2600" dirty="0" err="1"/>
              <a:t>Obyek</a:t>
            </a:r>
            <a:r>
              <a:rPr lang="en-US" altLang="en-US" sz="2600" dirty="0"/>
              <a:t> </a:t>
            </a:r>
            <a:r>
              <a:rPr lang="en-US" altLang="en-US" sz="2600" dirty="0" err="1"/>
              <a:t>secara</a:t>
            </a:r>
            <a:r>
              <a:rPr lang="en-US" altLang="en-US" sz="2600" dirty="0"/>
              <a:t> </a:t>
            </a:r>
            <a:r>
              <a:rPr lang="en-US" altLang="en-US" sz="2600" dirty="0" err="1"/>
              <a:t>fisik</a:t>
            </a:r>
            <a:r>
              <a:rPr lang="en-US" altLang="en-US" sz="2600" dirty="0"/>
              <a:t> : </a:t>
            </a:r>
            <a:r>
              <a:rPr lang="en-US" altLang="en-US" sz="2600" dirty="0" err="1"/>
              <a:t>Rumah</a:t>
            </a:r>
            <a:r>
              <a:rPr lang="en-US" altLang="en-US" sz="2600" dirty="0"/>
              <a:t>, </a:t>
            </a:r>
            <a:r>
              <a:rPr lang="en-US" altLang="en-US" sz="2600" dirty="0" err="1"/>
              <a:t>Kendaraan</a:t>
            </a:r>
            <a:r>
              <a:rPr lang="en-US" altLang="en-US" sz="2600" dirty="0"/>
              <a:t>, </a:t>
            </a:r>
            <a:r>
              <a:rPr lang="en-US" altLang="en-US" sz="2600" dirty="0" err="1"/>
              <a:t>Peralatan</a:t>
            </a:r>
            <a:endParaRPr lang="id-ID" altLang="en-US" sz="2600" dirty="0"/>
          </a:p>
          <a:p>
            <a:pPr lvl="1" algn="just">
              <a:lnSpc>
                <a:spcPct val="120000"/>
              </a:lnSpc>
            </a:pPr>
            <a:r>
              <a:rPr lang="en-US" altLang="en-US" sz="2600" dirty="0" err="1"/>
              <a:t>Obyek</a:t>
            </a:r>
            <a:r>
              <a:rPr lang="en-US" altLang="en-US" sz="2600" dirty="0"/>
              <a:t> </a:t>
            </a:r>
            <a:r>
              <a:rPr lang="en-US" altLang="en-US" sz="2600" dirty="0" err="1"/>
              <a:t>secara</a:t>
            </a:r>
            <a:r>
              <a:rPr lang="en-US" altLang="en-US" sz="2600" dirty="0"/>
              <a:t> </a:t>
            </a:r>
            <a:r>
              <a:rPr lang="en-US" altLang="en-US" sz="2600" dirty="0" err="1"/>
              <a:t>konsep</a:t>
            </a:r>
            <a:r>
              <a:rPr lang="en-US" altLang="en-US" sz="2600" dirty="0"/>
              <a:t> : </a:t>
            </a:r>
            <a:r>
              <a:rPr lang="en-US" altLang="en-US" sz="2600" dirty="0" err="1"/>
              <a:t>Pekerjaan</a:t>
            </a:r>
            <a:r>
              <a:rPr lang="en-US" altLang="en-US" sz="2600" dirty="0"/>
              <a:t> , Perusahaan, </a:t>
            </a:r>
            <a:r>
              <a:rPr lang="en-US" altLang="en-US" sz="2600" dirty="0" err="1"/>
              <a:t>Rencana</a:t>
            </a:r>
            <a:endParaRPr lang="en-US" altLang="en-US" sz="2600" dirty="0"/>
          </a:p>
        </p:txBody>
      </p:sp>
      <p:pic>
        <p:nvPicPr>
          <p:cNvPr id="4"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032" y="5658810"/>
            <a:ext cx="75247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8024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RDBMS </a:t>
            </a:r>
            <a:r>
              <a:rPr lang="id-ID" dirty="0" smtClean="0">
                <a:solidFill>
                  <a:prstClr val="black"/>
                </a:solidFill>
              </a:rPr>
              <a:t/>
            </a:r>
            <a:br>
              <a:rPr lang="id-ID" dirty="0" smtClean="0">
                <a:solidFill>
                  <a:prstClr val="black"/>
                </a:solidFill>
              </a:rPr>
            </a:br>
            <a:r>
              <a:rPr lang="id-ID" sz="3200" b="1" dirty="0">
                <a:solidFill>
                  <a:srgbClr val="0070C0"/>
                </a:solidFill>
              </a:rPr>
              <a:t>a) Derajat Entity-Relationship</a:t>
            </a:r>
          </a:p>
        </p:txBody>
      </p:sp>
      <p:sp>
        <p:nvSpPr>
          <p:cNvPr id="5" name="Content Placeholder 4"/>
          <p:cNvSpPr>
            <a:spLocks noGrp="1"/>
          </p:cNvSpPr>
          <p:nvPr>
            <p:ph idx="1"/>
          </p:nvPr>
        </p:nvSpPr>
        <p:spPr/>
        <p:txBody>
          <a:bodyPr>
            <a:normAutofit/>
          </a:bodyPr>
          <a:lstStyle/>
          <a:p>
            <a:pPr algn="just">
              <a:lnSpc>
                <a:spcPct val="120000"/>
              </a:lnSpc>
            </a:pPr>
            <a:r>
              <a:rPr lang="id-ID" altLang="en-US" sz="2600" dirty="0"/>
              <a:t>Menjelaskan jumlah entity yang berpartisipasi dalam suatu relasi</a:t>
            </a:r>
            <a:endParaRPr lang="en-US" altLang="en-US" sz="260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424" y="2625095"/>
            <a:ext cx="6858000" cy="411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7138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RDBMS </a:t>
            </a:r>
            <a:r>
              <a:rPr lang="id-ID" dirty="0" smtClean="0">
                <a:solidFill>
                  <a:prstClr val="black"/>
                </a:solidFill>
              </a:rPr>
              <a:t/>
            </a:r>
            <a:br>
              <a:rPr lang="id-ID" dirty="0" smtClean="0">
                <a:solidFill>
                  <a:prstClr val="black"/>
                </a:solidFill>
              </a:rPr>
            </a:br>
            <a:r>
              <a:rPr lang="id-ID" sz="3200" b="1" dirty="0">
                <a:solidFill>
                  <a:srgbClr val="0070C0"/>
                </a:solidFill>
              </a:rPr>
              <a:t>a) ERD (Entity Relationship Diagram)</a:t>
            </a:r>
          </a:p>
        </p:txBody>
      </p:sp>
      <p:sp>
        <p:nvSpPr>
          <p:cNvPr id="5" name="Content Placeholder 4"/>
          <p:cNvSpPr>
            <a:spLocks noGrp="1"/>
          </p:cNvSpPr>
          <p:nvPr>
            <p:ph idx="1"/>
          </p:nvPr>
        </p:nvSpPr>
        <p:spPr/>
        <p:txBody>
          <a:bodyPr>
            <a:normAutofit fontScale="85000" lnSpcReduction="20000"/>
          </a:bodyPr>
          <a:lstStyle/>
          <a:p>
            <a:pPr algn="just">
              <a:lnSpc>
                <a:spcPct val="120000"/>
              </a:lnSpc>
            </a:pPr>
            <a:r>
              <a:rPr lang="en-US" sz="3600" dirty="0" err="1"/>
              <a:t>Adalah</a:t>
            </a:r>
            <a:r>
              <a:rPr lang="en-US" sz="3600" dirty="0"/>
              <a:t> </a:t>
            </a:r>
            <a:r>
              <a:rPr lang="en-US" sz="3600" dirty="0" err="1">
                <a:solidFill>
                  <a:srgbClr val="0070C0"/>
                </a:solidFill>
              </a:rPr>
              <a:t>hubungan</a:t>
            </a:r>
            <a:r>
              <a:rPr lang="en-US" sz="3600" dirty="0">
                <a:solidFill>
                  <a:srgbClr val="0070C0"/>
                </a:solidFill>
              </a:rPr>
              <a:t> </a:t>
            </a:r>
            <a:r>
              <a:rPr lang="en-US" sz="3600" dirty="0" err="1">
                <a:solidFill>
                  <a:srgbClr val="0070C0"/>
                </a:solidFill>
              </a:rPr>
              <a:t>antar</a:t>
            </a:r>
            <a:r>
              <a:rPr lang="en-US" sz="3600" dirty="0">
                <a:solidFill>
                  <a:srgbClr val="0070C0"/>
                </a:solidFill>
              </a:rPr>
              <a:t> </a:t>
            </a:r>
            <a:r>
              <a:rPr lang="en-US" sz="3600" dirty="0" err="1">
                <a:solidFill>
                  <a:srgbClr val="0070C0"/>
                </a:solidFill>
              </a:rPr>
              <a:t>tabel</a:t>
            </a:r>
            <a:r>
              <a:rPr lang="en-US" sz="3600" dirty="0"/>
              <a:t> </a:t>
            </a:r>
            <a:r>
              <a:rPr lang="en-US" sz="3600" dirty="0" err="1"/>
              <a:t>dalam</a:t>
            </a:r>
            <a:r>
              <a:rPr lang="en-US" sz="3600" dirty="0"/>
              <a:t> database yang </a:t>
            </a:r>
            <a:r>
              <a:rPr lang="en-US" sz="3600" dirty="0" err="1"/>
              <a:t>menciptakan</a:t>
            </a:r>
            <a:r>
              <a:rPr lang="en-US" sz="3600" dirty="0"/>
              <a:t> </a:t>
            </a:r>
            <a:r>
              <a:rPr lang="en-US" sz="3600" dirty="0" err="1"/>
              <a:t>keutuhan</a:t>
            </a:r>
            <a:r>
              <a:rPr lang="en-US" sz="3600" dirty="0"/>
              <a:t> data.</a:t>
            </a:r>
            <a:r>
              <a:rPr lang="en-US" sz="3600" dirty="0">
                <a:latin typeface="Trebuchet MS" panose="020B0603020202020204" pitchFamily="34" charset="0"/>
              </a:rPr>
              <a:t> </a:t>
            </a:r>
            <a:endParaRPr lang="id-ID" sz="3600" dirty="0">
              <a:latin typeface="Trebuchet MS" panose="020B0603020202020204" pitchFamily="34" charset="0"/>
            </a:endParaRPr>
          </a:p>
          <a:p>
            <a:pPr algn="just">
              <a:lnSpc>
                <a:spcPct val="120000"/>
              </a:lnSpc>
            </a:pPr>
            <a:r>
              <a:rPr lang="en-US" sz="3600" dirty="0">
                <a:latin typeface="Trebuchet MS" panose="020B0603020202020204" pitchFamily="34" charset="0"/>
              </a:rPr>
              <a:t>Diagram ER (Entity-Relationship) </a:t>
            </a:r>
            <a:r>
              <a:rPr lang="en-US" sz="3600" dirty="0" err="1">
                <a:latin typeface="Trebuchet MS" panose="020B0603020202020204" pitchFamily="34" charset="0"/>
              </a:rPr>
              <a:t>berisi</a:t>
            </a:r>
            <a:r>
              <a:rPr lang="en-US" sz="3600" dirty="0">
                <a:latin typeface="Trebuchet MS" panose="020B0603020202020204" pitchFamily="34" charset="0"/>
              </a:rPr>
              <a:t> </a:t>
            </a:r>
            <a:r>
              <a:rPr lang="en-US" sz="3600" dirty="0" err="1">
                <a:latin typeface="Trebuchet MS" panose="020B0603020202020204" pitchFamily="34" charset="0"/>
              </a:rPr>
              <a:t>kotak-kotak</a:t>
            </a:r>
            <a:r>
              <a:rPr lang="en-US" sz="3600" dirty="0">
                <a:latin typeface="Trebuchet MS" panose="020B0603020202020204" pitchFamily="34" charset="0"/>
              </a:rPr>
              <a:t> yang </a:t>
            </a:r>
            <a:r>
              <a:rPr lang="en-US" sz="3600" dirty="0" err="1">
                <a:latin typeface="Trebuchet MS" panose="020B0603020202020204" pitchFamily="34" charset="0"/>
              </a:rPr>
              <a:t>menyatakan</a:t>
            </a:r>
            <a:r>
              <a:rPr lang="en-US" sz="3600" dirty="0">
                <a:latin typeface="Trebuchet MS" panose="020B0603020202020204" pitchFamily="34" charset="0"/>
              </a:rPr>
              <a:t> </a:t>
            </a:r>
            <a:r>
              <a:rPr lang="en-US" sz="3600" dirty="0" err="1">
                <a:latin typeface="Trebuchet MS" panose="020B0603020202020204" pitchFamily="34" charset="0"/>
              </a:rPr>
              <a:t>entitas</a:t>
            </a:r>
            <a:r>
              <a:rPr lang="en-US" sz="3600" dirty="0">
                <a:latin typeface="Trebuchet MS" panose="020B0603020202020204" pitchFamily="34" charset="0"/>
              </a:rPr>
              <a:t> yang </a:t>
            </a:r>
            <a:r>
              <a:rPr lang="en-US" sz="3600" dirty="0" err="1">
                <a:latin typeface="Trebuchet MS" panose="020B0603020202020204" pitchFamily="34" charset="0"/>
              </a:rPr>
              <a:t>dihubungkan</a:t>
            </a:r>
            <a:r>
              <a:rPr lang="en-US" sz="3600" dirty="0">
                <a:latin typeface="Trebuchet MS" panose="020B0603020202020204" pitchFamily="34" charset="0"/>
              </a:rPr>
              <a:t> </a:t>
            </a:r>
            <a:r>
              <a:rPr lang="en-US" sz="3600" dirty="0" err="1">
                <a:latin typeface="Trebuchet MS" panose="020B0603020202020204" pitchFamily="34" charset="0"/>
              </a:rPr>
              <a:t>dengan</a:t>
            </a:r>
            <a:r>
              <a:rPr lang="en-US" sz="3600" dirty="0">
                <a:latin typeface="Trebuchet MS" panose="020B0603020202020204" pitchFamily="34" charset="0"/>
              </a:rPr>
              <a:t> </a:t>
            </a:r>
            <a:r>
              <a:rPr lang="en-US" sz="3600" dirty="0" err="1">
                <a:latin typeface="Trebuchet MS" panose="020B0603020202020204" pitchFamily="34" charset="0"/>
              </a:rPr>
              <a:t>garis-garis</a:t>
            </a:r>
            <a:r>
              <a:rPr lang="en-US" sz="3600" dirty="0">
                <a:latin typeface="Trebuchet MS" panose="020B0603020202020204" pitchFamily="34" charset="0"/>
              </a:rPr>
              <a:t> yang </a:t>
            </a:r>
            <a:r>
              <a:rPr lang="en-US" sz="3600" dirty="0" err="1">
                <a:latin typeface="Trebuchet MS" panose="020B0603020202020204" pitchFamily="34" charset="0"/>
              </a:rPr>
              <a:t>menunjukkan</a:t>
            </a:r>
            <a:r>
              <a:rPr lang="en-US" sz="3600" dirty="0">
                <a:latin typeface="Trebuchet MS" panose="020B0603020202020204" pitchFamily="34" charset="0"/>
              </a:rPr>
              <a:t> </a:t>
            </a:r>
            <a:r>
              <a:rPr lang="en-US" sz="3600" dirty="0" err="1">
                <a:latin typeface="Trebuchet MS" panose="020B0603020202020204" pitchFamily="34" charset="0"/>
              </a:rPr>
              <a:t>Relasi</a:t>
            </a:r>
            <a:endParaRPr lang="en-US" sz="3600" dirty="0">
              <a:latin typeface="Trebuchet MS" panose="020B0603020202020204" pitchFamily="34" charset="0"/>
            </a:endParaRPr>
          </a:p>
          <a:p>
            <a:pPr algn="just"/>
            <a:r>
              <a:rPr lang="en-US" sz="3600" dirty="0"/>
              <a:t>Ada 3 </a:t>
            </a:r>
            <a:r>
              <a:rPr lang="en-US" sz="3600" dirty="0" err="1"/>
              <a:t>hubungan</a:t>
            </a:r>
            <a:r>
              <a:rPr lang="en-US" sz="3600" dirty="0"/>
              <a:t> </a:t>
            </a:r>
            <a:r>
              <a:rPr lang="en-US" sz="3600" dirty="0" err="1"/>
              <a:t>antar</a:t>
            </a:r>
            <a:r>
              <a:rPr lang="en-US" sz="3600" dirty="0"/>
              <a:t> table: </a:t>
            </a:r>
            <a:r>
              <a:rPr lang="en-US" sz="2400" dirty="0"/>
              <a:t>(</a:t>
            </a:r>
            <a:r>
              <a:rPr lang="en-US" sz="2400" dirty="0" err="1"/>
              <a:t>Melani</a:t>
            </a:r>
            <a:r>
              <a:rPr lang="en-US" sz="2400" dirty="0"/>
              <a:t> Julie C., 2004)</a:t>
            </a:r>
            <a:endParaRPr lang="en-US" sz="3600" dirty="0"/>
          </a:p>
          <a:p>
            <a:pPr marL="914377" lvl="1" indent="-457200" algn="just">
              <a:buFont typeface="+mj-lt"/>
              <a:buAutoNum type="arabicPeriod"/>
            </a:pPr>
            <a:r>
              <a:rPr lang="en-US" sz="3200" dirty="0"/>
              <a:t>One to one</a:t>
            </a:r>
          </a:p>
          <a:p>
            <a:pPr marL="914377" lvl="1" indent="-457200" algn="just">
              <a:buFont typeface="+mj-lt"/>
              <a:buAutoNum type="arabicPeriod"/>
            </a:pPr>
            <a:r>
              <a:rPr lang="en-US" sz="3200" dirty="0"/>
              <a:t>Many to one</a:t>
            </a:r>
          </a:p>
          <a:p>
            <a:pPr marL="914377" lvl="1" indent="-457200" algn="just">
              <a:buFont typeface="+mj-lt"/>
              <a:buAutoNum type="arabicPeriod"/>
            </a:pPr>
            <a:r>
              <a:rPr lang="en-US" sz="3200" dirty="0"/>
              <a:t>Many to many</a:t>
            </a:r>
          </a:p>
        </p:txBody>
      </p:sp>
    </p:spTree>
    <p:extLst>
      <p:ext uri="{BB962C8B-B14F-4D97-AF65-F5344CB8AC3E}">
        <p14:creationId xmlns:p14="http://schemas.microsoft.com/office/powerpoint/2010/main" val="1349817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RDBMS</a:t>
            </a:r>
            <a:r>
              <a:rPr lang="id-ID" dirty="0">
                <a:solidFill>
                  <a:prstClr val="black"/>
                </a:solidFill>
              </a:rPr>
              <a:t/>
            </a:r>
            <a:br>
              <a:rPr lang="id-ID" dirty="0">
                <a:solidFill>
                  <a:prstClr val="black"/>
                </a:solidFill>
              </a:rPr>
            </a:br>
            <a:r>
              <a:rPr lang="id-ID" sz="3200" b="1" dirty="0">
                <a:solidFill>
                  <a:srgbClr val="0070C0"/>
                </a:solidFill>
              </a:rPr>
              <a:t>a) ERD – </a:t>
            </a:r>
            <a:r>
              <a:rPr lang="id-ID" sz="3200" b="1" dirty="0">
                <a:solidFill>
                  <a:srgbClr val="FF0000"/>
                </a:solidFill>
              </a:rPr>
              <a:t>one to one</a:t>
            </a:r>
          </a:p>
        </p:txBody>
      </p:sp>
      <p:sp>
        <p:nvSpPr>
          <p:cNvPr id="5" name="Content Placeholder 4"/>
          <p:cNvSpPr>
            <a:spLocks noGrp="1"/>
          </p:cNvSpPr>
          <p:nvPr>
            <p:ph idx="1"/>
          </p:nvPr>
        </p:nvSpPr>
        <p:spPr>
          <a:xfrm>
            <a:off x="476251" y="1547801"/>
            <a:ext cx="8319406" cy="4859675"/>
          </a:xfrm>
        </p:spPr>
        <p:txBody>
          <a:bodyPr/>
          <a:lstStyle/>
          <a:p>
            <a:r>
              <a:rPr lang="en-US" dirty="0"/>
              <a:t>A </a:t>
            </a:r>
            <a:r>
              <a:rPr lang="en-US" b="1" dirty="0"/>
              <a:t>key</a:t>
            </a:r>
            <a:r>
              <a:rPr lang="en-US" dirty="0"/>
              <a:t> appears </a:t>
            </a:r>
            <a:r>
              <a:rPr lang="en-US" b="1" dirty="0"/>
              <a:t>only</a:t>
            </a:r>
            <a:r>
              <a:rPr lang="en-US" dirty="0"/>
              <a:t> once in a </a:t>
            </a:r>
            <a:r>
              <a:rPr lang="en-US" b="1" dirty="0"/>
              <a:t>related</a:t>
            </a:r>
            <a:r>
              <a:rPr lang="en-US" dirty="0"/>
              <a:t> table. </a:t>
            </a:r>
            <a:r>
              <a:rPr lang="en-US" sz="1800" dirty="0">
                <a:solidFill>
                  <a:prstClr val="black"/>
                </a:solidFill>
              </a:rPr>
              <a:t>(</a:t>
            </a:r>
            <a:r>
              <a:rPr lang="en-US" sz="1800" dirty="0" err="1">
                <a:solidFill>
                  <a:prstClr val="black"/>
                </a:solidFill>
              </a:rPr>
              <a:t>Melani</a:t>
            </a:r>
            <a:r>
              <a:rPr lang="en-US" sz="1800" dirty="0">
                <a:solidFill>
                  <a:prstClr val="black"/>
                </a:solidFill>
              </a:rPr>
              <a:t> Julie C., 2004)</a:t>
            </a:r>
            <a:endParaRPr lang="id-ID" sz="1800" dirty="0">
              <a:solidFill>
                <a:prstClr val="black"/>
              </a:solidFill>
            </a:endParaRPr>
          </a:p>
          <a:p>
            <a:pPr marL="0" indent="0">
              <a:buNone/>
            </a:pPr>
            <a:endParaRPr lang="en-US" dirty="0"/>
          </a:p>
        </p:txBody>
      </p:sp>
      <p:pic>
        <p:nvPicPr>
          <p:cNvPr id="4" name="Picture 3"/>
          <p:cNvPicPr>
            <a:picLocks noChangeAspect="1"/>
          </p:cNvPicPr>
          <p:nvPr/>
        </p:nvPicPr>
        <p:blipFill>
          <a:blip r:embed="rId2"/>
          <a:stretch>
            <a:fillRect/>
          </a:stretch>
        </p:blipFill>
        <p:spPr>
          <a:xfrm>
            <a:off x="476253" y="2419620"/>
            <a:ext cx="3472897" cy="155801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5016956" y="2171970"/>
            <a:ext cx="3038475" cy="2200275"/>
          </a:xfrm>
          <a:prstGeom prst="rect">
            <a:avLst/>
          </a:prstGeom>
          <a:ln>
            <a:noFill/>
          </a:ln>
          <a:effectLst>
            <a:outerShdw blurRad="292100" dist="139700" dir="2700000" algn="tl" rotWithShape="0">
              <a:srgbClr val="333333">
                <a:alpha val="65000"/>
              </a:srgbClr>
            </a:outerShdw>
          </a:effectLst>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1976" t="41492" r="9459" b="24039"/>
          <a:stretch/>
        </p:blipFill>
        <p:spPr bwMode="auto">
          <a:xfrm>
            <a:off x="161365" y="4300757"/>
            <a:ext cx="4855591" cy="164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239" t="87273"/>
          <a:stretch/>
        </p:blipFill>
        <p:spPr bwMode="auto">
          <a:xfrm>
            <a:off x="3241062" y="5877949"/>
            <a:ext cx="4976612"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7729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RDBMS</a:t>
            </a:r>
            <a:r>
              <a:rPr lang="id-ID" dirty="0">
                <a:solidFill>
                  <a:prstClr val="black"/>
                </a:solidFill>
              </a:rPr>
              <a:t/>
            </a:r>
            <a:br>
              <a:rPr lang="id-ID" dirty="0">
                <a:solidFill>
                  <a:prstClr val="black"/>
                </a:solidFill>
              </a:rPr>
            </a:br>
            <a:r>
              <a:rPr lang="id-ID" sz="3200" b="1" dirty="0">
                <a:solidFill>
                  <a:srgbClr val="0070C0"/>
                </a:solidFill>
              </a:rPr>
              <a:t>a) ERD – </a:t>
            </a:r>
            <a:r>
              <a:rPr lang="id-ID" sz="3200" b="1" dirty="0">
                <a:solidFill>
                  <a:srgbClr val="FF0000"/>
                </a:solidFill>
              </a:rPr>
              <a:t>one to many</a:t>
            </a:r>
          </a:p>
        </p:txBody>
      </p:sp>
      <p:sp>
        <p:nvSpPr>
          <p:cNvPr id="5" name="Content Placeholder 4"/>
          <p:cNvSpPr>
            <a:spLocks noGrp="1"/>
          </p:cNvSpPr>
          <p:nvPr>
            <p:ph idx="1"/>
          </p:nvPr>
        </p:nvSpPr>
        <p:spPr/>
        <p:txBody>
          <a:bodyPr/>
          <a:lstStyle/>
          <a:p>
            <a:r>
              <a:rPr lang="en-US" b="1" dirty="0"/>
              <a:t>Keys </a:t>
            </a:r>
            <a:r>
              <a:rPr lang="en-US" dirty="0"/>
              <a:t>from one </a:t>
            </a:r>
            <a:r>
              <a:rPr lang="en-US" b="1" dirty="0"/>
              <a:t>table appear multiple </a:t>
            </a:r>
            <a:r>
              <a:rPr lang="en-US" dirty="0"/>
              <a:t>times in </a:t>
            </a:r>
            <a:r>
              <a:rPr lang="en-US" dirty="0" smtClean="0"/>
              <a:t>a related </a:t>
            </a:r>
            <a:r>
              <a:rPr lang="en-US" dirty="0"/>
              <a:t>table. </a:t>
            </a:r>
            <a:r>
              <a:rPr lang="en-US" sz="1800" dirty="0">
                <a:solidFill>
                  <a:prstClr val="black"/>
                </a:solidFill>
              </a:rPr>
              <a:t>(</a:t>
            </a:r>
            <a:r>
              <a:rPr lang="en-US" sz="1800" dirty="0" err="1">
                <a:solidFill>
                  <a:prstClr val="black"/>
                </a:solidFill>
              </a:rPr>
              <a:t>Melani</a:t>
            </a:r>
            <a:r>
              <a:rPr lang="en-US" sz="1800" dirty="0">
                <a:solidFill>
                  <a:prstClr val="black"/>
                </a:solidFill>
              </a:rPr>
              <a:t> Julie C., 2004)</a:t>
            </a:r>
            <a:endParaRPr lang="id-ID" sz="1800" dirty="0">
              <a:solidFill>
                <a:prstClr val="black"/>
              </a:solidFill>
            </a:endParaRPr>
          </a:p>
          <a:p>
            <a:r>
              <a:rPr lang="en-US" sz="1800" dirty="0" err="1">
                <a:latin typeface="Trebuchet MS" panose="020B0603020202020204" pitchFamily="34" charset="0"/>
              </a:rPr>
              <a:t>Untuk</a:t>
            </a:r>
            <a:r>
              <a:rPr lang="en-US" sz="1800" dirty="0">
                <a:latin typeface="Trebuchet MS" panose="020B0603020202020204" pitchFamily="34" charset="0"/>
              </a:rPr>
              <a:t> </a:t>
            </a:r>
            <a:r>
              <a:rPr lang="en-US" sz="1800" dirty="0" err="1">
                <a:latin typeface="Trebuchet MS" panose="020B0603020202020204" pitchFamily="34" charset="0"/>
              </a:rPr>
              <a:t>setiap</a:t>
            </a:r>
            <a:r>
              <a:rPr lang="en-US" sz="1800" dirty="0">
                <a:latin typeface="Trebuchet MS" panose="020B0603020202020204" pitchFamily="34" charset="0"/>
              </a:rPr>
              <a:t> data di </a:t>
            </a:r>
            <a:r>
              <a:rPr lang="en-US" sz="1800" dirty="0" err="1">
                <a:latin typeface="Trebuchet MS" panose="020B0603020202020204" pitchFamily="34" charset="0"/>
              </a:rPr>
              <a:t>entitas</a:t>
            </a:r>
            <a:r>
              <a:rPr lang="en-US" sz="1800" dirty="0">
                <a:latin typeface="Trebuchet MS" panose="020B0603020202020204" pitchFamily="34" charset="0"/>
              </a:rPr>
              <a:t> </a:t>
            </a:r>
            <a:r>
              <a:rPr lang="en-US" sz="1800" dirty="0" err="1">
                <a:latin typeface="Trebuchet MS" panose="020B0603020202020204" pitchFamily="34" charset="0"/>
              </a:rPr>
              <a:t>pertama</a:t>
            </a:r>
            <a:r>
              <a:rPr lang="en-US" sz="1800" dirty="0">
                <a:latin typeface="Trebuchet MS" panose="020B0603020202020204" pitchFamily="34" charset="0"/>
              </a:rPr>
              <a:t> </a:t>
            </a:r>
            <a:r>
              <a:rPr lang="en-US" sz="1800" dirty="0" err="1">
                <a:latin typeface="Trebuchet MS" panose="020B0603020202020204" pitchFamily="34" charset="0"/>
              </a:rPr>
              <a:t>ada</a:t>
            </a:r>
            <a:r>
              <a:rPr lang="en-US" sz="1800" dirty="0">
                <a:latin typeface="Trebuchet MS" panose="020B0603020202020204" pitchFamily="34" charset="0"/>
              </a:rPr>
              <a:t> </a:t>
            </a:r>
            <a:r>
              <a:rPr lang="en-US" sz="1800" dirty="0" err="1">
                <a:latin typeface="Trebuchet MS" panose="020B0603020202020204" pitchFamily="34" charset="0"/>
              </a:rPr>
              <a:t>banyak</a:t>
            </a:r>
            <a:r>
              <a:rPr lang="en-US" sz="1800" dirty="0">
                <a:latin typeface="Trebuchet MS" panose="020B0603020202020204" pitchFamily="34" charset="0"/>
              </a:rPr>
              <a:t> data yang </a:t>
            </a:r>
            <a:r>
              <a:rPr lang="en-US" sz="1800" dirty="0" err="1">
                <a:latin typeface="Trebuchet MS" panose="020B0603020202020204" pitchFamily="34" charset="0"/>
              </a:rPr>
              <a:t>berhubungan</a:t>
            </a:r>
            <a:r>
              <a:rPr lang="en-US" sz="1800" dirty="0">
                <a:latin typeface="Trebuchet MS" panose="020B0603020202020204" pitchFamily="34" charset="0"/>
              </a:rPr>
              <a:t> di </a:t>
            </a:r>
            <a:r>
              <a:rPr lang="en-US" sz="1800" dirty="0" err="1">
                <a:latin typeface="Trebuchet MS" panose="020B0603020202020204" pitchFamily="34" charset="0"/>
              </a:rPr>
              <a:t>entitas</a:t>
            </a:r>
            <a:r>
              <a:rPr lang="en-US" sz="1800" dirty="0">
                <a:latin typeface="Trebuchet MS" panose="020B0603020202020204" pitchFamily="34" charset="0"/>
              </a:rPr>
              <a:t> </a:t>
            </a:r>
            <a:r>
              <a:rPr lang="en-US" sz="1800" dirty="0" err="1">
                <a:latin typeface="Trebuchet MS" panose="020B0603020202020204" pitchFamily="34" charset="0"/>
              </a:rPr>
              <a:t>kedua,tetapi</a:t>
            </a:r>
            <a:r>
              <a:rPr lang="en-US" sz="1800" dirty="0">
                <a:latin typeface="Trebuchet MS" panose="020B0603020202020204" pitchFamily="34" charset="0"/>
              </a:rPr>
              <a:t> </a:t>
            </a:r>
            <a:r>
              <a:rPr lang="en-US" sz="1800" dirty="0" err="1">
                <a:latin typeface="Trebuchet MS" panose="020B0603020202020204" pitchFamily="34" charset="0"/>
              </a:rPr>
              <a:t>untuk</a:t>
            </a:r>
            <a:r>
              <a:rPr lang="en-US" sz="1800" dirty="0">
                <a:latin typeface="Trebuchet MS" panose="020B0603020202020204" pitchFamily="34" charset="0"/>
              </a:rPr>
              <a:t> </a:t>
            </a:r>
            <a:r>
              <a:rPr lang="en-US" sz="1800" dirty="0" err="1">
                <a:latin typeface="Trebuchet MS" panose="020B0603020202020204" pitchFamily="34" charset="0"/>
              </a:rPr>
              <a:t>setiap</a:t>
            </a:r>
            <a:r>
              <a:rPr lang="en-US" sz="1800" dirty="0">
                <a:latin typeface="Trebuchet MS" panose="020B0603020202020204" pitchFamily="34" charset="0"/>
              </a:rPr>
              <a:t> data di </a:t>
            </a:r>
            <a:r>
              <a:rPr lang="en-US" sz="1800" dirty="0" err="1">
                <a:latin typeface="Trebuchet MS" panose="020B0603020202020204" pitchFamily="34" charset="0"/>
              </a:rPr>
              <a:t>entitas</a:t>
            </a:r>
            <a:r>
              <a:rPr lang="en-US" sz="1800" dirty="0">
                <a:latin typeface="Trebuchet MS" panose="020B0603020202020204" pitchFamily="34" charset="0"/>
              </a:rPr>
              <a:t> </a:t>
            </a:r>
            <a:r>
              <a:rPr lang="en-US" sz="1800" dirty="0" err="1">
                <a:latin typeface="Trebuchet MS" panose="020B0603020202020204" pitchFamily="34" charset="0"/>
              </a:rPr>
              <a:t>kedua</a:t>
            </a:r>
            <a:r>
              <a:rPr lang="en-US" sz="1800" dirty="0">
                <a:latin typeface="Trebuchet MS" panose="020B0603020202020204" pitchFamily="34" charset="0"/>
              </a:rPr>
              <a:t> </a:t>
            </a:r>
            <a:r>
              <a:rPr lang="en-US" sz="1800" dirty="0" err="1">
                <a:latin typeface="Trebuchet MS" panose="020B0603020202020204" pitchFamily="34" charset="0"/>
              </a:rPr>
              <a:t>ada</a:t>
            </a:r>
            <a:r>
              <a:rPr lang="en-US" sz="1800" dirty="0">
                <a:latin typeface="Trebuchet MS" panose="020B0603020202020204" pitchFamily="34" charset="0"/>
              </a:rPr>
              <a:t> </a:t>
            </a:r>
            <a:r>
              <a:rPr lang="en-US" sz="1800" dirty="0" err="1">
                <a:latin typeface="Trebuchet MS" panose="020B0603020202020204" pitchFamily="34" charset="0"/>
              </a:rPr>
              <a:t>satu</a:t>
            </a:r>
            <a:r>
              <a:rPr lang="en-US" sz="1800" dirty="0">
                <a:latin typeface="Trebuchet MS" panose="020B0603020202020204" pitchFamily="34" charset="0"/>
              </a:rPr>
              <a:t> </a:t>
            </a:r>
            <a:r>
              <a:rPr lang="en-US" sz="1800" dirty="0" err="1">
                <a:latin typeface="Trebuchet MS" panose="020B0603020202020204" pitchFamily="34" charset="0"/>
              </a:rPr>
              <a:t>dan</a:t>
            </a:r>
            <a:r>
              <a:rPr lang="en-US" sz="1800" dirty="0">
                <a:latin typeface="Trebuchet MS" panose="020B0603020202020204" pitchFamily="34" charset="0"/>
              </a:rPr>
              <a:t> </a:t>
            </a:r>
            <a:r>
              <a:rPr lang="en-US" sz="1800" dirty="0" err="1">
                <a:latin typeface="Trebuchet MS" panose="020B0603020202020204" pitchFamily="34" charset="0"/>
              </a:rPr>
              <a:t>hanya</a:t>
            </a:r>
            <a:r>
              <a:rPr lang="en-US" sz="1800" dirty="0">
                <a:latin typeface="Trebuchet MS" panose="020B0603020202020204" pitchFamily="34" charset="0"/>
              </a:rPr>
              <a:t> </a:t>
            </a:r>
            <a:r>
              <a:rPr lang="en-US" sz="1800" dirty="0" err="1">
                <a:latin typeface="Trebuchet MS" panose="020B0603020202020204" pitchFamily="34" charset="0"/>
              </a:rPr>
              <a:t>satu</a:t>
            </a:r>
            <a:r>
              <a:rPr lang="en-US" sz="1800" dirty="0">
                <a:latin typeface="Trebuchet MS" panose="020B0603020202020204" pitchFamily="34" charset="0"/>
              </a:rPr>
              <a:t> data di </a:t>
            </a:r>
            <a:r>
              <a:rPr lang="id-ID" sz="1800" dirty="0">
                <a:latin typeface="Trebuchet MS" panose="020B0603020202020204" pitchFamily="34" charset="0"/>
              </a:rPr>
              <a:t> </a:t>
            </a:r>
            <a:r>
              <a:rPr lang="en-US" sz="1800" dirty="0" err="1">
                <a:latin typeface="Trebuchet MS" panose="020B0603020202020204" pitchFamily="34" charset="0"/>
              </a:rPr>
              <a:t>entitas</a:t>
            </a:r>
            <a:r>
              <a:rPr lang="en-US" sz="1800" dirty="0">
                <a:latin typeface="Trebuchet MS" panose="020B0603020202020204" pitchFamily="34" charset="0"/>
              </a:rPr>
              <a:t> </a:t>
            </a:r>
            <a:r>
              <a:rPr lang="en-US" sz="1800" dirty="0" err="1">
                <a:latin typeface="Trebuchet MS" panose="020B0603020202020204" pitchFamily="34" charset="0"/>
              </a:rPr>
              <a:t>pertama</a:t>
            </a:r>
            <a:endParaRPr lang="en-US" sz="1800" dirty="0">
              <a:latin typeface="Trebuchet MS" panose="020B0603020202020204" pitchFamily="34" charset="0"/>
            </a:endParaRPr>
          </a:p>
          <a:p>
            <a:endParaRPr lang="en-US" sz="1800" dirty="0">
              <a:solidFill>
                <a:prstClr val="black"/>
              </a:solidFill>
            </a:endParaRPr>
          </a:p>
          <a:p>
            <a:pPr marL="0" indent="0">
              <a:buNone/>
            </a:pPr>
            <a:endParaRPr lang="en-US" dirty="0"/>
          </a:p>
        </p:txBody>
      </p:sp>
      <p:pic>
        <p:nvPicPr>
          <p:cNvPr id="7" name="Picture 6"/>
          <p:cNvPicPr>
            <a:picLocks noChangeAspect="1"/>
          </p:cNvPicPr>
          <p:nvPr/>
        </p:nvPicPr>
        <p:blipFill>
          <a:blip r:embed="rId2"/>
          <a:stretch>
            <a:fillRect/>
          </a:stretch>
        </p:blipFill>
        <p:spPr>
          <a:xfrm>
            <a:off x="102054" y="3406690"/>
            <a:ext cx="4533900" cy="2038350"/>
          </a:xfrm>
          <a:prstGeom prst="rect">
            <a:avLst/>
          </a:prstGeom>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393" r="6786" b="30836"/>
          <a:stretch/>
        </p:blipFill>
        <p:spPr bwMode="auto">
          <a:xfrm>
            <a:off x="4635956" y="3406690"/>
            <a:ext cx="4373575"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76060"/>
          <a:stretch/>
        </p:blipFill>
        <p:spPr bwMode="auto">
          <a:xfrm>
            <a:off x="1861457" y="5538095"/>
            <a:ext cx="6934200" cy="107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2001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RDBMS</a:t>
            </a:r>
            <a:r>
              <a:rPr lang="id-ID" dirty="0">
                <a:solidFill>
                  <a:prstClr val="black"/>
                </a:solidFill>
              </a:rPr>
              <a:t/>
            </a:r>
            <a:br>
              <a:rPr lang="id-ID" dirty="0">
                <a:solidFill>
                  <a:prstClr val="black"/>
                </a:solidFill>
              </a:rPr>
            </a:br>
            <a:r>
              <a:rPr lang="id-ID" sz="3200" b="1" dirty="0">
                <a:solidFill>
                  <a:srgbClr val="0070C0"/>
                </a:solidFill>
              </a:rPr>
              <a:t>a) ERD – </a:t>
            </a:r>
            <a:r>
              <a:rPr lang="id-ID" sz="3200" b="1" dirty="0">
                <a:solidFill>
                  <a:srgbClr val="FF0000"/>
                </a:solidFill>
              </a:rPr>
              <a:t>many to many</a:t>
            </a:r>
          </a:p>
        </p:txBody>
      </p:sp>
      <p:sp>
        <p:nvSpPr>
          <p:cNvPr id="6" name="Content Placeholder 2"/>
          <p:cNvSpPr>
            <a:spLocks noGrp="1"/>
          </p:cNvSpPr>
          <p:nvPr>
            <p:ph idx="1"/>
          </p:nvPr>
        </p:nvSpPr>
        <p:spPr>
          <a:xfrm>
            <a:off x="476251" y="1494187"/>
            <a:ext cx="8319406" cy="4637315"/>
          </a:xfrm>
        </p:spPr>
        <p:txBody>
          <a:bodyPr/>
          <a:lstStyle/>
          <a:p>
            <a:r>
              <a:rPr lang="en-US" dirty="0"/>
              <a:t>Keys from one table appear multiple times in a related table. </a:t>
            </a:r>
            <a:r>
              <a:rPr lang="en-US" sz="1800" dirty="0">
                <a:solidFill>
                  <a:prstClr val="black"/>
                </a:solidFill>
              </a:rPr>
              <a:t>(</a:t>
            </a:r>
            <a:r>
              <a:rPr lang="en-US" sz="1800" dirty="0" err="1">
                <a:solidFill>
                  <a:prstClr val="black"/>
                </a:solidFill>
              </a:rPr>
              <a:t>Melani</a:t>
            </a:r>
            <a:r>
              <a:rPr lang="en-US" sz="1800" dirty="0">
                <a:solidFill>
                  <a:prstClr val="black"/>
                </a:solidFill>
              </a:rPr>
              <a:t> Julie C., 2004)</a:t>
            </a:r>
            <a:endParaRPr lang="id-ID" sz="1800" dirty="0">
              <a:solidFill>
                <a:prstClr val="black"/>
              </a:solidFill>
            </a:endParaRPr>
          </a:p>
          <a:p>
            <a:r>
              <a:rPr lang="en-US" sz="1800" dirty="0" err="1">
                <a:latin typeface="Trebuchet MS" panose="020B0603020202020204" pitchFamily="34" charset="0"/>
              </a:rPr>
              <a:t>Untuk</a:t>
            </a:r>
            <a:r>
              <a:rPr lang="en-US" sz="1800" dirty="0">
                <a:latin typeface="Trebuchet MS" panose="020B0603020202020204" pitchFamily="34" charset="0"/>
              </a:rPr>
              <a:t> </a:t>
            </a:r>
            <a:r>
              <a:rPr lang="en-US" sz="1800" dirty="0" err="1">
                <a:latin typeface="Trebuchet MS" panose="020B0603020202020204" pitchFamily="34" charset="0"/>
              </a:rPr>
              <a:t>setiap</a:t>
            </a:r>
            <a:r>
              <a:rPr lang="en-US" sz="1800" dirty="0">
                <a:latin typeface="Trebuchet MS" panose="020B0603020202020204" pitchFamily="34" charset="0"/>
              </a:rPr>
              <a:t> data di </a:t>
            </a:r>
            <a:r>
              <a:rPr lang="en-US" sz="1800" dirty="0" err="1">
                <a:latin typeface="Trebuchet MS" panose="020B0603020202020204" pitchFamily="34" charset="0"/>
              </a:rPr>
              <a:t>entitas</a:t>
            </a:r>
            <a:r>
              <a:rPr lang="en-US" sz="1800" dirty="0">
                <a:latin typeface="Trebuchet MS" panose="020B0603020202020204" pitchFamily="34" charset="0"/>
              </a:rPr>
              <a:t> </a:t>
            </a:r>
            <a:r>
              <a:rPr lang="en-US" sz="1800" dirty="0" err="1">
                <a:latin typeface="Trebuchet MS" panose="020B0603020202020204" pitchFamily="34" charset="0"/>
              </a:rPr>
              <a:t>pertama</a:t>
            </a:r>
            <a:r>
              <a:rPr lang="en-US" sz="1800" dirty="0">
                <a:latin typeface="Trebuchet MS" panose="020B0603020202020204" pitchFamily="34" charset="0"/>
              </a:rPr>
              <a:t> </a:t>
            </a:r>
            <a:r>
              <a:rPr lang="en-US" sz="1800" dirty="0" err="1">
                <a:latin typeface="Trebuchet MS" panose="020B0603020202020204" pitchFamily="34" charset="0"/>
              </a:rPr>
              <a:t>ada</a:t>
            </a:r>
            <a:r>
              <a:rPr lang="en-US" sz="1800" dirty="0">
                <a:latin typeface="Trebuchet MS" panose="020B0603020202020204" pitchFamily="34" charset="0"/>
              </a:rPr>
              <a:t> </a:t>
            </a:r>
            <a:r>
              <a:rPr lang="en-US" sz="1800" dirty="0" err="1">
                <a:latin typeface="Trebuchet MS" panose="020B0603020202020204" pitchFamily="34" charset="0"/>
              </a:rPr>
              <a:t>banyak</a:t>
            </a:r>
            <a:r>
              <a:rPr lang="en-US" sz="1800" dirty="0">
                <a:latin typeface="Trebuchet MS" panose="020B0603020202020204" pitchFamily="34" charset="0"/>
              </a:rPr>
              <a:t> data yang </a:t>
            </a:r>
            <a:r>
              <a:rPr lang="en-US" sz="1800" dirty="0" err="1">
                <a:latin typeface="Trebuchet MS" panose="020B0603020202020204" pitchFamily="34" charset="0"/>
              </a:rPr>
              <a:t>berhubungan</a:t>
            </a:r>
            <a:r>
              <a:rPr lang="en-US" sz="1800" dirty="0">
                <a:latin typeface="Trebuchet MS" panose="020B0603020202020204" pitchFamily="34" charset="0"/>
              </a:rPr>
              <a:t> di </a:t>
            </a:r>
            <a:r>
              <a:rPr lang="en-US" sz="1800" dirty="0" err="1">
                <a:latin typeface="Trebuchet MS" panose="020B0603020202020204" pitchFamily="34" charset="0"/>
              </a:rPr>
              <a:t>entitas</a:t>
            </a:r>
            <a:r>
              <a:rPr lang="en-US" sz="1800" dirty="0">
                <a:latin typeface="Trebuchet MS" panose="020B0603020202020204" pitchFamily="34" charset="0"/>
              </a:rPr>
              <a:t> </a:t>
            </a:r>
            <a:r>
              <a:rPr lang="en-US" sz="1800" dirty="0" err="1">
                <a:latin typeface="Trebuchet MS" panose="020B0603020202020204" pitchFamily="34" charset="0"/>
              </a:rPr>
              <a:t>kedua,begitu</a:t>
            </a:r>
            <a:r>
              <a:rPr lang="en-US" sz="1800" dirty="0">
                <a:latin typeface="Trebuchet MS" panose="020B0603020202020204" pitchFamily="34" charset="0"/>
              </a:rPr>
              <a:t> </a:t>
            </a:r>
            <a:r>
              <a:rPr lang="en-US" sz="1800" dirty="0" err="1">
                <a:latin typeface="Trebuchet MS" panose="020B0603020202020204" pitchFamily="34" charset="0"/>
              </a:rPr>
              <a:t>juga</a:t>
            </a:r>
            <a:r>
              <a:rPr lang="en-US" sz="1800" dirty="0">
                <a:latin typeface="Trebuchet MS" panose="020B0603020202020204" pitchFamily="34" charset="0"/>
              </a:rPr>
              <a:t> </a:t>
            </a:r>
            <a:r>
              <a:rPr lang="en-US" sz="1800" dirty="0" err="1">
                <a:latin typeface="Trebuchet MS" panose="020B0603020202020204" pitchFamily="34" charset="0"/>
              </a:rPr>
              <a:t>sebaliknya</a:t>
            </a:r>
            <a:endParaRPr lang="en-US" sz="1800" dirty="0">
              <a:latin typeface="Trebuchet MS" panose="020B0603020202020204" pitchFamily="34" charset="0"/>
            </a:endParaRPr>
          </a:p>
          <a:p>
            <a:endParaRPr lang="en-US" sz="1800" dirty="0">
              <a:solidFill>
                <a:prstClr val="black"/>
              </a:solidFill>
            </a:endParaRPr>
          </a:p>
          <a:p>
            <a:pPr marL="0" indent="0">
              <a:buNone/>
            </a:pPr>
            <a:endParaRPr lang="en-US" dirty="0"/>
          </a:p>
        </p:txBody>
      </p:sp>
      <p:pic>
        <p:nvPicPr>
          <p:cNvPr id="8" name="Picture 7"/>
          <p:cNvPicPr>
            <a:picLocks noChangeAspect="1"/>
          </p:cNvPicPr>
          <p:nvPr/>
        </p:nvPicPr>
        <p:blipFill>
          <a:blip r:embed="rId2"/>
          <a:stretch>
            <a:fillRect/>
          </a:stretch>
        </p:blipFill>
        <p:spPr>
          <a:xfrm>
            <a:off x="90244" y="3045759"/>
            <a:ext cx="4409188" cy="199763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4527135" y="2942653"/>
            <a:ext cx="4616867" cy="1740378"/>
          </a:xfrm>
          <a:prstGeom prst="rect">
            <a:avLst/>
          </a:prstGeom>
          <a:ln>
            <a:noFill/>
          </a:ln>
          <a:effectLst>
            <a:outerShdw blurRad="292100" dist="139700" dir="2700000" algn="tl" rotWithShape="0">
              <a:srgbClr val="333333">
                <a:alpha val="65000"/>
              </a:srgbClr>
            </a:outerShdw>
          </a:effectLst>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588" r="11765" b="35070"/>
          <a:stretch/>
        </p:blipFill>
        <p:spPr bwMode="auto">
          <a:xfrm>
            <a:off x="62545" y="5043391"/>
            <a:ext cx="4262717" cy="1752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35" t="72402"/>
          <a:stretch/>
        </p:blipFill>
        <p:spPr bwMode="auto">
          <a:xfrm>
            <a:off x="4635956" y="5546042"/>
            <a:ext cx="4392705" cy="74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0121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631825" y="265299"/>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NOTASI ERD</a:t>
            </a:r>
          </a:p>
        </p:txBody>
      </p:sp>
      <p:pic>
        <p:nvPicPr>
          <p:cNvPr id="5734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725" y="1495611"/>
            <a:ext cx="3276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Text Box 5"/>
          <p:cNvSpPr txBox="1">
            <a:spLocks noChangeArrowheads="1"/>
          </p:cNvSpPr>
          <p:nvPr/>
        </p:nvSpPr>
        <p:spPr bwMode="auto">
          <a:xfrm>
            <a:off x="4391027" y="1495613"/>
            <a:ext cx="4054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000" dirty="0" err="1">
                <a:latin typeface="Verdana" panose="020B0604030504040204" pitchFamily="34" charset="0"/>
              </a:rPr>
              <a:t>Referensi</a:t>
            </a:r>
            <a:r>
              <a:rPr lang="en-US" sz="1000" dirty="0">
                <a:latin typeface="Verdana" panose="020B0604030504040204" pitchFamily="34" charset="0"/>
              </a:rPr>
              <a:t> </a:t>
            </a:r>
            <a:r>
              <a:rPr lang="en-US" sz="1000" dirty="0" err="1">
                <a:latin typeface="Verdana" panose="020B0604030504040204" pitchFamily="34" charset="0"/>
              </a:rPr>
              <a:t>definitif</a:t>
            </a:r>
            <a:r>
              <a:rPr lang="en-US" sz="1000" dirty="0">
                <a:latin typeface="Verdana" panose="020B0604030504040204" pitchFamily="34" charset="0"/>
              </a:rPr>
              <a:t> </a:t>
            </a:r>
            <a:r>
              <a:rPr lang="en-US" sz="1000" dirty="0" err="1">
                <a:latin typeface="Verdana" panose="020B0604030504040204" pitchFamily="34" charset="0"/>
              </a:rPr>
              <a:t>untuk</a:t>
            </a:r>
            <a:r>
              <a:rPr lang="en-US" sz="1000" dirty="0">
                <a:latin typeface="Verdana" panose="020B0604030504040204" pitchFamily="34" charset="0"/>
              </a:rPr>
              <a:t> entity relationship modelling </a:t>
            </a:r>
            <a:r>
              <a:rPr lang="en-US" sz="1000" dirty="0" err="1">
                <a:latin typeface="Verdana" panose="020B0604030504040204" pitchFamily="34" charset="0"/>
              </a:rPr>
              <a:t>secara</a:t>
            </a:r>
            <a:r>
              <a:rPr lang="en-US" sz="1000" dirty="0">
                <a:latin typeface="Verdana" panose="020B0604030504040204" pitchFamily="34" charset="0"/>
              </a:rPr>
              <a:t> </a:t>
            </a:r>
            <a:r>
              <a:rPr lang="en-US" sz="1000" dirty="0" err="1">
                <a:latin typeface="Verdana" panose="020B0604030504040204" pitchFamily="34" charset="0"/>
              </a:rPr>
              <a:t>umum</a:t>
            </a:r>
            <a:r>
              <a:rPr lang="en-US" sz="1000" dirty="0">
                <a:latin typeface="Verdana" panose="020B0604030504040204" pitchFamily="34" charset="0"/>
              </a:rPr>
              <a:t>, </a:t>
            </a:r>
            <a:r>
              <a:rPr lang="en-US" sz="1000" dirty="0" err="1">
                <a:latin typeface="Verdana" panose="020B0604030504040204" pitchFamily="34" charset="0"/>
              </a:rPr>
              <a:t>diulas</a:t>
            </a:r>
            <a:r>
              <a:rPr lang="en-US" sz="1000" dirty="0">
                <a:latin typeface="Verdana" panose="020B0604030504040204" pitchFamily="34" charset="0"/>
              </a:rPr>
              <a:t> </a:t>
            </a:r>
            <a:r>
              <a:rPr lang="en-US" sz="1000" dirty="0" err="1">
                <a:latin typeface="Verdana" panose="020B0604030504040204" pitchFamily="34" charset="0"/>
              </a:rPr>
              <a:t>pada</a:t>
            </a:r>
            <a:r>
              <a:rPr lang="en-US" sz="1000" dirty="0">
                <a:latin typeface="Verdana" panose="020B0604030504040204" pitchFamily="34" charset="0"/>
              </a:rPr>
              <a:t> </a:t>
            </a:r>
            <a:r>
              <a:rPr lang="en-US" sz="1000" dirty="0" err="1">
                <a:latin typeface="Verdana" panose="020B0604030504040204" pitchFamily="34" charset="0"/>
              </a:rPr>
              <a:t>tulisan</a:t>
            </a:r>
            <a:r>
              <a:rPr lang="en-US" sz="1000" dirty="0">
                <a:latin typeface="Verdana" panose="020B0604030504040204" pitchFamily="34" charset="0"/>
              </a:rPr>
              <a:t> Peter Chen (1976).</a:t>
            </a:r>
            <a:endParaRPr lang="en-US" sz="2400" dirty="0">
              <a:latin typeface="Times New Roman" panose="02020603050405020304" pitchFamily="18" charset="0"/>
            </a:endParaRPr>
          </a:p>
        </p:txBody>
      </p:sp>
      <p:sp>
        <p:nvSpPr>
          <p:cNvPr id="57349" name="Text Box 6"/>
          <p:cNvSpPr txBox="1">
            <a:spLocks noChangeArrowheads="1"/>
          </p:cNvSpPr>
          <p:nvPr/>
        </p:nvSpPr>
        <p:spPr bwMode="auto">
          <a:xfrm>
            <a:off x="4403727" y="2216338"/>
            <a:ext cx="40544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000">
                <a:latin typeface="Verdana" panose="020B0604030504040204" pitchFamily="34" charset="0"/>
              </a:rPr>
              <a:t>IDEFIX (Integration Definition for Information Modeling) bahasa pemodelan data untuk memodelkan data secara semantik, sebagai hasil dari program: Integrated Computer Aided Manufacturing (ICAM).</a:t>
            </a:r>
            <a:endParaRPr lang="en-US" sz="2400">
              <a:latin typeface="Times New Roman" panose="02020603050405020304" pitchFamily="18" charset="0"/>
            </a:endParaRPr>
          </a:p>
        </p:txBody>
      </p:sp>
      <p:sp>
        <p:nvSpPr>
          <p:cNvPr id="57350" name="Text Box 7"/>
          <p:cNvSpPr txBox="1">
            <a:spLocks noChangeArrowheads="1"/>
          </p:cNvSpPr>
          <p:nvPr/>
        </p:nvSpPr>
        <p:spPr bwMode="auto">
          <a:xfrm>
            <a:off x="4387852" y="3359338"/>
            <a:ext cx="40544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000">
                <a:latin typeface="Verdana" panose="020B0604030504040204" pitchFamily="34" charset="0"/>
              </a:rPr>
              <a:t>Notasi Bachman dari Charles Bachman.</a:t>
            </a:r>
            <a:endParaRPr lang="en-US" sz="2400">
              <a:latin typeface="Times New Roman" panose="02020603050405020304" pitchFamily="18" charset="0"/>
            </a:endParaRPr>
          </a:p>
        </p:txBody>
      </p:sp>
      <p:sp>
        <p:nvSpPr>
          <p:cNvPr id="57351" name="Text Box 8"/>
          <p:cNvSpPr txBox="1">
            <a:spLocks noChangeArrowheads="1"/>
          </p:cNvSpPr>
          <p:nvPr/>
        </p:nvSpPr>
        <p:spPr bwMode="auto">
          <a:xfrm>
            <a:off x="4387852" y="4197538"/>
            <a:ext cx="4054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000">
                <a:latin typeface="Verdana" panose="020B0604030504040204" pitchFamily="34" charset="0"/>
              </a:rPr>
              <a:t>Notasi Martin dari James Martin. Dinamakan juga notasi Crow’s Foot, dan sangat populer.</a:t>
            </a:r>
            <a:endParaRPr lang="en-US" sz="2400">
              <a:latin typeface="Times New Roman" panose="02020603050405020304" pitchFamily="18" charset="0"/>
            </a:endParaRPr>
          </a:p>
        </p:txBody>
      </p:sp>
      <p:sp>
        <p:nvSpPr>
          <p:cNvPr id="57352" name="Text Box 9"/>
          <p:cNvSpPr txBox="1">
            <a:spLocks noChangeArrowheads="1"/>
          </p:cNvSpPr>
          <p:nvPr/>
        </p:nvSpPr>
        <p:spPr bwMode="auto">
          <a:xfrm>
            <a:off x="4387852" y="5111938"/>
            <a:ext cx="40544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000">
                <a:latin typeface="Verdana" panose="020B0604030504040204" pitchFamily="34" charset="0"/>
              </a:rPr>
              <a:t>Notasi (min, max) dari Jean-Raymond Abrial pada 1974.</a:t>
            </a:r>
          </a:p>
        </p:txBody>
      </p:sp>
      <p:sp>
        <p:nvSpPr>
          <p:cNvPr id="57353" name="Text Box 10"/>
          <p:cNvSpPr txBox="1">
            <a:spLocks noChangeArrowheads="1"/>
          </p:cNvSpPr>
          <p:nvPr/>
        </p:nvSpPr>
        <p:spPr bwMode="auto">
          <a:xfrm>
            <a:off x="4387852" y="5835838"/>
            <a:ext cx="40544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000">
                <a:latin typeface="Verdana" panose="020B0604030504040204" pitchFamily="34" charset="0"/>
              </a:rPr>
              <a:t>Notasi standard UML. Unified Modeling Language (UML) adalah bahasa yang digunakan untuk standarisasi pemodelan data pada software engineering.</a:t>
            </a:r>
            <a:endParaRPr lang="en-US" sz="2400">
              <a:latin typeface="Times New Roman" panose="02020603050405020304" pitchFamily="18" charset="0"/>
            </a:endParaRPr>
          </a:p>
        </p:txBody>
      </p:sp>
    </p:spTree>
    <p:extLst>
      <p:ext uri="{BB962C8B-B14F-4D97-AF65-F5344CB8AC3E}">
        <p14:creationId xmlns:p14="http://schemas.microsoft.com/office/powerpoint/2010/main" val="3887486846"/>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ChangeArrowheads="1"/>
          </p:cNvSpPr>
          <p:nvPr/>
        </p:nvSpPr>
        <p:spPr bwMode="auto">
          <a:xfrm>
            <a:off x="609600" y="397995"/>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NOTASI MARTIN (CROW’S FOOT)</a:t>
            </a:r>
          </a:p>
        </p:txBody>
      </p:sp>
      <p:graphicFrame>
        <p:nvGraphicFramePr>
          <p:cNvPr id="9218" name="Object 10"/>
          <p:cNvGraphicFramePr>
            <a:graphicFrameLocks noChangeAspect="1"/>
          </p:cNvGraphicFramePr>
          <p:nvPr/>
        </p:nvGraphicFramePr>
        <p:xfrm>
          <a:off x="609602" y="2572870"/>
          <a:ext cx="3097213" cy="774700"/>
        </p:xfrm>
        <a:graphic>
          <a:graphicData uri="http://schemas.openxmlformats.org/presentationml/2006/ole">
            <mc:AlternateContent xmlns:mc="http://schemas.openxmlformats.org/markup-compatibility/2006">
              <mc:Choice xmlns:v="urn:schemas-microsoft-com:vml" Requires="v">
                <p:oleObj spid="_x0000_s4116" name="Image" r:id="rId4" imgW="3097073" imgH="774497" progId="Photoshop.Image.7">
                  <p:embed/>
                </p:oleObj>
              </mc:Choice>
              <mc:Fallback>
                <p:oleObj name="Image" r:id="rId4" imgW="3097073" imgH="774497" progId="Photoshop.Image.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2" y="2572870"/>
                        <a:ext cx="3097213"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0" name="Text Box 11"/>
          <p:cNvSpPr txBox="1">
            <a:spLocks noChangeArrowheads="1"/>
          </p:cNvSpPr>
          <p:nvPr/>
        </p:nvSpPr>
        <p:spPr bwMode="auto">
          <a:xfrm>
            <a:off x="685800" y="4633445"/>
            <a:ext cx="7620000"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nSpc>
                <a:spcPct val="150000"/>
              </a:lnSpc>
            </a:pPr>
            <a:r>
              <a:rPr lang="en-US" sz="1400">
                <a:latin typeface="Trebuchet MS" panose="020B0603020202020204" pitchFamily="34" charset="0"/>
              </a:rPr>
              <a:t>Notasi cukup banyak di adopsi oleh software-software yang digunakan untuk menggambarkan Entity Relationship Diagram (ERD), diantaranya :</a:t>
            </a:r>
          </a:p>
          <a:p>
            <a:pPr>
              <a:lnSpc>
                <a:spcPct val="150000"/>
              </a:lnSpc>
            </a:pPr>
            <a:endParaRPr lang="en-US" sz="1400">
              <a:latin typeface="Trebuchet MS" panose="020B0603020202020204" pitchFamily="34" charset="0"/>
            </a:endParaRPr>
          </a:p>
          <a:p>
            <a:pPr>
              <a:lnSpc>
                <a:spcPct val="150000"/>
              </a:lnSpc>
            </a:pPr>
            <a:r>
              <a:rPr lang="en-US" sz="1400">
                <a:latin typeface="Trebuchet MS" panose="020B0603020202020204" pitchFamily="34" charset="0"/>
              </a:rPr>
              <a:t>	Oracle Designer, System Architect, Visio, PowerDesigner, ModelRight, Toad Data 	Modeler, DeZign for Databases, OmniGraffle, MySQL Workbench dan Dia. </a:t>
            </a:r>
          </a:p>
        </p:txBody>
      </p:sp>
      <p:sp>
        <p:nvSpPr>
          <p:cNvPr id="9221" name="Text Box 12"/>
          <p:cNvSpPr txBox="1">
            <a:spLocks noChangeArrowheads="1"/>
          </p:cNvSpPr>
          <p:nvPr/>
        </p:nvSpPr>
        <p:spPr bwMode="auto">
          <a:xfrm>
            <a:off x="3962400" y="1734670"/>
            <a:ext cx="4572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nSpc>
                <a:spcPct val="120000"/>
              </a:lnSpc>
            </a:pPr>
            <a:r>
              <a:rPr lang="en-US" sz="1400" dirty="0" err="1">
                <a:latin typeface="Trebuchet MS" panose="020B0603020202020204" pitchFamily="34" charset="0"/>
              </a:rPr>
              <a:t>Notasi</a:t>
            </a:r>
            <a:r>
              <a:rPr lang="en-US" sz="1400" dirty="0">
                <a:latin typeface="Trebuchet MS" panose="020B0603020202020204" pitchFamily="34" charset="0"/>
              </a:rPr>
              <a:t> Crow's foot </a:t>
            </a:r>
            <a:r>
              <a:rPr lang="en-US" sz="1400" dirty="0" err="1">
                <a:latin typeface="Trebuchet MS" panose="020B0603020202020204" pitchFamily="34" charset="0"/>
              </a:rPr>
              <a:t>memiliki</a:t>
            </a:r>
            <a:r>
              <a:rPr lang="en-US" sz="1400" dirty="0">
                <a:latin typeface="Trebuchet MS" panose="020B0603020202020204" pitchFamily="34" charset="0"/>
              </a:rPr>
              <a:t> </a:t>
            </a:r>
            <a:r>
              <a:rPr lang="en-US" sz="1400" dirty="0" err="1">
                <a:latin typeface="Trebuchet MS" panose="020B0603020202020204" pitchFamily="34" charset="0"/>
              </a:rPr>
              <a:t>beberapa</a:t>
            </a:r>
            <a:r>
              <a:rPr lang="en-US" sz="1400" dirty="0">
                <a:latin typeface="Trebuchet MS" panose="020B0603020202020204" pitchFamily="34" charset="0"/>
              </a:rPr>
              <a:t> </a:t>
            </a:r>
            <a:r>
              <a:rPr lang="en-US" sz="1400" dirty="0" err="1">
                <a:latin typeface="Trebuchet MS" panose="020B0603020202020204" pitchFamily="34" charset="0"/>
              </a:rPr>
              <a:t>keunggulan</a:t>
            </a:r>
            <a:r>
              <a:rPr lang="en-US" sz="1400" dirty="0">
                <a:latin typeface="Trebuchet MS" panose="020B0603020202020204" pitchFamily="34" charset="0"/>
              </a:rPr>
              <a:t>:</a:t>
            </a:r>
          </a:p>
          <a:p>
            <a:pPr>
              <a:lnSpc>
                <a:spcPct val="120000"/>
              </a:lnSpc>
            </a:pPr>
            <a:endParaRPr lang="en-US" sz="1400" dirty="0">
              <a:latin typeface="Trebuchet MS" panose="020B0603020202020204" pitchFamily="34" charset="0"/>
            </a:endParaRPr>
          </a:p>
          <a:p>
            <a:pPr>
              <a:lnSpc>
                <a:spcPct val="120000"/>
              </a:lnSpc>
              <a:buFontTx/>
              <a:buChar char="•"/>
            </a:pPr>
            <a:r>
              <a:rPr lang="en-US" sz="1400" dirty="0">
                <a:latin typeface="Trebuchet MS" panose="020B0603020202020204" pitchFamily="34" charset="0"/>
              </a:rPr>
              <a:t> </a:t>
            </a:r>
            <a:r>
              <a:rPr lang="en-US" sz="1400" dirty="0" err="1">
                <a:latin typeface="Trebuchet MS" panose="020B0603020202020204" pitchFamily="34" charset="0"/>
              </a:rPr>
              <a:t>Sangat</a:t>
            </a:r>
            <a:r>
              <a:rPr lang="en-US" sz="1400" dirty="0">
                <a:latin typeface="Trebuchet MS" panose="020B0603020202020204" pitchFamily="34" charset="0"/>
              </a:rPr>
              <a:t> </a:t>
            </a:r>
            <a:r>
              <a:rPr lang="en-US" sz="1400" dirty="0" err="1">
                <a:latin typeface="Trebuchet MS" panose="020B0603020202020204" pitchFamily="34" charset="0"/>
              </a:rPr>
              <a:t>jelas</a:t>
            </a:r>
            <a:r>
              <a:rPr lang="en-US" sz="1400" dirty="0">
                <a:latin typeface="Trebuchet MS" panose="020B0603020202020204" pitchFamily="34" charset="0"/>
              </a:rPr>
              <a:t> </a:t>
            </a:r>
            <a:r>
              <a:rPr lang="en-US" sz="1400" dirty="0" err="1">
                <a:latin typeface="Trebuchet MS" panose="020B0603020202020204" pitchFamily="34" charset="0"/>
              </a:rPr>
              <a:t>jika</a:t>
            </a:r>
            <a:r>
              <a:rPr lang="en-US" sz="1400" dirty="0">
                <a:latin typeface="Trebuchet MS" panose="020B0603020202020204" pitchFamily="34" charset="0"/>
              </a:rPr>
              <a:t> </a:t>
            </a:r>
            <a:r>
              <a:rPr lang="en-US" sz="1400" dirty="0" err="1">
                <a:latin typeface="Trebuchet MS" panose="020B0603020202020204" pitchFamily="34" charset="0"/>
              </a:rPr>
              <a:t>digunakan</a:t>
            </a:r>
            <a:r>
              <a:rPr lang="en-US" sz="1400" dirty="0">
                <a:latin typeface="Trebuchet MS" panose="020B0603020202020204" pitchFamily="34" charset="0"/>
              </a:rPr>
              <a:t> </a:t>
            </a:r>
            <a:r>
              <a:rPr lang="en-US" sz="1400" dirty="0" err="1">
                <a:latin typeface="Trebuchet MS" panose="020B0603020202020204" pitchFamily="34" charset="0"/>
              </a:rPr>
              <a:t>untuk</a:t>
            </a:r>
            <a:r>
              <a:rPr lang="en-US" sz="1400" dirty="0">
                <a:latin typeface="Trebuchet MS" panose="020B0603020202020204" pitchFamily="34" charset="0"/>
              </a:rPr>
              <a:t> </a:t>
            </a:r>
            <a:r>
              <a:rPr lang="en-US" sz="1400" dirty="0" err="1">
                <a:latin typeface="Trebuchet MS" panose="020B0603020202020204" pitchFamily="34" charset="0"/>
              </a:rPr>
              <a:t>mendefinisikan</a:t>
            </a:r>
            <a:r>
              <a:rPr lang="en-US" sz="1400" dirty="0">
                <a:latin typeface="Trebuchet MS" panose="020B0603020202020204" pitchFamily="34" charset="0"/>
              </a:rPr>
              <a:t> </a:t>
            </a:r>
            <a:br>
              <a:rPr lang="en-US" sz="1400" dirty="0">
                <a:latin typeface="Trebuchet MS" panose="020B0603020202020204" pitchFamily="34" charset="0"/>
              </a:rPr>
            </a:br>
            <a:r>
              <a:rPr lang="en-US" sz="1400" dirty="0">
                <a:latin typeface="Trebuchet MS" panose="020B0603020202020204" pitchFamily="34" charset="0"/>
              </a:rPr>
              <a:t>   </a:t>
            </a:r>
            <a:r>
              <a:rPr lang="en-US" sz="1400" dirty="0" err="1">
                <a:latin typeface="Trebuchet MS" panose="020B0603020202020204" pitchFamily="34" charset="0"/>
              </a:rPr>
              <a:t>hubungan</a:t>
            </a:r>
            <a:r>
              <a:rPr lang="en-US" sz="1400" dirty="0">
                <a:latin typeface="Trebuchet MS" panose="020B0603020202020204" pitchFamily="34" charset="0"/>
              </a:rPr>
              <a:t> “</a:t>
            </a:r>
            <a:r>
              <a:rPr lang="en-US" sz="1400" dirty="0" err="1">
                <a:latin typeface="Trebuchet MS" panose="020B0603020202020204" pitchFamily="34" charset="0"/>
              </a:rPr>
              <a:t>ke-banyak</a:t>
            </a:r>
            <a:r>
              <a:rPr lang="en-US" sz="1400" dirty="0">
                <a:latin typeface="Trebuchet MS" panose="020B0603020202020204" pitchFamily="34" charset="0"/>
              </a:rPr>
              <a:t>” (many) </a:t>
            </a:r>
            <a:r>
              <a:rPr lang="en-US" sz="1400" dirty="0" err="1">
                <a:latin typeface="Trebuchet MS" panose="020B0603020202020204" pitchFamily="34" charset="0"/>
              </a:rPr>
              <a:t>atau</a:t>
            </a:r>
            <a:r>
              <a:rPr lang="en-US" sz="1400" dirty="0">
                <a:latin typeface="Trebuchet MS" panose="020B0603020202020204" pitchFamily="34" charset="0"/>
              </a:rPr>
              <a:t> </a:t>
            </a:r>
            <a:r>
              <a:rPr lang="en-US" sz="1400" dirty="0" err="1">
                <a:latin typeface="Trebuchet MS" panose="020B0603020202020204" pitchFamily="34" charset="0"/>
              </a:rPr>
              <a:t>seringkali</a:t>
            </a:r>
            <a:r>
              <a:rPr lang="en-US" sz="1400" dirty="0">
                <a:latin typeface="Trebuchet MS" panose="020B0603020202020204" pitchFamily="34" charset="0"/>
              </a:rPr>
              <a:t> </a:t>
            </a:r>
            <a:br>
              <a:rPr lang="en-US" sz="1400" dirty="0">
                <a:latin typeface="Trebuchet MS" panose="020B0603020202020204" pitchFamily="34" charset="0"/>
              </a:rPr>
            </a:br>
            <a:r>
              <a:rPr lang="en-US" sz="1400" dirty="0">
                <a:latin typeface="Trebuchet MS" panose="020B0603020202020204" pitchFamily="34" charset="0"/>
              </a:rPr>
              <a:t>   </a:t>
            </a:r>
            <a:r>
              <a:rPr lang="en-US" sz="1400" dirty="0" err="1">
                <a:latin typeface="Trebuchet MS" panose="020B0603020202020204" pitchFamily="34" charset="0"/>
              </a:rPr>
              <a:t>disebut</a:t>
            </a:r>
            <a:r>
              <a:rPr lang="en-US" sz="1400" dirty="0">
                <a:latin typeface="Trebuchet MS" panose="020B0603020202020204" pitchFamily="34" charset="0"/>
              </a:rPr>
              <a:t> child/</a:t>
            </a:r>
            <a:r>
              <a:rPr lang="en-US" sz="1400" dirty="0" err="1">
                <a:latin typeface="Trebuchet MS" panose="020B0603020202020204" pitchFamily="34" charset="0"/>
              </a:rPr>
              <a:t>anak</a:t>
            </a:r>
            <a:r>
              <a:rPr lang="en-US" sz="1400" dirty="0">
                <a:latin typeface="Trebuchet MS" panose="020B0603020202020204" pitchFamily="34" charset="0"/>
              </a:rPr>
              <a:t>.</a:t>
            </a:r>
          </a:p>
          <a:p>
            <a:pPr>
              <a:lnSpc>
                <a:spcPct val="120000"/>
              </a:lnSpc>
              <a:buFontTx/>
              <a:buChar char="•"/>
            </a:pPr>
            <a:endParaRPr lang="en-US" sz="1400" dirty="0">
              <a:latin typeface="Trebuchet MS" panose="020B0603020202020204" pitchFamily="34" charset="0"/>
            </a:endParaRPr>
          </a:p>
          <a:p>
            <a:pPr>
              <a:lnSpc>
                <a:spcPct val="120000"/>
              </a:lnSpc>
              <a:buFontTx/>
              <a:buChar char="•"/>
            </a:pPr>
            <a:r>
              <a:rPr lang="en-US" sz="1400" dirty="0">
                <a:latin typeface="Trebuchet MS" panose="020B0603020202020204" pitchFamily="34" charset="0"/>
              </a:rPr>
              <a:t> </a:t>
            </a:r>
            <a:r>
              <a:rPr lang="en-US" sz="1400" dirty="0" err="1">
                <a:latin typeface="Trebuchet MS" panose="020B0603020202020204" pitchFamily="34" charset="0"/>
              </a:rPr>
              <a:t>Dapat</a:t>
            </a:r>
            <a:r>
              <a:rPr lang="en-US" sz="1400" dirty="0">
                <a:latin typeface="Trebuchet MS" panose="020B0603020202020204" pitchFamily="34" charset="0"/>
              </a:rPr>
              <a:t> </a:t>
            </a:r>
            <a:r>
              <a:rPr lang="en-US" sz="1400" dirty="0" err="1">
                <a:latin typeface="Trebuchet MS" panose="020B0603020202020204" pitchFamily="34" charset="0"/>
              </a:rPr>
              <a:t>menggambarkan</a:t>
            </a:r>
            <a:r>
              <a:rPr lang="en-US" sz="1400" dirty="0">
                <a:latin typeface="Trebuchet MS" panose="020B0603020202020204" pitchFamily="34" charset="0"/>
              </a:rPr>
              <a:t> </a:t>
            </a:r>
            <a:r>
              <a:rPr lang="en-US" sz="1400" dirty="0" err="1">
                <a:latin typeface="Trebuchet MS" panose="020B0603020202020204" pitchFamily="34" charset="0"/>
              </a:rPr>
              <a:t>hubungan</a:t>
            </a:r>
            <a:r>
              <a:rPr lang="en-US" sz="1400" dirty="0">
                <a:latin typeface="Trebuchet MS" panose="020B0603020202020204" pitchFamily="34" charset="0"/>
              </a:rPr>
              <a:t>/</a:t>
            </a:r>
            <a:r>
              <a:rPr lang="en-US" sz="1400" dirty="0" err="1">
                <a:latin typeface="Trebuchet MS" panose="020B0603020202020204" pitchFamily="34" charset="0"/>
              </a:rPr>
              <a:t>relasi</a:t>
            </a:r>
            <a:r>
              <a:rPr lang="en-US" sz="1400" dirty="0">
                <a:latin typeface="Trebuchet MS" panose="020B0603020202020204" pitchFamily="34" charset="0"/>
              </a:rPr>
              <a:t> yang </a:t>
            </a:r>
            <a:br>
              <a:rPr lang="en-US" sz="1400" dirty="0">
                <a:latin typeface="Trebuchet MS" panose="020B0603020202020204" pitchFamily="34" charset="0"/>
              </a:rPr>
            </a:br>
            <a:r>
              <a:rPr lang="en-US" sz="1400" dirty="0">
                <a:latin typeface="Trebuchet MS" panose="020B0603020202020204" pitchFamily="34" charset="0"/>
              </a:rPr>
              <a:t>   </a:t>
            </a:r>
            <a:r>
              <a:rPr lang="en-US" sz="1400" dirty="0" err="1">
                <a:latin typeface="Trebuchet MS" panose="020B0603020202020204" pitchFamily="34" charset="0"/>
              </a:rPr>
              <a:t>menghasilkan</a:t>
            </a:r>
            <a:r>
              <a:rPr lang="en-US" sz="1400" dirty="0">
                <a:latin typeface="Trebuchet MS" panose="020B0603020202020204" pitchFamily="34" charset="0"/>
              </a:rPr>
              <a:t> foreign key mandatory (</a:t>
            </a:r>
            <a:r>
              <a:rPr lang="en-US" sz="1400" dirty="0" err="1">
                <a:latin typeface="Trebuchet MS" panose="020B0603020202020204" pitchFamily="34" charset="0"/>
              </a:rPr>
              <a:t>wajib</a:t>
            </a:r>
            <a:r>
              <a:rPr lang="en-US" sz="1400" dirty="0">
                <a:latin typeface="Trebuchet MS" panose="020B0603020202020204" pitchFamily="34" charset="0"/>
              </a:rPr>
              <a:t> </a:t>
            </a:r>
            <a:r>
              <a:rPr lang="en-US" sz="1400" dirty="0" err="1">
                <a:latin typeface="Trebuchet MS" panose="020B0603020202020204" pitchFamily="34" charset="0"/>
              </a:rPr>
              <a:t>diisi</a:t>
            </a:r>
            <a:r>
              <a:rPr lang="en-US" sz="1400" dirty="0">
                <a:latin typeface="Trebuchet MS" panose="020B0603020202020204" pitchFamily="34" charset="0"/>
              </a:rPr>
              <a:t>) </a:t>
            </a:r>
            <a:br>
              <a:rPr lang="en-US" sz="1400" dirty="0">
                <a:latin typeface="Trebuchet MS" panose="020B0603020202020204" pitchFamily="34" charset="0"/>
              </a:rPr>
            </a:br>
            <a:r>
              <a:rPr lang="en-US" sz="1400" dirty="0">
                <a:latin typeface="Trebuchet MS" panose="020B0603020202020204" pitchFamily="34" charset="0"/>
              </a:rPr>
              <a:t>   </a:t>
            </a:r>
            <a:r>
              <a:rPr lang="en-US" sz="1400" dirty="0" err="1">
                <a:latin typeface="Trebuchet MS" panose="020B0603020202020204" pitchFamily="34" charset="0"/>
              </a:rPr>
              <a:t>dan</a:t>
            </a:r>
            <a:r>
              <a:rPr lang="en-US" sz="1400" dirty="0">
                <a:latin typeface="Trebuchet MS" panose="020B0603020202020204" pitchFamily="34" charset="0"/>
              </a:rPr>
              <a:t> foreign key optional (</a:t>
            </a:r>
            <a:r>
              <a:rPr lang="en-US" sz="1400" dirty="0" err="1">
                <a:latin typeface="Trebuchet MS" panose="020B0603020202020204" pitchFamily="34" charset="0"/>
              </a:rPr>
              <a:t>tidak</a:t>
            </a:r>
            <a:r>
              <a:rPr lang="en-US" sz="1400" dirty="0">
                <a:latin typeface="Trebuchet MS" panose="020B0603020202020204" pitchFamily="34" charset="0"/>
              </a:rPr>
              <a:t> </a:t>
            </a:r>
            <a:r>
              <a:rPr lang="en-US" sz="1400" dirty="0" err="1">
                <a:latin typeface="Trebuchet MS" panose="020B0603020202020204" pitchFamily="34" charset="0"/>
              </a:rPr>
              <a:t>wajib</a:t>
            </a:r>
            <a:r>
              <a:rPr lang="en-US" sz="1400" dirty="0">
                <a:latin typeface="Trebuchet MS" panose="020B0603020202020204" pitchFamily="34" charset="0"/>
              </a:rPr>
              <a:t> </a:t>
            </a:r>
            <a:r>
              <a:rPr lang="en-US" sz="1400" dirty="0" err="1">
                <a:latin typeface="Trebuchet MS" panose="020B0603020202020204" pitchFamily="34" charset="0"/>
              </a:rPr>
              <a:t>diisi</a:t>
            </a:r>
            <a:r>
              <a:rPr lang="en-US" sz="1400" dirty="0">
                <a:latin typeface="Trebuchet MS" panose="020B0603020202020204" pitchFamily="34" charset="0"/>
              </a:rPr>
              <a:t>).</a:t>
            </a:r>
          </a:p>
          <a:p>
            <a:pPr>
              <a:lnSpc>
                <a:spcPct val="120000"/>
              </a:lnSpc>
            </a:pPr>
            <a:endParaRPr lang="en-US" sz="1400" dirty="0">
              <a:latin typeface="Trebuchet MS" panose="020B0603020202020204" pitchFamily="34" charset="0"/>
            </a:endParaRPr>
          </a:p>
        </p:txBody>
      </p:sp>
      <p:sp>
        <p:nvSpPr>
          <p:cNvPr id="9222" name="Text Box 13"/>
          <p:cNvSpPr txBox="1">
            <a:spLocks noChangeArrowheads="1"/>
          </p:cNvSpPr>
          <p:nvPr/>
        </p:nvSpPr>
        <p:spPr bwMode="auto">
          <a:xfrm>
            <a:off x="1322388" y="3547597"/>
            <a:ext cx="16367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000" b="1">
                <a:latin typeface="Verdana" panose="020B0604030504040204" pitchFamily="34" charset="0"/>
              </a:rPr>
              <a:t>Crow's foot notation</a:t>
            </a:r>
            <a:endParaRPr lang="en-US" sz="1200">
              <a:latin typeface="Verdana" panose="020B0604030504040204" pitchFamily="34" charset="0"/>
            </a:endParaRPr>
          </a:p>
        </p:txBody>
      </p:sp>
    </p:spTree>
    <p:extLst>
      <p:ext uri="{BB962C8B-B14F-4D97-AF65-F5344CB8AC3E}">
        <p14:creationId xmlns:p14="http://schemas.microsoft.com/office/powerpoint/2010/main" val="23222609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636494" y="393026"/>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CONTOH ERD PADA NOTASI CHEN</a:t>
            </a:r>
          </a:p>
        </p:txBody>
      </p:sp>
      <p:pic>
        <p:nvPicPr>
          <p:cNvPr id="5837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688" y="1464310"/>
            <a:ext cx="6750424" cy="5012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334860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Data Vs Informasi</a:t>
            </a:r>
            <a:endParaRPr lang="id-ID" dirty="0"/>
          </a:p>
        </p:txBody>
      </p:sp>
      <p:sp>
        <p:nvSpPr>
          <p:cNvPr id="3" name="Content Placeholder 2"/>
          <p:cNvSpPr>
            <a:spLocks noGrp="1"/>
          </p:cNvSpPr>
          <p:nvPr>
            <p:ph idx="1"/>
          </p:nvPr>
        </p:nvSpPr>
        <p:spPr/>
        <p:txBody>
          <a:bodyPr/>
          <a:lstStyle/>
          <a:p>
            <a:endParaRPr lang="id-ID" dirty="0"/>
          </a:p>
        </p:txBody>
      </p:sp>
      <p:pic>
        <p:nvPicPr>
          <p:cNvPr id="5" name="Picture 4"/>
          <p:cNvPicPr>
            <a:picLocks noChangeAspect="1"/>
          </p:cNvPicPr>
          <p:nvPr/>
        </p:nvPicPr>
        <p:blipFill rotWithShape="1">
          <a:blip r:embed="rId3"/>
          <a:srcRect l="3799" t="7266" r="1510" b="5263"/>
          <a:stretch/>
        </p:blipFill>
        <p:spPr>
          <a:xfrm>
            <a:off x="476253" y="1658983"/>
            <a:ext cx="6435537" cy="1906826"/>
          </a:xfrm>
          <a:prstGeom prst="rect">
            <a:avLst/>
          </a:prstGeom>
        </p:spPr>
      </p:pic>
      <p:pic>
        <p:nvPicPr>
          <p:cNvPr id="6" name="Picture 5"/>
          <p:cNvPicPr>
            <a:picLocks noChangeAspect="1"/>
          </p:cNvPicPr>
          <p:nvPr/>
        </p:nvPicPr>
        <p:blipFill>
          <a:blip r:embed="rId4"/>
          <a:stretch>
            <a:fillRect/>
          </a:stretch>
        </p:blipFill>
        <p:spPr>
          <a:xfrm>
            <a:off x="2466417" y="3782287"/>
            <a:ext cx="6446581" cy="2040703"/>
          </a:xfrm>
          <a:prstGeom prst="rect">
            <a:avLst/>
          </a:prstGeom>
        </p:spPr>
      </p:pic>
      <p:sp>
        <p:nvSpPr>
          <p:cNvPr id="4" name="TextBox 3"/>
          <p:cNvSpPr txBox="1"/>
          <p:nvPr/>
        </p:nvSpPr>
        <p:spPr>
          <a:xfrm>
            <a:off x="476251" y="5986157"/>
            <a:ext cx="6085914" cy="461665"/>
          </a:xfrm>
          <a:prstGeom prst="rect">
            <a:avLst/>
          </a:prstGeom>
          <a:noFill/>
        </p:spPr>
        <p:txBody>
          <a:bodyPr wrap="square" rtlCol="0">
            <a:spAutoFit/>
          </a:bodyPr>
          <a:lstStyle/>
          <a:p>
            <a:r>
              <a:rPr lang="fi-FI" sz="2400" dirty="0"/>
              <a:t>Sekumpulan </a:t>
            </a:r>
            <a:r>
              <a:rPr lang="fi-FI" sz="2400" b="1" dirty="0"/>
              <a:t>tulisan</a:t>
            </a:r>
            <a:r>
              <a:rPr lang="fi-FI" sz="2400" dirty="0"/>
              <a:t> ini </a:t>
            </a:r>
            <a:r>
              <a:rPr lang="fi-FI" sz="2400" b="1" dirty="0">
                <a:solidFill>
                  <a:srgbClr val="FF0000"/>
                </a:solidFill>
              </a:rPr>
              <a:t>data</a:t>
            </a:r>
            <a:r>
              <a:rPr lang="fi-FI" sz="2400" dirty="0"/>
              <a:t> atau </a:t>
            </a:r>
            <a:r>
              <a:rPr lang="fi-FI" sz="2400" b="1" dirty="0">
                <a:solidFill>
                  <a:srgbClr val="FF0000"/>
                </a:solidFill>
              </a:rPr>
              <a:t>informasi</a:t>
            </a:r>
            <a:r>
              <a:rPr lang="fi-FI" sz="2400" dirty="0"/>
              <a:t>?</a:t>
            </a:r>
            <a:endParaRPr lang="id-ID" sz="2400" dirty="0"/>
          </a:p>
        </p:txBody>
      </p:sp>
    </p:spTree>
    <p:extLst>
      <p:ext uri="{BB962C8B-B14F-4D97-AF65-F5344CB8AC3E}">
        <p14:creationId xmlns:p14="http://schemas.microsoft.com/office/powerpoint/2010/main" val="404268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686594" y="374650"/>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ERD DENGAN NOTASI CROW’S FOOT</a:t>
            </a:r>
          </a:p>
        </p:txBody>
      </p:sp>
      <p:sp>
        <p:nvSpPr>
          <p:cNvPr id="59395" name="AutoShape 4"/>
          <p:cNvSpPr>
            <a:spLocks noChangeArrowheads="1"/>
          </p:cNvSpPr>
          <p:nvPr/>
        </p:nvSpPr>
        <p:spPr bwMode="auto">
          <a:xfrm>
            <a:off x="3962400" y="1600200"/>
            <a:ext cx="1371600" cy="990600"/>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b="1">
                <a:latin typeface="Verdana" panose="020B0604030504040204" pitchFamily="34" charset="0"/>
              </a:rPr>
              <a:t>EMPLOYEE</a:t>
            </a:r>
            <a:endParaRPr lang="en-US" sz="1600">
              <a:latin typeface="Verdana" panose="020B0604030504040204" pitchFamily="34" charset="0"/>
            </a:endParaRPr>
          </a:p>
          <a:p>
            <a:pPr algn="ctr"/>
            <a:endParaRPr lang="en-US" sz="1600">
              <a:latin typeface="Verdana" panose="020B0604030504040204" pitchFamily="34" charset="0"/>
            </a:endParaRPr>
          </a:p>
          <a:p>
            <a:pPr algn="ctr"/>
            <a:endParaRPr lang="en-US" sz="1600">
              <a:latin typeface="Verdana" panose="020B0604030504040204" pitchFamily="34" charset="0"/>
            </a:endParaRPr>
          </a:p>
        </p:txBody>
      </p:sp>
      <p:grpSp>
        <p:nvGrpSpPr>
          <p:cNvPr id="59396" name="Group 5"/>
          <p:cNvGrpSpPr>
            <a:grpSpLocks/>
          </p:cNvGrpSpPr>
          <p:nvPr/>
        </p:nvGrpSpPr>
        <p:grpSpPr bwMode="auto">
          <a:xfrm>
            <a:off x="4483100" y="2590800"/>
            <a:ext cx="317500" cy="1447800"/>
            <a:chOff x="2400" y="1680"/>
            <a:chExt cx="200" cy="912"/>
          </a:xfrm>
        </p:grpSpPr>
        <p:grpSp>
          <p:nvGrpSpPr>
            <p:cNvPr id="59427" name="Group 6"/>
            <p:cNvGrpSpPr>
              <a:grpSpLocks/>
            </p:cNvGrpSpPr>
            <p:nvPr/>
          </p:nvGrpSpPr>
          <p:grpSpPr bwMode="auto">
            <a:xfrm>
              <a:off x="2496" y="1680"/>
              <a:ext cx="0" cy="912"/>
              <a:chOff x="2928" y="1584"/>
              <a:chExt cx="0" cy="912"/>
            </a:xfrm>
          </p:grpSpPr>
          <p:sp>
            <p:nvSpPr>
              <p:cNvPr id="59430" name="Line 7"/>
              <p:cNvSpPr>
                <a:spLocks noChangeShapeType="1"/>
              </p:cNvSpPr>
              <p:nvPr/>
            </p:nvSpPr>
            <p:spPr bwMode="auto">
              <a:xfrm>
                <a:off x="2928" y="1584"/>
                <a:ext cx="0" cy="432"/>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59431" name="Line 8"/>
              <p:cNvSpPr>
                <a:spLocks noChangeShapeType="1"/>
              </p:cNvSpPr>
              <p:nvPr/>
            </p:nvSpPr>
            <p:spPr bwMode="auto">
              <a:xfrm>
                <a:off x="2928" y="2064"/>
                <a:ext cx="0" cy="4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grpSp>
        <p:sp>
          <p:nvSpPr>
            <p:cNvPr id="59428" name="Line 9"/>
            <p:cNvSpPr>
              <a:spLocks noChangeShapeType="1"/>
            </p:cNvSpPr>
            <p:nvPr/>
          </p:nvSpPr>
          <p:spPr bwMode="auto">
            <a:xfrm flipV="1">
              <a:off x="2400" y="2440"/>
              <a:ext cx="96"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59429" name="Line 10"/>
            <p:cNvSpPr>
              <a:spLocks noChangeShapeType="1"/>
            </p:cNvSpPr>
            <p:nvPr/>
          </p:nvSpPr>
          <p:spPr bwMode="auto">
            <a:xfrm flipH="1" flipV="1">
              <a:off x="2504" y="2448"/>
              <a:ext cx="96"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grpSp>
      <p:sp>
        <p:nvSpPr>
          <p:cNvPr id="59397" name="Text Box 11"/>
          <p:cNvSpPr txBox="1">
            <a:spLocks noChangeArrowheads="1"/>
          </p:cNvSpPr>
          <p:nvPr/>
        </p:nvSpPr>
        <p:spPr bwMode="auto">
          <a:xfrm>
            <a:off x="4114800" y="1955802"/>
            <a:ext cx="774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nSpc>
                <a:spcPct val="125000"/>
              </a:lnSpc>
            </a:pPr>
            <a:r>
              <a:rPr lang="en-US" sz="1200">
                <a:latin typeface="Verdana" panose="020B0604030504040204" pitchFamily="34" charset="0"/>
              </a:rPr>
              <a:t>* ID</a:t>
            </a:r>
          </a:p>
          <a:p>
            <a:pPr>
              <a:lnSpc>
                <a:spcPct val="125000"/>
              </a:lnSpc>
            </a:pPr>
            <a:r>
              <a:rPr lang="en-US" sz="1200">
                <a:latin typeface="Verdana" panose="020B0604030504040204" pitchFamily="34" charset="0"/>
              </a:rPr>
              <a:t>o NAME</a:t>
            </a:r>
          </a:p>
        </p:txBody>
      </p:sp>
      <p:sp>
        <p:nvSpPr>
          <p:cNvPr id="59398" name="AutoShape 12"/>
          <p:cNvSpPr>
            <a:spLocks noChangeArrowheads="1"/>
          </p:cNvSpPr>
          <p:nvPr/>
        </p:nvSpPr>
        <p:spPr bwMode="auto">
          <a:xfrm>
            <a:off x="3962400" y="4038600"/>
            <a:ext cx="1371600" cy="990600"/>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b="1">
                <a:latin typeface="Verdana" panose="020B0604030504040204" pitchFamily="34" charset="0"/>
              </a:rPr>
              <a:t>ADDRESS</a:t>
            </a:r>
            <a:endParaRPr lang="en-US" sz="1600">
              <a:latin typeface="Verdana" panose="020B0604030504040204" pitchFamily="34" charset="0"/>
            </a:endParaRPr>
          </a:p>
          <a:p>
            <a:pPr algn="ctr"/>
            <a:endParaRPr lang="en-US" sz="1600">
              <a:latin typeface="Verdana" panose="020B0604030504040204" pitchFamily="34" charset="0"/>
            </a:endParaRPr>
          </a:p>
          <a:p>
            <a:pPr algn="ctr"/>
            <a:endParaRPr lang="en-US" sz="1600">
              <a:latin typeface="Verdana" panose="020B0604030504040204" pitchFamily="34" charset="0"/>
            </a:endParaRPr>
          </a:p>
        </p:txBody>
      </p:sp>
      <p:sp>
        <p:nvSpPr>
          <p:cNvPr id="59399" name="Text Box 13"/>
          <p:cNvSpPr txBox="1">
            <a:spLocks noChangeArrowheads="1"/>
          </p:cNvSpPr>
          <p:nvPr/>
        </p:nvSpPr>
        <p:spPr bwMode="auto">
          <a:xfrm>
            <a:off x="4114800" y="4419602"/>
            <a:ext cx="6873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nSpc>
                <a:spcPct val="125000"/>
              </a:lnSpc>
            </a:pPr>
            <a:r>
              <a:rPr lang="en-US" sz="1200">
                <a:latin typeface="Verdana" panose="020B0604030504040204" pitchFamily="34" charset="0"/>
              </a:rPr>
              <a:t>* ID</a:t>
            </a:r>
          </a:p>
          <a:p>
            <a:pPr>
              <a:lnSpc>
                <a:spcPct val="125000"/>
              </a:lnSpc>
            </a:pPr>
            <a:r>
              <a:rPr lang="en-US" sz="1200">
                <a:latin typeface="Verdana" panose="020B0604030504040204" pitchFamily="34" charset="0"/>
              </a:rPr>
              <a:t>o CITY</a:t>
            </a:r>
          </a:p>
        </p:txBody>
      </p:sp>
      <p:sp>
        <p:nvSpPr>
          <p:cNvPr id="59400" name="Line 14"/>
          <p:cNvSpPr>
            <a:spLocks noChangeShapeType="1"/>
          </p:cNvSpPr>
          <p:nvPr/>
        </p:nvSpPr>
        <p:spPr bwMode="auto">
          <a:xfrm>
            <a:off x="1905000" y="2286000"/>
            <a:ext cx="0" cy="2057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59401" name="AutoShape 15"/>
          <p:cNvSpPr>
            <a:spLocks noChangeArrowheads="1"/>
          </p:cNvSpPr>
          <p:nvPr/>
        </p:nvSpPr>
        <p:spPr bwMode="auto">
          <a:xfrm>
            <a:off x="1473200" y="2895600"/>
            <a:ext cx="838200" cy="838200"/>
          </a:xfrm>
          <a:prstGeom prst="diamond">
            <a:avLst/>
          </a:prstGeom>
          <a:solidFill>
            <a:srgbClr val="FF99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200">
                <a:latin typeface="Verdana" panose="020B0604030504040204" pitchFamily="34" charset="0"/>
              </a:rPr>
              <a:t>having</a:t>
            </a:r>
            <a:endParaRPr lang="en-US" sz="2000">
              <a:latin typeface="Times New Roman" panose="02020603050405020304" pitchFamily="18" charset="0"/>
            </a:endParaRPr>
          </a:p>
        </p:txBody>
      </p:sp>
      <p:sp>
        <p:nvSpPr>
          <p:cNvPr id="59402" name="Line 16"/>
          <p:cNvSpPr>
            <a:spLocks noChangeShapeType="1"/>
          </p:cNvSpPr>
          <p:nvPr/>
        </p:nvSpPr>
        <p:spPr bwMode="auto">
          <a:xfrm>
            <a:off x="1371600" y="1676400"/>
            <a:ext cx="2286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59403" name="Line 17"/>
          <p:cNvSpPr>
            <a:spLocks noChangeShapeType="1"/>
          </p:cNvSpPr>
          <p:nvPr/>
        </p:nvSpPr>
        <p:spPr bwMode="auto">
          <a:xfrm flipH="1">
            <a:off x="2133600" y="1524000"/>
            <a:ext cx="3810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59404" name="Line 18"/>
          <p:cNvSpPr>
            <a:spLocks noChangeShapeType="1"/>
          </p:cNvSpPr>
          <p:nvPr/>
        </p:nvSpPr>
        <p:spPr bwMode="auto">
          <a:xfrm flipV="1">
            <a:off x="1295400" y="4495800"/>
            <a:ext cx="3048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59405" name="Line 19"/>
          <p:cNvSpPr>
            <a:spLocks noChangeShapeType="1"/>
          </p:cNvSpPr>
          <p:nvPr/>
        </p:nvSpPr>
        <p:spPr bwMode="auto">
          <a:xfrm flipH="1" flipV="1">
            <a:off x="2133600" y="4495800"/>
            <a:ext cx="2286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59406" name="Rectangle 20"/>
          <p:cNvSpPr>
            <a:spLocks noChangeArrowheads="1"/>
          </p:cNvSpPr>
          <p:nvPr/>
        </p:nvSpPr>
        <p:spPr bwMode="auto">
          <a:xfrm>
            <a:off x="1371600" y="2057400"/>
            <a:ext cx="1066800" cy="4572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400" dirty="0">
                <a:latin typeface="Verdana" panose="020B0604030504040204" pitchFamily="34" charset="0"/>
              </a:rPr>
              <a:t>EMPLOYEE</a:t>
            </a:r>
            <a:endParaRPr lang="en-US" sz="2000" dirty="0">
              <a:latin typeface="Times New Roman" panose="02020603050405020304" pitchFamily="18" charset="0"/>
            </a:endParaRPr>
          </a:p>
        </p:txBody>
      </p:sp>
      <p:sp>
        <p:nvSpPr>
          <p:cNvPr id="59407" name="Rectangle 21"/>
          <p:cNvSpPr>
            <a:spLocks noChangeArrowheads="1"/>
          </p:cNvSpPr>
          <p:nvPr/>
        </p:nvSpPr>
        <p:spPr bwMode="auto">
          <a:xfrm>
            <a:off x="1371600" y="4114800"/>
            <a:ext cx="1066800" cy="4572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400">
                <a:latin typeface="Verdana" panose="020B0604030504040204" pitchFamily="34" charset="0"/>
              </a:rPr>
              <a:t>ADDRESS</a:t>
            </a:r>
            <a:endParaRPr lang="en-US" sz="2000">
              <a:latin typeface="Times New Roman" panose="02020603050405020304" pitchFamily="18" charset="0"/>
            </a:endParaRPr>
          </a:p>
        </p:txBody>
      </p:sp>
      <p:sp>
        <p:nvSpPr>
          <p:cNvPr id="59408" name="Oval 22"/>
          <p:cNvSpPr>
            <a:spLocks noChangeArrowheads="1"/>
          </p:cNvSpPr>
          <p:nvPr/>
        </p:nvSpPr>
        <p:spPr bwMode="auto">
          <a:xfrm>
            <a:off x="838200" y="1371600"/>
            <a:ext cx="838200" cy="381000"/>
          </a:xfrm>
          <a:prstGeom prst="ellipse">
            <a:avLst/>
          </a:prstGeom>
          <a:solidFill>
            <a:srgbClr val="FFCCCC"/>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200" u="sng">
                <a:latin typeface="Verdana" panose="020B0604030504040204" pitchFamily="34" charset="0"/>
              </a:rPr>
              <a:t>ID</a:t>
            </a:r>
            <a:endParaRPr lang="en-US" sz="1200">
              <a:latin typeface="Verdana" panose="020B0604030504040204" pitchFamily="34" charset="0"/>
            </a:endParaRPr>
          </a:p>
        </p:txBody>
      </p:sp>
      <p:sp>
        <p:nvSpPr>
          <p:cNvPr id="59409" name="Oval 23"/>
          <p:cNvSpPr>
            <a:spLocks noChangeArrowheads="1"/>
          </p:cNvSpPr>
          <p:nvPr/>
        </p:nvSpPr>
        <p:spPr bwMode="auto">
          <a:xfrm>
            <a:off x="2057400" y="1219200"/>
            <a:ext cx="838200" cy="381000"/>
          </a:xfrm>
          <a:prstGeom prst="ellipse">
            <a:avLst/>
          </a:prstGeom>
          <a:solidFill>
            <a:srgbClr val="FFCCCC"/>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200">
                <a:latin typeface="Verdana" panose="020B0604030504040204" pitchFamily="34" charset="0"/>
              </a:rPr>
              <a:t>NAME</a:t>
            </a:r>
          </a:p>
        </p:txBody>
      </p:sp>
      <p:sp>
        <p:nvSpPr>
          <p:cNvPr id="59410" name="Oval 24"/>
          <p:cNvSpPr>
            <a:spLocks noChangeArrowheads="1"/>
          </p:cNvSpPr>
          <p:nvPr/>
        </p:nvSpPr>
        <p:spPr bwMode="auto">
          <a:xfrm>
            <a:off x="838200" y="4876800"/>
            <a:ext cx="838200" cy="381000"/>
          </a:xfrm>
          <a:prstGeom prst="ellipse">
            <a:avLst/>
          </a:prstGeom>
          <a:solidFill>
            <a:srgbClr val="FFCCCC"/>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200" u="sng">
                <a:latin typeface="Verdana" panose="020B0604030504040204" pitchFamily="34" charset="0"/>
              </a:rPr>
              <a:t>ID</a:t>
            </a:r>
            <a:endParaRPr lang="en-US" sz="1200">
              <a:latin typeface="Verdana" panose="020B0604030504040204" pitchFamily="34" charset="0"/>
            </a:endParaRPr>
          </a:p>
        </p:txBody>
      </p:sp>
      <p:sp>
        <p:nvSpPr>
          <p:cNvPr id="59411" name="Oval 25"/>
          <p:cNvSpPr>
            <a:spLocks noChangeArrowheads="1"/>
          </p:cNvSpPr>
          <p:nvPr/>
        </p:nvSpPr>
        <p:spPr bwMode="auto">
          <a:xfrm>
            <a:off x="2133600" y="4876800"/>
            <a:ext cx="838200" cy="381000"/>
          </a:xfrm>
          <a:prstGeom prst="ellipse">
            <a:avLst/>
          </a:prstGeom>
          <a:solidFill>
            <a:srgbClr val="FFCCCC"/>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200">
                <a:latin typeface="Verdana" panose="020B0604030504040204" pitchFamily="34" charset="0"/>
              </a:rPr>
              <a:t>CITY</a:t>
            </a:r>
          </a:p>
        </p:txBody>
      </p:sp>
      <p:grpSp>
        <p:nvGrpSpPr>
          <p:cNvPr id="59412" name="Group 26"/>
          <p:cNvGrpSpPr>
            <a:grpSpLocks/>
          </p:cNvGrpSpPr>
          <p:nvPr/>
        </p:nvGrpSpPr>
        <p:grpSpPr bwMode="auto">
          <a:xfrm>
            <a:off x="6781800" y="4038600"/>
            <a:ext cx="1371600" cy="1295400"/>
            <a:chOff x="4224" y="2592"/>
            <a:chExt cx="864" cy="816"/>
          </a:xfrm>
        </p:grpSpPr>
        <p:sp>
          <p:nvSpPr>
            <p:cNvPr id="59425" name="Rectangle 27"/>
            <p:cNvSpPr>
              <a:spLocks noChangeArrowheads="1"/>
            </p:cNvSpPr>
            <p:nvPr/>
          </p:nvSpPr>
          <p:spPr bwMode="auto">
            <a:xfrm>
              <a:off x="4224" y="2592"/>
              <a:ext cx="864" cy="816"/>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400">
                  <a:latin typeface="Verdana" panose="020B0604030504040204" pitchFamily="34" charset="0"/>
                </a:rPr>
                <a:t>* ID</a:t>
              </a:r>
            </a:p>
            <a:p>
              <a:r>
                <a:rPr lang="en-US" sz="1400">
                  <a:latin typeface="Verdana" panose="020B0604030504040204" pitchFamily="34" charset="0"/>
                </a:rPr>
                <a:t>o CITY</a:t>
              </a:r>
            </a:p>
            <a:p>
              <a:r>
                <a:rPr lang="en-US" sz="1400">
                  <a:latin typeface="Verdana" panose="020B0604030504040204" pitchFamily="34" charset="0"/>
                </a:rPr>
                <a:t>* EMP_ID</a:t>
              </a:r>
              <a:endParaRPr lang="en-US" sz="2000">
                <a:latin typeface="Verdana" panose="020B0604030504040204" pitchFamily="34" charset="0"/>
              </a:endParaRPr>
            </a:p>
          </p:txBody>
        </p:sp>
        <p:sp>
          <p:nvSpPr>
            <p:cNvPr id="59426" name="Rectangle 28"/>
            <p:cNvSpPr>
              <a:spLocks noChangeArrowheads="1"/>
            </p:cNvSpPr>
            <p:nvPr/>
          </p:nvSpPr>
          <p:spPr bwMode="auto">
            <a:xfrm>
              <a:off x="4224" y="2592"/>
              <a:ext cx="864" cy="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a:solidFill>
                    <a:srgbClr val="FFFFCC"/>
                  </a:solidFill>
                  <a:latin typeface="Verdana" panose="020B0604030504040204" pitchFamily="34" charset="0"/>
                </a:rPr>
                <a:t>ADDRESS</a:t>
              </a:r>
              <a:endParaRPr lang="en-US" sz="2000">
                <a:latin typeface="Times New Roman" panose="02020603050405020304" pitchFamily="18" charset="0"/>
              </a:endParaRPr>
            </a:p>
          </p:txBody>
        </p:sp>
      </p:grpSp>
      <p:grpSp>
        <p:nvGrpSpPr>
          <p:cNvPr id="59413" name="Group 29"/>
          <p:cNvGrpSpPr>
            <a:grpSpLocks/>
          </p:cNvGrpSpPr>
          <p:nvPr/>
        </p:nvGrpSpPr>
        <p:grpSpPr bwMode="auto">
          <a:xfrm>
            <a:off x="7315200" y="2590800"/>
            <a:ext cx="317500" cy="1447800"/>
            <a:chOff x="2400" y="1680"/>
            <a:chExt cx="200" cy="912"/>
          </a:xfrm>
        </p:grpSpPr>
        <p:grpSp>
          <p:nvGrpSpPr>
            <p:cNvPr id="59420" name="Group 30"/>
            <p:cNvGrpSpPr>
              <a:grpSpLocks/>
            </p:cNvGrpSpPr>
            <p:nvPr/>
          </p:nvGrpSpPr>
          <p:grpSpPr bwMode="auto">
            <a:xfrm>
              <a:off x="2496" y="1680"/>
              <a:ext cx="0" cy="912"/>
              <a:chOff x="2928" y="1584"/>
              <a:chExt cx="0" cy="912"/>
            </a:xfrm>
          </p:grpSpPr>
          <p:sp>
            <p:nvSpPr>
              <p:cNvPr id="59423" name="Line 31"/>
              <p:cNvSpPr>
                <a:spLocks noChangeShapeType="1"/>
              </p:cNvSpPr>
              <p:nvPr/>
            </p:nvSpPr>
            <p:spPr bwMode="auto">
              <a:xfrm>
                <a:off x="2928" y="1584"/>
                <a:ext cx="0" cy="432"/>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59424" name="Line 32"/>
              <p:cNvSpPr>
                <a:spLocks noChangeShapeType="1"/>
              </p:cNvSpPr>
              <p:nvPr/>
            </p:nvSpPr>
            <p:spPr bwMode="auto">
              <a:xfrm>
                <a:off x="2928" y="2064"/>
                <a:ext cx="0" cy="4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grpSp>
        <p:sp>
          <p:nvSpPr>
            <p:cNvPr id="59421" name="Line 33"/>
            <p:cNvSpPr>
              <a:spLocks noChangeShapeType="1"/>
            </p:cNvSpPr>
            <p:nvPr/>
          </p:nvSpPr>
          <p:spPr bwMode="auto">
            <a:xfrm flipV="1">
              <a:off x="2400" y="2440"/>
              <a:ext cx="96"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59422" name="Line 34"/>
            <p:cNvSpPr>
              <a:spLocks noChangeShapeType="1"/>
            </p:cNvSpPr>
            <p:nvPr/>
          </p:nvSpPr>
          <p:spPr bwMode="auto">
            <a:xfrm flipH="1" flipV="1">
              <a:off x="2504" y="2448"/>
              <a:ext cx="96"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grpSp>
      <p:grpSp>
        <p:nvGrpSpPr>
          <p:cNvPr id="59414" name="Group 35"/>
          <p:cNvGrpSpPr>
            <a:grpSpLocks/>
          </p:cNvGrpSpPr>
          <p:nvPr/>
        </p:nvGrpSpPr>
        <p:grpSpPr bwMode="auto">
          <a:xfrm>
            <a:off x="6781800" y="1295400"/>
            <a:ext cx="1371600" cy="1295400"/>
            <a:chOff x="4224" y="960"/>
            <a:chExt cx="864" cy="816"/>
          </a:xfrm>
        </p:grpSpPr>
        <p:sp>
          <p:nvSpPr>
            <p:cNvPr id="59418" name="Rectangle 36"/>
            <p:cNvSpPr>
              <a:spLocks noChangeArrowheads="1"/>
            </p:cNvSpPr>
            <p:nvPr/>
          </p:nvSpPr>
          <p:spPr bwMode="auto">
            <a:xfrm>
              <a:off x="4224" y="960"/>
              <a:ext cx="864" cy="816"/>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400">
                  <a:latin typeface="Verdana" panose="020B0604030504040204" pitchFamily="34" charset="0"/>
                </a:rPr>
                <a:t>* ID</a:t>
              </a:r>
            </a:p>
            <a:p>
              <a:r>
                <a:rPr lang="en-US" sz="1400">
                  <a:latin typeface="Verdana" panose="020B0604030504040204" pitchFamily="34" charset="0"/>
                </a:rPr>
                <a:t>o NAME</a:t>
              </a:r>
              <a:endParaRPr lang="en-US" sz="2000">
                <a:latin typeface="Verdana" panose="020B0604030504040204" pitchFamily="34" charset="0"/>
              </a:endParaRPr>
            </a:p>
          </p:txBody>
        </p:sp>
        <p:sp>
          <p:nvSpPr>
            <p:cNvPr id="59419" name="Rectangle 37"/>
            <p:cNvSpPr>
              <a:spLocks noChangeArrowheads="1"/>
            </p:cNvSpPr>
            <p:nvPr/>
          </p:nvSpPr>
          <p:spPr bwMode="auto">
            <a:xfrm>
              <a:off x="4224" y="960"/>
              <a:ext cx="864" cy="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a:solidFill>
                    <a:srgbClr val="FFFFCC"/>
                  </a:solidFill>
                  <a:latin typeface="Verdana" panose="020B0604030504040204" pitchFamily="34" charset="0"/>
                </a:rPr>
                <a:t>EMPLOYEE</a:t>
              </a:r>
              <a:endParaRPr lang="en-US" sz="2000">
                <a:latin typeface="Times New Roman" panose="02020603050405020304" pitchFamily="18" charset="0"/>
              </a:endParaRPr>
            </a:p>
          </p:txBody>
        </p:sp>
      </p:grpSp>
      <p:sp>
        <p:nvSpPr>
          <p:cNvPr id="59415" name="Text Box 38"/>
          <p:cNvSpPr txBox="1">
            <a:spLocks noChangeArrowheads="1"/>
          </p:cNvSpPr>
          <p:nvPr/>
        </p:nvSpPr>
        <p:spPr bwMode="auto">
          <a:xfrm>
            <a:off x="3803848" y="5715002"/>
            <a:ext cx="167283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200">
                <a:latin typeface="Verdana" panose="020B0604030504040204" pitchFamily="34" charset="0"/>
              </a:rPr>
              <a:t>Notasi Crow’s Foot </a:t>
            </a:r>
          </a:p>
          <a:p>
            <a:pPr algn="ctr"/>
            <a:r>
              <a:rPr lang="en-US" sz="1200">
                <a:latin typeface="Verdana" panose="020B0604030504040204" pitchFamily="34" charset="0"/>
              </a:rPr>
              <a:t>menggunakan </a:t>
            </a:r>
          </a:p>
          <a:p>
            <a:pPr algn="ctr"/>
            <a:r>
              <a:rPr lang="en-US" sz="1200">
                <a:latin typeface="Verdana" panose="020B0604030504040204" pitchFamily="34" charset="0"/>
              </a:rPr>
              <a:t>Oracle Designer</a:t>
            </a:r>
          </a:p>
        </p:txBody>
      </p:sp>
      <p:sp>
        <p:nvSpPr>
          <p:cNvPr id="59416" name="Text Box 39"/>
          <p:cNvSpPr txBox="1">
            <a:spLocks noChangeArrowheads="1"/>
          </p:cNvSpPr>
          <p:nvPr/>
        </p:nvSpPr>
        <p:spPr bwMode="auto">
          <a:xfrm>
            <a:off x="1541465" y="5715000"/>
            <a:ext cx="695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200">
                <a:latin typeface="Verdana" panose="020B0604030504040204" pitchFamily="34" charset="0"/>
              </a:rPr>
              <a:t>Notasi</a:t>
            </a:r>
          </a:p>
          <a:p>
            <a:pPr algn="ctr"/>
            <a:r>
              <a:rPr lang="en-US" sz="1200">
                <a:latin typeface="Verdana" panose="020B0604030504040204" pitchFamily="34" charset="0"/>
              </a:rPr>
              <a:t>Chen’s</a:t>
            </a:r>
          </a:p>
        </p:txBody>
      </p:sp>
      <p:sp>
        <p:nvSpPr>
          <p:cNvPr id="59417" name="Text Box 40"/>
          <p:cNvSpPr txBox="1">
            <a:spLocks noChangeArrowheads="1"/>
          </p:cNvSpPr>
          <p:nvPr/>
        </p:nvSpPr>
        <p:spPr bwMode="auto">
          <a:xfrm>
            <a:off x="7056438" y="5715000"/>
            <a:ext cx="10017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200">
                <a:latin typeface="Verdana" panose="020B0604030504040204" pitchFamily="34" charset="0"/>
              </a:rPr>
              <a:t>Table hasil</a:t>
            </a:r>
          </a:p>
        </p:txBody>
      </p:sp>
    </p:spTree>
    <p:extLst>
      <p:ext uri="{BB962C8B-B14F-4D97-AF65-F5344CB8AC3E}">
        <p14:creationId xmlns:p14="http://schemas.microsoft.com/office/powerpoint/2010/main" val="297546597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784412" y="314326"/>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RELASI PADA NOTASI CROW’S FOOT</a:t>
            </a:r>
          </a:p>
        </p:txBody>
      </p:sp>
      <p:sp>
        <p:nvSpPr>
          <p:cNvPr id="60419" name="Line 4"/>
          <p:cNvSpPr>
            <a:spLocks noChangeShapeType="1"/>
          </p:cNvSpPr>
          <p:nvPr/>
        </p:nvSpPr>
        <p:spPr bwMode="auto">
          <a:xfrm flipH="1">
            <a:off x="4244975" y="1981200"/>
            <a:ext cx="1219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20" name="Line 5"/>
          <p:cNvSpPr>
            <a:spLocks noChangeShapeType="1"/>
          </p:cNvSpPr>
          <p:nvPr/>
        </p:nvSpPr>
        <p:spPr bwMode="auto">
          <a:xfrm flipH="1">
            <a:off x="3025775" y="1981200"/>
            <a:ext cx="121920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21" name="Line 6"/>
          <p:cNvSpPr>
            <a:spLocks noChangeShapeType="1"/>
          </p:cNvSpPr>
          <p:nvPr/>
        </p:nvSpPr>
        <p:spPr bwMode="auto">
          <a:xfrm flipH="1">
            <a:off x="5311775" y="1828800"/>
            <a:ext cx="1524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22" name="Line 7"/>
          <p:cNvSpPr>
            <a:spLocks noChangeShapeType="1"/>
          </p:cNvSpPr>
          <p:nvPr/>
        </p:nvSpPr>
        <p:spPr bwMode="auto">
          <a:xfrm flipH="1" flipV="1">
            <a:off x="5311775" y="1981200"/>
            <a:ext cx="1524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23" name="Line 8"/>
          <p:cNvSpPr>
            <a:spLocks noChangeShapeType="1"/>
          </p:cNvSpPr>
          <p:nvPr/>
        </p:nvSpPr>
        <p:spPr bwMode="auto">
          <a:xfrm flipH="1">
            <a:off x="4244975" y="2971800"/>
            <a:ext cx="121920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24" name="Line 9"/>
          <p:cNvSpPr>
            <a:spLocks noChangeShapeType="1"/>
          </p:cNvSpPr>
          <p:nvPr/>
        </p:nvSpPr>
        <p:spPr bwMode="auto">
          <a:xfrm flipH="1">
            <a:off x="3025775" y="2971800"/>
            <a:ext cx="121920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25" name="Line 10"/>
          <p:cNvSpPr>
            <a:spLocks noChangeShapeType="1"/>
          </p:cNvSpPr>
          <p:nvPr/>
        </p:nvSpPr>
        <p:spPr bwMode="auto">
          <a:xfrm flipH="1">
            <a:off x="5311775" y="2819400"/>
            <a:ext cx="1524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26" name="Line 11"/>
          <p:cNvSpPr>
            <a:spLocks noChangeShapeType="1"/>
          </p:cNvSpPr>
          <p:nvPr/>
        </p:nvSpPr>
        <p:spPr bwMode="auto">
          <a:xfrm flipH="1" flipV="1">
            <a:off x="5311775" y="2971800"/>
            <a:ext cx="1524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27" name="Text Box 12"/>
          <p:cNvSpPr txBox="1">
            <a:spLocks noChangeArrowheads="1"/>
          </p:cNvSpPr>
          <p:nvPr/>
        </p:nvSpPr>
        <p:spPr bwMode="auto">
          <a:xfrm>
            <a:off x="5768977" y="1676400"/>
            <a:ext cx="30290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400">
                <a:latin typeface="Verdana" panose="020B0604030504040204" pitchFamily="34" charset="0"/>
              </a:rPr>
              <a:t>Satu ke banyak / One to many</a:t>
            </a:r>
          </a:p>
          <a:p>
            <a:r>
              <a:rPr lang="en-US" sz="1400">
                <a:latin typeface="Verdana" panose="020B0604030504040204" pitchFamily="34" charset="0"/>
              </a:rPr>
              <a:t>Foreign Key bersifat mandatory</a:t>
            </a:r>
          </a:p>
        </p:txBody>
      </p:sp>
      <p:grpSp>
        <p:nvGrpSpPr>
          <p:cNvPr id="60428" name="Group 13"/>
          <p:cNvGrpSpPr>
            <a:grpSpLocks/>
          </p:cNvGrpSpPr>
          <p:nvPr/>
        </p:nvGrpSpPr>
        <p:grpSpPr bwMode="auto">
          <a:xfrm>
            <a:off x="6172200" y="4038600"/>
            <a:ext cx="1371600" cy="1295400"/>
            <a:chOff x="4224" y="2592"/>
            <a:chExt cx="864" cy="816"/>
          </a:xfrm>
        </p:grpSpPr>
        <p:sp>
          <p:nvSpPr>
            <p:cNvPr id="60445" name="Rectangle 14"/>
            <p:cNvSpPr>
              <a:spLocks noChangeArrowheads="1"/>
            </p:cNvSpPr>
            <p:nvPr/>
          </p:nvSpPr>
          <p:spPr bwMode="auto">
            <a:xfrm>
              <a:off x="4224" y="2592"/>
              <a:ext cx="864" cy="816"/>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400">
                  <a:latin typeface="Verdana" panose="020B0604030504040204" pitchFamily="34" charset="0"/>
                </a:rPr>
                <a:t>* ID</a:t>
              </a:r>
            </a:p>
            <a:p>
              <a:r>
                <a:rPr lang="en-US" sz="1400">
                  <a:latin typeface="Verdana" panose="020B0604030504040204" pitchFamily="34" charset="0"/>
                </a:rPr>
                <a:t>o NAME</a:t>
              </a:r>
            </a:p>
            <a:p>
              <a:r>
                <a:rPr lang="en-US" sz="1400">
                  <a:latin typeface="Verdana" panose="020B0604030504040204" pitchFamily="34" charset="0"/>
                </a:rPr>
                <a:t>o EMP_ID</a:t>
              </a:r>
              <a:endParaRPr lang="en-US" sz="2000">
                <a:latin typeface="Verdana" panose="020B0604030504040204" pitchFamily="34" charset="0"/>
              </a:endParaRPr>
            </a:p>
          </p:txBody>
        </p:sp>
        <p:sp>
          <p:nvSpPr>
            <p:cNvPr id="60446" name="Rectangle 15"/>
            <p:cNvSpPr>
              <a:spLocks noChangeArrowheads="1"/>
            </p:cNvSpPr>
            <p:nvPr/>
          </p:nvSpPr>
          <p:spPr bwMode="auto">
            <a:xfrm>
              <a:off x="4224" y="2592"/>
              <a:ext cx="864" cy="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a:solidFill>
                    <a:srgbClr val="FFFFCC"/>
                  </a:solidFill>
                  <a:latin typeface="Verdana" panose="020B0604030504040204" pitchFamily="34" charset="0"/>
                </a:rPr>
                <a:t>ADDRESS</a:t>
              </a:r>
              <a:endParaRPr lang="en-US" sz="2000">
                <a:latin typeface="Times New Roman" panose="02020603050405020304" pitchFamily="18" charset="0"/>
              </a:endParaRPr>
            </a:p>
          </p:txBody>
        </p:sp>
      </p:grpSp>
      <p:sp>
        <p:nvSpPr>
          <p:cNvPr id="60429" name="Line 16"/>
          <p:cNvSpPr>
            <a:spLocks noChangeShapeType="1"/>
          </p:cNvSpPr>
          <p:nvPr/>
        </p:nvSpPr>
        <p:spPr bwMode="auto">
          <a:xfrm rot="-5400000">
            <a:off x="5064125" y="4391025"/>
            <a:ext cx="0" cy="68580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30" name="Line 17"/>
          <p:cNvSpPr>
            <a:spLocks noChangeShapeType="1"/>
          </p:cNvSpPr>
          <p:nvPr/>
        </p:nvSpPr>
        <p:spPr bwMode="auto">
          <a:xfrm rot="-5400000">
            <a:off x="5826125" y="4391025"/>
            <a:ext cx="0" cy="68580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31" name="Line 18"/>
          <p:cNvSpPr>
            <a:spLocks noChangeShapeType="1"/>
          </p:cNvSpPr>
          <p:nvPr/>
        </p:nvSpPr>
        <p:spPr bwMode="auto">
          <a:xfrm rot="16200000" flipV="1">
            <a:off x="5967413" y="4697413"/>
            <a:ext cx="1524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32" name="Line 19"/>
          <p:cNvSpPr>
            <a:spLocks noChangeShapeType="1"/>
          </p:cNvSpPr>
          <p:nvPr/>
        </p:nvSpPr>
        <p:spPr bwMode="auto">
          <a:xfrm rot="-5400000" flipH="1" flipV="1">
            <a:off x="5980113" y="4532313"/>
            <a:ext cx="1524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grpSp>
        <p:nvGrpSpPr>
          <p:cNvPr id="60433" name="Group 20"/>
          <p:cNvGrpSpPr>
            <a:grpSpLocks/>
          </p:cNvGrpSpPr>
          <p:nvPr/>
        </p:nvGrpSpPr>
        <p:grpSpPr bwMode="auto">
          <a:xfrm>
            <a:off x="3352800" y="4038600"/>
            <a:ext cx="1371600" cy="1295400"/>
            <a:chOff x="4224" y="960"/>
            <a:chExt cx="864" cy="816"/>
          </a:xfrm>
        </p:grpSpPr>
        <p:sp>
          <p:nvSpPr>
            <p:cNvPr id="60443" name="Rectangle 21"/>
            <p:cNvSpPr>
              <a:spLocks noChangeArrowheads="1"/>
            </p:cNvSpPr>
            <p:nvPr/>
          </p:nvSpPr>
          <p:spPr bwMode="auto">
            <a:xfrm>
              <a:off x="4224" y="960"/>
              <a:ext cx="864" cy="816"/>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400">
                  <a:latin typeface="Verdana" panose="020B0604030504040204" pitchFamily="34" charset="0"/>
                </a:rPr>
                <a:t>* ID</a:t>
              </a:r>
            </a:p>
            <a:p>
              <a:r>
                <a:rPr lang="en-US" sz="1400">
                  <a:latin typeface="Verdana" panose="020B0604030504040204" pitchFamily="34" charset="0"/>
                </a:rPr>
                <a:t>o NAME</a:t>
              </a:r>
              <a:endParaRPr lang="en-US" sz="2000">
                <a:latin typeface="Verdana" panose="020B0604030504040204" pitchFamily="34" charset="0"/>
              </a:endParaRPr>
            </a:p>
          </p:txBody>
        </p:sp>
        <p:sp>
          <p:nvSpPr>
            <p:cNvPr id="60444" name="Rectangle 22"/>
            <p:cNvSpPr>
              <a:spLocks noChangeArrowheads="1"/>
            </p:cNvSpPr>
            <p:nvPr/>
          </p:nvSpPr>
          <p:spPr bwMode="auto">
            <a:xfrm>
              <a:off x="4224" y="960"/>
              <a:ext cx="864" cy="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a:solidFill>
                    <a:srgbClr val="FFFFCC"/>
                  </a:solidFill>
                  <a:latin typeface="Verdana" panose="020B0604030504040204" pitchFamily="34" charset="0"/>
                </a:rPr>
                <a:t>EMPLOYEE</a:t>
              </a:r>
              <a:endParaRPr lang="en-US" sz="2000">
                <a:latin typeface="Times New Roman" panose="02020603050405020304" pitchFamily="18" charset="0"/>
              </a:endParaRPr>
            </a:p>
          </p:txBody>
        </p:sp>
      </p:grpSp>
      <p:sp>
        <p:nvSpPr>
          <p:cNvPr id="60434" name="Text Box 23"/>
          <p:cNvSpPr txBox="1">
            <a:spLocks noChangeArrowheads="1"/>
          </p:cNvSpPr>
          <p:nvPr/>
        </p:nvSpPr>
        <p:spPr bwMode="auto">
          <a:xfrm>
            <a:off x="5768975" y="2667000"/>
            <a:ext cx="29571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400">
                <a:latin typeface="Verdana" panose="020B0604030504040204" pitchFamily="34" charset="0"/>
              </a:rPr>
              <a:t>Satu ke banyak / One to many</a:t>
            </a:r>
          </a:p>
          <a:p>
            <a:r>
              <a:rPr lang="en-US" sz="1400">
                <a:latin typeface="Verdana" panose="020B0604030504040204" pitchFamily="34" charset="0"/>
              </a:rPr>
              <a:t>Foreign Key bersifat optional</a:t>
            </a:r>
          </a:p>
        </p:txBody>
      </p:sp>
      <p:sp>
        <p:nvSpPr>
          <p:cNvPr id="60435" name="AutoShape 24"/>
          <p:cNvSpPr>
            <a:spLocks noChangeArrowheads="1"/>
          </p:cNvSpPr>
          <p:nvPr/>
        </p:nvSpPr>
        <p:spPr bwMode="auto">
          <a:xfrm>
            <a:off x="1219200" y="1905000"/>
            <a:ext cx="1371600" cy="990600"/>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b="1">
                <a:latin typeface="Verdana" panose="020B0604030504040204" pitchFamily="34" charset="0"/>
              </a:rPr>
              <a:t>EMPLOYEE</a:t>
            </a:r>
            <a:endParaRPr lang="en-US" sz="1600">
              <a:latin typeface="Verdana" panose="020B0604030504040204" pitchFamily="34" charset="0"/>
            </a:endParaRPr>
          </a:p>
          <a:p>
            <a:pPr algn="ctr"/>
            <a:endParaRPr lang="en-US" sz="1600">
              <a:latin typeface="Verdana" panose="020B0604030504040204" pitchFamily="34" charset="0"/>
            </a:endParaRPr>
          </a:p>
          <a:p>
            <a:pPr algn="ctr"/>
            <a:endParaRPr lang="en-US" sz="1600">
              <a:latin typeface="Verdana" panose="020B0604030504040204" pitchFamily="34" charset="0"/>
            </a:endParaRPr>
          </a:p>
        </p:txBody>
      </p:sp>
      <p:sp>
        <p:nvSpPr>
          <p:cNvPr id="60436" name="Line 25"/>
          <p:cNvSpPr>
            <a:spLocks noChangeShapeType="1"/>
          </p:cNvSpPr>
          <p:nvPr/>
        </p:nvSpPr>
        <p:spPr bwMode="auto">
          <a:xfrm>
            <a:off x="1892300" y="2895600"/>
            <a:ext cx="0" cy="68580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37" name="Line 26"/>
          <p:cNvSpPr>
            <a:spLocks noChangeShapeType="1"/>
          </p:cNvSpPr>
          <p:nvPr/>
        </p:nvSpPr>
        <p:spPr bwMode="auto">
          <a:xfrm>
            <a:off x="1892300" y="3657600"/>
            <a:ext cx="0" cy="68580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38" name="Line 27"/>
          <p:cNvSpPr>
            <a:spLocks noChangeShapeType="1"/>
          </p:cNvSpPr>
          <p:nvPr/>
        </p:nvSpPr>
        <p:spPr bwMode="auto">
          <a:xfrm flipV="1">
            <a:off x="1739900" y="4102100"/>
            <a:ext cx="1524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39" name="Line 28"/>
          <p:cNvSpPr>
            <a:spLocks noChangeShapeType="1"/>
          </p:cNvSpPr>
          <p:nvPr/>
        </p:nvSpPr>
        <p:spPr bwMode="auto">
          <a:xfrm flipH="1" flipV="1">
            <a:off x="1905000" y="4114800"/>
            <a:ext cx="1524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40" name="Text Box 29"/>
          <p:cNvSpPr txBox="1">
            <a:spLocks noChangeArrowheads="1"/>
          </p:cNvSpPr>
          <p:nvPr/>
        </p:nvSpPr>
        <p:spPr bwMode="auto">
          <a:xfrm>
            <a:off x="1371600" y="2260602"/>
            <a:ext cx="774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nSpc>
                <a:spcPct val="125000"/>
              </a:lnSpc>
            </a:pPr>
            <a:r>
              <a:rPr lang="en-US" sz="1200">
                <a:latin typeface="Verdana" panose="020B0604030504040204" pitchFamily="34" charset="0"/>
              </a:rPr>
              <a:t>* ID</a:t>
            </a:r>
          </a:p>
          <a:p>
            <a:pPr>
              <a:lnSpc>
                <a:spcPct val="125000"/>
              </a:lnSpc>
            </a:pPr>
            <a:r>
              <a:rPr lang="en-US" sz="1200">
                <a:latin typeface="Verdana" panose="020B0604030504040204" pitchFamily="34" charset="0"/>
              </a:rPr>
              <a:t>o NAME</a:t>
            </a:r>
          </a:p>
        </p:txBody>
      </p:sp>
      <p:sp>
        <p:nvSpPr>
          <p:cNvPr id="60441" name="AutoShape 30"/>
          <p:cNvSpPr>
            <a:spLocks noChangeArrowheads="1"/>
          </p:cNvSpPr>
          <p:nvPr/>
        </p:nvSpPr>
        <p:spPr bwMode="auto">
          <a:xfrm>
            <a:off x="1219200" y="4343400"/>
            <a:ext cx="1371600" cy="990600"/>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b="1">
                <a:latin typeface="Verdana" panose="020B0604030504040204" pitchFamily="34" charset="0"/>
              </a:rPr>
              <a:t>ADDRESS</a:t>
            </a:r>
            <a:endParaRPr lang="en-US" sz="1600">
              <a:latin typeface="Verdana" panose="020B0604030504040204" pitchFamily="34" charset="0"/>
            </a:endParaRPr>
          </a:p>
          <a:p>
            <a:pPr algn="ctr"/>
            <a:endParaRPr lang="en-US" sz="1600">
              <a:latin typeface="Verdana" panose="020B0604030504040204" pitchFamily="34" charset="0"/>
            </a:endParaRPr>
          </a:p>
          <a:p>
            <a:pPr algn="ctr"/>
            <a:endParaRPr lang="en-US" sz="1600">
              <a:latin typeface="Verdana" panose="020B0604030504040204" pitchFamily="34" charset="0"/>
            </a:endParaRPr>
          </a:p>
        </p:txBody>
      </p:sp>
      <p:sp>
        <p:nvSpPr>
          <p:cNvPr id="60442" name="Text Box 31"/>
          <p:cNvSpPr txBox="1">
            <a:spLocks noChangeArrowheads="1"/>
          </p:cNvSpPr>
          <p:nvPr/>
        </p:nvSpPr>
        <p:spPr bwMode="auto">
          <a:xfrm>
            <a:off x="1371600" y="4724402"/>
            <a:ext cx="6873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nSpc>
                <a:spcPct val="125000"/>
              </a:lnSpc>
            </a:pPr>
            <a:r>
              <a:rPr lang="en-US" sz="1200">
                <a:latin typeface="Verdana" panose="020B0604030504040204" pitchFamily="34" charset="0"/>
              </a:rPr>
              <a:t>* ID</a:t>
            </a:r>
          </a:p>
          <a:p>
            <a:pPr>
              <a:lnSpc>
                <a:spcPct val="125000"/>
              </a:lnSpc>
            </a:pPr>
            <a:r>
              <a:rPr lang="en-US" sz="1200">
                <a:latin typeface="Verdana" panose="020B0604030504040204" pitchFamily="34" charset="0"/>
              </a:rPr>
              <a:t>o CITY</a:t>
            </a:r>
          </a:p>
        </p:txBody>
      </p:sp>
    </p:spTree>
    <p:extLst>
      <p:ext uri="{BB962C8B-B14F-4D97-AF65-F5344CB8AC3E}">
        <p14:creationId xmlns:p14="http://schemas.microsoft.com/office/powerpoint/2010/main" val="1961576262"/>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 name="Line 106"/>
          <p:cNvSpPr>
            <a:spLocks noChangeShapeType="1"/>
          </p:cNvSpPr>
          <p:nvPr/>
        </p:nvSpPr>
        <p:spPr bwMode="auto">
          <a:xfrm flipV="1">
            <a:off x="6400800" y="2438400"/>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150" name="Freeform 102"/>
          <p:cNvSpPr>
            <a:spLocks/>
          </p:cNvSpPr>
          <p:nvPr/>
        </p:nvSpPr>
        <p:spPr bwMode="auto">
          <a:xfrm flipH="1">
            <a:off x="6119813" y="1524000"/>
            <a:ext cx="74612" cy="1219200"/>
          </a:xfrm>
          <a:custGeom>
            <a:avLst/>
            <a:gdLst>
              <a:gd name="T0" fmla="*/ 0 w 1"/>
              <a:gd name="T1" fmla="*/ 2147483646 h 627"/>
              <a:gd name="T2" fmla="*/ 0 w 1"/>
              <a:gd name="T3" fmla="*/ 0 h 627"/>
              <a:gd name="T4" fmla="*/ 0 60000 65536"/>
              <a:gd name="T5" fmla="*/ 0 60000 65536"/>
              <a:gd name="T6" fmla="*/ 0 w 1"/>
              <a:gd name="T7" fmla="*/ 0 h 627"/>
              <a:gd name="T8" fmla="*/ 1 w 1"/>
              <a:gd name="T9" fmla="*/ 627 h 627"/>
            </a:gdLst>
            <a:ahLst/>
            <a:cxnLst>
              <a:cxn ang="T4">
                <a:pos x="T0" y="T1"/>
              </a:cxn>
              <a:cxn ang="T5">
                <a:pos x="T2" y="T3"/>
              </a:cxn>
            </a:cxnLst>
            <a:rect l="T6" t="T7" r="T8" b="T9"/>
            <a:pathLst>
              <a:path w="1" h="627">
                <a:moveTo>
                  <a:pt x="0" y="627"/>
                </a:move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2145" name="Freeform 97"/>
          <p:cNvSpPr>
            <a:spLocks/>
          </p:cNvSpPr>
          <p:nvPr/>
        </p:nvSpPr>
        <p:spPr bwMode="auto">
          <a:xfrm>
            <a:off x="5562600" y="2590800"/>
            <a:ext cx="419100" cy="304800"/>
          </a:xfrm>
          <a:custGeom>
            <a:avLst/>
            <a:gdLst>
              <a:gd name="T0" fmla="*/ 0 w 264"/>
              <a:gd name="T1" fmla="*/ 0 h 192"/>
              <a:gd name="T2" fmla="*/ 2147483646 w 264"/>
              <a:gd name="T3" fmla="*/ 2147483646 h 192"/>
              <a:gd name="T4" fmla="*/ 2147483646 w 264"/>
              <a:gd name="T5" fmla="*/ 2147483646 h 192"/>
              <a:gd name="T6" fmla="*/ 0 60000 65536"/>
              <a:gd name="T7" fmla="*/ 0 60000 65536"/>
              <a:gd name="T8" fmla="*/ 0 60000 65536"/>
              <a:gd name="T9" fmla="*/ 0 w 264"/>
              <a:gd name="T10" fmla="*/ 0 h 192"/>
              <a:gd name="T11" fmla="*/ 264 w 264"/>
              <a:gd name="T12" fmla="*/ 192 h 192"/>
            </a:gdLst>
            <a:ahLst/>
            <a:cxnLst>
              <a:cxn ang="T6">
                <a:pos x="T0" y="T1"/>
              </a:cxn>
              <a:cxn ang="T7">
                <a:pos x="T2" y="T3"/>
              </a:cxn>
              <a:cxn ang="T8">
                <a:pos x="T4" y="T5"/>
              </a:cxn>
            </a:cxnLst>
            <a:rect l="T9" t="T10" r="T11" b="T12"/>
            <a:pathLst>
              <a:path w="264" h="192">
                <a:moveTo>
                  <a:pt x="0" y="0"/>
                </a:moveTo>
                <a:lnTo>
                  <a:pt x="264" y="80"/>
                </a:lnTo>
                <a:lnTo>
                  <a:pt x="32"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2142" name="Line 94"/>
          <p:cNvSpPr>
            <a:spLocks noChangeShapeType="1"/>
          </p:cNvSpPr>
          <p:nvPr/>
        </p:nvSpPr>
        <p:spPr bwMode="auto">
          <a:xfrm flipH="1" flipV="1">
            <a:off x="2692400" y="39624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098" name="Freeform 50"/>
          <p:cNvSpPr>
            <a:spLocks/>
          </p:cNvSpPr>
          <p:nvPr/>
        </p:nvSpPr>
        <p:spPr bwMode="auto">
          <a:xfrm flipH="1">
            <a:off x="1076325" y="4024313"/>
            <a:ext cx="2819400" cy="1524000"/>
          </a:xfrm>
          <a:custGeom>
            <a:avLst/>
            <a:gdLst>
              <a:gd name="T0" fmla="*/ 2147483646 w 1872"/>
              <a:gd name="T1" fmla="*/ 0 h 960"/>
              <a:gd name="T2" fmla="*/ 2147483646 w 1872"/>
              <a:gd name="T3" fmla="*/ 2147483646 h 960"/>
              <a:gd name="T4" fmla="*/ 0 w 1872"/>
              <a:gd name="T5" fmla="*/ 2147483646 h 960"/>
              <a:gd name="T6" fmla="*/ 0 60000 65536"/>
              <a:gd name="T7" fmla="*/ 0 60000 65536"/>
              <a:gd name="T8" fmla="*/ 0 60000 65536"/>
              <a:gd name="T9" fmla="*/ 0 w 1872"/>
              <a:gd name="T10" fmla="*/ 0 h 960"/>
              <a:gd name="T11" fmla="*/ 1872 w 1872"/>
              <a:gd name="T12" fmla="*/ 960 h 960"/>
            </a:gdLst>
            <a:ahLst/>
            <a:cxnLst>
              <a:cxn ang="T6">
                <a:pos x="T0" y="T1"/>
              </a:cxn>
              <a:cxn ang="T7">
                <a:pos x="T2" y="T3"/>
              </a:cxn>
              <a:cxn ang="T8">
                <a:pos x="T4" y="T5"/>
              </a:cxn>
            </a:cxnLst>
            <a:rect l="T9" t="T10" r="T11" b="T12"/>
            <a:pathLst>
              <a:path w="1872" h="960">
                <a:moveTo>
                  <a:pt x="1872" y="0"/>
                </a:moveTo>
                <a:lnTo>
                  <a:pt x="1872" y="960"/>
                </a:lnTo>
                <a:lnTo>
                  <a:pt x="0" y="96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2095" name="Freeform 47"/>
          <p:cNvSpPr>
            <a:spLocks/>
          </p:cNvSpPr>
          <p:nvPr/>
        </p:nvSpPr>
        <p:spPr bwMode="auto">
          <a:xfrm>
            <a:off x="4873627" y="4038600"/>
            <a:ext cx="3027363" cy="1524000"/>
          </a:xfrm>
          <a:custGeom>
            <a:avLst/>
            <a:gdLst>
              <a:gd name="T0" fmla="*/ 2147483646 w 1872"/>
              <a:gd name="T1" fmla="*/ 0 h 960"/>
              <a:gd name="T2" fmla="*/ 2147483646 w 1872"/>
              <a:gd name="T3" fmla="*/ 2147483646 h 960"/>
              <a:gd name="T4" fmla="*/ 0 w 1872"/>
              <a:gd name="T5" fmla="*/ 2147483646 h 960"/>
              <a:gd name="T6" fmla="*/ 0 60000 65536"/>
              <a:gd name="T7" fmla="*/ 0 60000 65536"/>
              <a:gd name="T8" fmla="*/ 0 60000 65536"/>
              <a:gd name="T9" fmla="*/ 0 w 1872"/>
              <a:gd name="T10" fmla="*/ 0 h 960"/>
              <a:gd name="T11" fmla="*/ 1872 w 1872"/>
              <a:gd name="T12" fmla="*/ 960 h 960"/>
            </a:gdLst>
            <a:ahLst/>
            <a:cxnLst>
              <a:cxn ang="T6">
                <a:pos x="T0" y="T1"/>
              </a:cxn>
              <a:cxn ang="T7">
                <a:pos x="T2" y="T3"/>
              </a:cxn>
              <a:cxn ang="T8">
                <a:pos x="T4" y="T5"/>
              </a:cxn>
            </a:cxnLst>
            <a:rect l="T9" t="T10" r="T11" b="T12"/>
            <a:pathLst>
              <a:path w="1872" h="960">
                <a:moveTo>
                  <a:pt x="1872" y="0"/>
                </a:moveTo>
                <a:lnTo>
                  <a:pt x="1872" y="960"/>
                </a:lnTo>
                <a:lnTo>
                  <a:pt x="0" y="96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2053" name="Line 5"/>
          <p:cNvSpPr>
            <a:spLocks noChangeShapeType="1"/>
          </p:cNvSpPr>
          <p:nvPr/>
        </p:nvSpPr>
        <p:spPr bwMode="auto">
          <a:xfrm>
            <a:off x="1571625" y="3870325"/>
            <a:ext cx="5943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054" name="Freeform 6"/>
          <p:cNvSpPr>
            <a:spLocks/>
          </p:cNvSpPr>
          <p:nvPr/>
        </p:nvSpPr>
        <p:spPr bwMode="auto">
          <a:xfrm>
            <a:off x="5867402" y="2209800"/>
            <a:ext cx="695325" cy="349250"/>
          </a:xfrm>
          <a:custGeom>
            <a:avLst/>
            <a:gdLst>
              <a:gd name="T0" fmla="*/ 0 w 1095"/>
              <a:gd name="T1" fmla="*/ 2147483646 h 549"/>
              <a:gd name="T2" fmla="*/ 2147483646 w 1095"/>
              <a:gd name="T3" fmla="*/ 2147483646 h 549"/>
              <a:gd name="T4" fmla="*/ 2147483646 w 1095"/>
              <a:gd name="T5" fmla="*/ 0 h 549"/>
              <a:gd name="T6" fmla="*/ 0 60000 65536"/>
              <a:gd name="T7" fmla="*/ 0 60000 65536"/>
              <a:gd name="T8" fmla="*/ 0 60000 65536"/>
              <a:gd name="T9" fmla="*/ 0 w 1095"/>
              <a:gd name="T10" fmla="*/ 0 h 549"/>
              <a:gd name="T11" fmla="*/ 1095 w 1095"/>
              <a:gd name="T12" fmla="*/ 549 h 549"/>
            </a:gdLst>
            <a:ahLst/>
            <a:cxnLst>
              <a:cxn ang="T6">
                <a:pos x="T0" y="T1"/>
              </a:cxn>
              <a:cxn ang="T7">
                <a:pos x="T2" y="T3"/>
              </a:cxn>
              <a:cxn ang="T8">
                <a:pos x="T4" y="T5"/>
              </a:cxn>
            </a:cxnLst>
            <a:rect l="T9" t="T10" r="T11" b="T12"/>
            <a:pathLst>
              <a:path w="1095" h="549">
                <a:moveTo>
                  <a:pt x="0" y="39"/>
                </a:moveTo>
                <a:lnTo>
                  <a:pt x="555" y="549"/>
                </a:lnTo>
                <a:lnTo>
                  <a:pt x="109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2055" name="Freeform 7"/>
          <p:cNvSpPr>
            <a:spLocks/>
          </p:cNvSpPr>
          <p:nvPr/>
        </p:nvSpPr>
        <p:spPr bwMode="auto">
          <a:xfrm>
            <a:off x="4343400" y="2743202"/>
            <a:ext cx="3429000" cy="995363"/>
          </a:xfrm>
          <a:custGeom>
            <a:avLst/>
            <a:gdLst>
              <a:gd name="T0" fmla="*/ 0 w 2262"/>
              <a:gd name="T1" fmla="*/ 2147483646 h 723"/>
              <a:gd name="T2" fmla="*/ 0 w 2262"/>
              <a:gd name="T3" fmla="*/ 0 h 723"/>
              <a:gd name="T4" fmla="*/ 2147483646 w 2262"/>
              <a:gd name="T5" fmla="*/ 0 h 723"/>
              <a:gd name="T6" fmla="*/ 2147483646 w 2262"/>
              <a:gd name="T7" fmla="*/ 2147483646 h 723"/>
              <a:gd name="T8" fmla="*/ 0 60000 65536"/>
              <a:gd name="T9" fmla="*/ 0 60000 65536"/>
              <a:gd name="T10" fmla="*/ 0 60000 65536"/>
              <a:gd name="T11" fmla="*/ 0 60000 65536"/>
              <a:gd name="T12" fmla="*/ 0 w 2262"/>
              <a:gd name="T13" fmla="*/ 0 h 723"/>
              <a:gd name="T14" fmla="*/ 2262 w 2262"/>
              <a:gd name="T15" fmla="*/ 723 h 723"/>
            </a:gdLst>
            <a:ahLst/>
            <a:cxnLst>
              <a:cxn ang="T8">
                <a:pos x="T0" y="T1"/>
              </a:cxn>
              <a:cxn ang="T9">
                <a:pos x="T2" y="T3"/>
              </a:cxn>
              <a:cxn ang="T10">
                <a:pos x="T4" y="T5"/>
              </a:cxn>
              <a:cxn ang="T11">
                <a:pos x="T6" y="T7"/>
              </a:cxn>
            </a:cxnLst>
            <a:rect l="T12" t="T13" r="T14" b="T15"/>
            <a:pathLst>
              <a:path w="2262" h="723">
                <a:moveTo>
                  <a:pt x="0" y="723"/>
                </a:moveTo>
                <a:lnTo>
                  <a:pt x="0" y="0"/>
                </a:lnTo>
                <a:lnTo>
                  <a:pt x="2262" y="0"/>
                </a:lnTo>
                <a:lnTo>
                  <a:pt x="2262" y="71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2056" name="Line 8"/>
          <p:cNvSpPr>
            <a:spLocks noChangeShapeType="1"/>
          </p:cNvSpPr>
          <p:nvPr/>
        </p:nvSpPr>
        <p:spPr bwMode="auto">
          <a:xfrm>
            <a:off x="4410075" y="5676902"/>
            <a:ext cx="0" cy="314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058" name="Freeform 10"/>
          <p:cNvSpPr>
            <a:spLocks/>
          </p:cNvSpPr>
          <p:nvPr/>
        </p:nvSpPr>
        <p:spPr bwMode="auto">
          <a:xfrm>
            <a:off x="5848352" y="3514725"/>
            <a:ext cx="695325" cy="361950"/>
          </a:xfrm>
          <a:custGeom>
            <a:avLst/>
            <a:gdLst>
              <a:gd name="T0" fmla="*/ 0 w 1095"/>
              <a:gd name="T1" fmla="*/ 0 h 570"/>
              <a:gd name="T2" fmla="*/ 2147483646 w 1095"/>
              <a:gd name="T3" fmla="*/ 2147483646 h 570"/>
              <a:gd name="T4" fmla="*/ 2147483646 w 1095"/>
              <a:gd name="T5" fmla="*/ 2147483646 h 570"/>
              <a:gd name="T6" fmla="*/ 0 60000 65536"/>
              <a:gd name="T7" fmla="*/ 0 60000 65536"/>
              <a:gd name="T8" fmla="*/ 0 60000 65536"/>
              <a:gd name="T9" fmla="*/ 0 w 1095"/>
              <a:gd name="T10" fmla="*/ 0 h 570"/>
              <a:gd name="T11" fmla="*/ 1095 w 1095"/>
              <a:gd name="T12" fmla="*/ 570 h 570"/>
            </a:gdLst>
            <a:ahLst/>
            <a:cxnLst>
              <a:cxn ang="T6">
                <a:pos x="T0" y="T1"/>
              </a:cxn>
              <a:cxn ang="T7">
                <a:pos x="T2" y="T3"/>
              </a:cxn>
              <a:cxn ang="T8">
                <a:pos x="T4" y="T5"/>
              </a:cxn>
            </a:cxnLst>
            <a:rect l="T9" t="T10" r="T11" b="T12"/>
            <a:pathLst>
              <a:path w="1095" h="570">
                <a:moveTo>
                  <a:pt x="0" y="0"/>
                </a:moveTo>
                <a:lnTo>
                  <a:pt x="555" y="570"/>
                </a:lnTo>
                <a:lnTo>
                  <a:pt x="1095" y="1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2059" name="Freeform 11"/>
          <p:cNvSpPr>
            <a:spLocks/>
          </p:cNvSpPr>
          <p:nvPr/>
        </p:nvSpPr>
        <p:spPr bwMode="auto">
          <a:xfrm>
            <a:off x="2362202" y="3400425"/>
            <a:ext cx="695325" cy="361950"/>
          </a:xfrm>
          <a:custGeom>
            <a:avLst/>
            <a:gdLst>
              <a:gd name="T0" fmla="*/ 0 w 1095"/>
              <a:gd name="T1" fmla="*/ 0 h 570"/>
              <a:gd name="T2" fmla="*/ 2147483646 w 1095"/>
              <a:gd name="T3" fmla="*/ 2147483646 h 570"/>
              <a:gd name="T4" fmla="*/ 2147483646 w 1095"/>
              <a:gd name="T5" fmla="*/ 2147483646 h 570"/>
              <a:gd name="T6" fmla="*/ 0 60000 65536"/>
              <a:gd name="T7" fmla="*/ 0 60000 65536"/>
              <a:gd name="T8" fmla="*/ 0 60000 65536"/>
              <a:gd name="T9" fmla="*/ 0 w 1095"/>
              <a:gd name="T10" fmla="*/ 0 h 570"/>
              <a:gd name="T11" fmla="*/ 1095 w 1095"/>
              <a:gd name="T12" fmla="*/ 570 h 570"/>
            </a:gdLst>
            <a:ahLst/>
            <a:cxnLst>
              <a:cxn ang="T6">
                <a:pos x="T0" y="T1"/>
              </a:cxn>
              <a:cxn ang="T7">
                <a:pos x="T2" y="T3"/>
              </a:cxn>
              <a:cxn ang="T8">
                <a:pos x="T4" y="T5"/>
              </a:cxn>
            </a:cxnLst>
            <a:rect l="T9" t="T10" r="T11" b="T12"/>
            <a:pathLst>
              <a:path w="1095" h="570">
                <a:moveTo>
                  <a:pt x="0" y="0"/>
                </a:moveTo>
                <a:lnTo>
                  <a:pt x="555" y="570"/>
                </a:lnTo>
                <a:lnTo>
                  <a:pt x="1095" y="1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2060" name="Freeform 12"/>
          <p:cNvSpPr>
            <a:spLocks/>
          </p:cNvSpPr>
          <p:nvPr/>
        </p:nvSpPr>
        <p:spPr bwMode="auto">
          <a:xfrm>
            <a:off x="6010277" y="5057775"/>
            <a:ext cx="695325" cy="361950"/>
          </a:xfrm>
          <a:custGeom>
            <a:avLst/>
            <a:gdLst>
              <a:gd name="T0" fmla="*/ 0 w 1095"/>
              <a:gd name="T1" fmla="*/ 0 h 570"/>
              <a:gd name="T2" fmla="*/ 2147483646 w 1095"/>
              <a:gd name="T3" fmla="*/ 2147483646 h 570"/>
              <a:gd name="T4" fmla="*/ 2147483646 w 1095"/>
              <a:gd name="T5" fmla="*/ 2147483646 h 570"/>
              <a:gd name="T6" fmla="*/ 0 60000 65536"/>
              <a:gd name="T7" fmla="*/ 0 60000 65536"/>
              <a:gd name="T8" fmla="*/ 0 60000 65536"/>
              <a:gd name="T9" fmla="*/ 0 w 1095"/>
              <a:gd name="T10" fmla="*/ 0 h 570"/>
              <a:gd name="T11" fmla="*/ 1095 w 1095"/>
              <a:gd name="T12" fmla="*/ 570 h 570"/>
            </a:gdLst>
            <a:ahLst/>
            <a:cxnLst>
              <a:cxn ang="T6">
                <a:pos x="T0" y="T1"/>
              </a:cxn>
              <a:cxn ang="T7">
                <a:pos x="T2" y="T3"/>
              </a:cxn>
              <a:cxn ang="T8">
                <a:pos x="T4" y="T5"/>
              </a:cxn>
            </a:cxnLst>
            <a:rect l="T9" t="T10" r="T11" b="T12"/>
            <a:pathLst>
              <a:path w="1095" h="570">
                <a:moveTo>
                  <a:pt x="0" y="0"/>
                </a:moveTo>
                <a:lnTo>
                  <a:pt x="555" y="570"/>
                </a:lnTo>
                <a:lnTo>
                  <a:pt x="1095" y="1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2061" name="Freeform 13"/>
          <p:cNvSpPr>
            <a:spLocks/>
          </p:cNvSpPr>
          <p:nvPr/>
        </p:nvSpPr>
        <p:spPr bwMode="auto">
          <a:xfrm>
            <a:off x="2105027" y="5086350"/>
            <a:ext cx="695325" cy="361950"/>
          </a:xfrm>
          <a:custGeom>
            <a:avLst/>
            <a:gdLst>
              <a:gd name="T0" fmla="*/ 0 w 1095"/>
              <a:gd name="T1" fmla="*/ 0 h 570"/>
              <a:gd name="T2" fmla="*/ 2147483646 w 1095"/>
              <a:gd name="T3" fmla="*/ 2147483646 h 570"/>
              <a:gd name="T4" fmla="*/ 2147483646 w 1095"/>
              <a:gd name="T5" fmla="*/ 2147483646 h 570"/>
              <a:gd name="T6" fmla="*/ 0 60000 65536"/>
              <a:gd name="T7" fmla="*/ 0 60000 65536"/>
              <a:gd name="T8" fmla="*/ 0 60000 65536"/>
              <a:gd name="T9" fmla="*/ 0 w 1095"/>
              <a:gd name="T10" fmla="*/ 0 h 570"/>
              <a:gd name="T11" fmla="*/ 1095 w 1095"/>
              <a:gd name="T12" fmla="*/ 570 h 570"/>
            </a:gdLst>
            <a:ahLst/>
            <a:cxnLst>
              <a:cxn ang="T6">
                <a:pos x="T0" y="T1"/>
              </a:cxn>
              <a:cxn ang="T7">
                <a:pos x="T2" y="T3"/>
              </a:cxn>
              <a:cxn ang="T8">
                <a:pos x="T4" y="T5"/>
              </a:cxn>
            </a:cxnLst>
            <a:rect l="T9" t="T10" r="T11" b="T12"/>
            <a:pathLst>
              <a:path w="1095" h="570">
                <a:moveTo>
                  <a:pt x="0" y="0"/>
                </a:moveTo>
                <a:lnTo>
                  <a:pt x="555" y="570"/>
                </a:lnTo>
                <a:lnTo>
                  <a:pt x="1095" y="1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2063" name="Text Box 15"/>
          <p:cNvSpPr txBox="1">
            <a:spLocks noChangeArrowheads="1"/>
          </p:cNvSpPr>
          <p:nvPr/>
        </p:nvSpPr>
        <p:spPr bwMode="auto">
          <a:xfrm>
            <a:off x="609600" y="3752850"/>
            <a:ext cx="1009650" cy="323850"/>
          </a:xfrm>
          <a:prstGeom prst="rect">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Mahasiswa</a:t>
            </a:r>
            <a:endParaRPr lang="en-US" altLang="en-US" sz="1800"/>
          </a:p>
        </p:txBody>
      </p:sp>
      <p:sp>
        <p:nvSpPr>
          <p:cNvPr id="2064" name="Text Box 16"/>
          <p:cNvSpPr txBox="1">
            <a:spLocks noChangeArrowheads="1"/>
          </p:cNvSpPr>
          <p:nvPr/>
        </p:nvSpPr>
        <p:spPr bwMode="auto">
          <a:xfrm>
            <a:off x="3857625" y="3733800"/>
            <a:ext cx="1009650" cy="323850"/>
          </a:xfrm>
          <a:prstGeom prst="rect">
            <a:avLst/>
          </a:prstGeom>
          <a:solidFill>
            <a:srgbClr val="FFFF99"/>
          </a:solidFill>
          <a:ln w="9525" algn="ctr">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Matakuliah</a:t>
            </a:r>
          </a:p>
        </p:txBody>
      </p:sp>
      <p:sp>
        <p:nvSpPr>
          <p:cNvPr id="2065" name="Text Box 17"/>
          <p:cNvSpPr txBox="1">
            <a:spLocks noChangeArrowheads="1"/>
          </p:cNvSpPr>
          <p:nvPr/>
        </p:nvSpPr>
        <p:spPr bwMode="auto">
          <a:xfrm>
            <a:off x="7381875" y="3733800"/>
            <a:ext cx="1009650" cy="323850"/>
          </a:xfrm>
          <a:prstGeom prst="rect">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Dosen</a:t>
            </a:r>
            <a:endParaRPr lang="en-US" altLang="en-US" sz="1800"/>
          </a:p>
        </p:txBody>
      </p:sp>
      <p:sp>
        <p:nvSpPr>
          <p:cNvPr id="2066" name="Text Box 18"/>
          <p:cNvSpPr txBox="1">
            <a:spLocks noChangeArrowheads="1"/>
          </p:cNvSpPr>
          <p:nvPr/>
        </p:nvSpPr>
        <p:spPr bwMode="auto">
          <a:xfrm>
            <a:off x="3895725" y="5381625"/>
            <a:ext cx="1009650" cy="323850"/>
          </a:xfrm>
          <a:prstGeom prst="rect">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Prodi</a:t>
            </a:r>
            <a:endParaRPr lang="en-US" altLang="en-US" sz="1800"/>
          </a:p>
        </p:txBody>
      </p:sp>
      <p:sp>
        <p:nvSpPr>
          <p:cNvPr id="2067" name="Oval 19"/>
          <p:cNvSpPr>
            <a:spLocks noChangeArrowheads="1"/>
          </p:cNvSpPr>
          <p:nvPr/>
        </p:nvSpPr>
        <p:spPr bwMode="auto">
          <a:xfrm>
            <a:off x="752477" y="3114677"/>
            <a:ext cx="676275" cy="238125"/>
          </a:xfrm>
          <a:prstGeom prst="ellipse">
            <a:avLst/>
          </a:prstGeom>
          <a:solidFill>
            <a:srgbClr val="FFFF99"/>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nim</a:t>
            </a:r>
            <a:endParaRPr lang="en-US" altLang="en-US" sz="3600"/>
          </a:p>
        </p:txBody>
      </p:sp>
      <p:sp>
        <p:nvSpPr>
          <p:cNvPr id="2068" name="Oval 20"/>
          <p:cNvSpPr>
            <a:spLocks noChangeArrowheads="1"/>
          </p:cNvSpPr>
          <p:nvPr/>
        </p:nvSpPr>
        <p:spPr bwMode="auto">
          <a:xfrm>
            <a:off x="3933827" y="4362450"/>
            <a:ext cx="790575" cy="285750"/>
          </a:xfrm>
          <a:prstGeom prst="ellipse">
            <a:avLst/>
          </a:prstGeom>
          <a:solidFill>
            <a:srgbClr val="FFFF99"/>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kode_mk</a:t>
            </a:r>
            <a:endParaRPr lang="en-US" altLang="en-US" sz="3600"/>
          </a:p>
        </p:txBody>
      </p:sp>
      <p:sp>
        <p:nvSpPr>
          <p:cNvPr id="2070" name="Oval 22"/>
          <p:cNvSpPr>
            <a:spLocks noChangeArrowheads="1"/>
          </p:cNvSpPr>
          <p:nvPr/>
        </p:nvSpPr>
        <p:spPr bwMode="auto">
          <a:xfrm>
            <a:off x="4076702" y="6010277"/>
            <a:ext cx="676275" cy="238125"/>
          </a:xfrm>
          <a:prstGeom prst="ellipse">
            <a:avLst/>
          </a:prstGeom>
          <a:solidFill>
            <a:srgbClr val="FFFF99"/>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kd_prod</a:t>
            </a:r>
            <a:endParaRPr lang="en-US" altLang="en-US" sz="3600"/>
          </a:p>
        </p:txBody>
      </p:sp>
      <p:sp>
        <p:nvSpPr>
          <p:cNvPr id="2071" name="Line 23"/>
          <p:cNvSpPr>
            <a:spLocks noChangeShapeType="1"/>
          </p:cNvSpPr>
          <p:nvPr/>
        </p:nvSpPr>
        <p:spPr bwMode="auto">
          <a:xfrm>
            <a:off x="1085850" y="3352802"/>
            <a:ext cx="0" cy="390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072" name="Freeform 24"/>
          <p:cNvSpPr>
            <a:spLocks/>
          </p:cNvSpPr>
          <p:nvPr/>
        </p:nvSpPr>
        <p:spPr bwMode="auto">
          <a:xfrm>
            <a:off x="8001002" y="3362325"/>
            <a:ext cx="200025" cy="381000"/>
          </a:xfrm>
          <a:custGeom>
            <a:avLst/>
            <a:gdLst>
              <a:gd name="T0" fmla="*/ 2147483646 w 126"/>
              <a:gd name="T1" fmla="*/ 0 h 240"/>
              <a:gd name="T2" fmla="*/ 0 w 126"/>
              <a:gd name="T3" fmla="*/ 2147483646 h 240"/>
              <a:gd name="T4" fmla="*/ 0 60000 65536"/>
              <a:gd name="T5" fmla="*/ 0 60000 65536"/>
              <a:gd name="T6" fmla="*/ 0 w 126"/>
              <a:gd name="T7" fmla="*/ 0 h 240"/>
              <a:gd name="T8" fmla="*/ 126 w 126"/>
              <a:gd name="T9" fmla="*/ 240 h 240"/>
            </a:gdLst>
            <a:ahLst/>
            <a:cxnLst>
              <a:cxn ang="T4">
                <a:pos x="T0" y="T1"/>
              </a:cxn>
              <a:cxn ang="T5">
                <a:pos x="T2" y="T3"/>
              </a:cxn>
            </a:cxnLst>
            <a:rect l="T6" t="T7" r="T8" b="T9"/>
            <a:pathLst>
              <a:path w="126" h="240">
                <a:moveTo>
                  <a:pt x="126" y="0"/>
                </a:moveTo>
                <a:lnTo>
                  <a:pt x="0" y="24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2073" name="AutoShape 25"/>
          <p:cNvSpPr>
            <a:spLocks noChangeArrowheads="1"/>
          </p:cNvSpPr>
          <p:nvPr/>
        </p:nvSpPr>
        <p:spPr bwMode="auto">
          <a:xfrm>
            <a:off x="2209800" y="3619500"/>
            <a:ext cx="914400" cy="514350"/>
          </a:xfrm>
          <a:prstGeom prst="flowChartDecision">
            <a:avLst/>
          </a:prstGeom>
          <a:solidFill>
            <a:srgbClr val="FFFFFF"/>
          </a:solidFill>
          <a:ln w="9525">
            <a:solidFill>
              <a:srgbClr val="000000"/>
            </a:solidFill>
            <a:miter lim="800000"/>
            <a:headEnd/>
            <a:tailEnd/>
          </a:ln>
        </p:spPr>
        <p:txBody>
          <a:bodyPr lIns="0" tIns="64008" rIns="0" bIns="0"/>
          <a:lstStyle/>
          <a:p>
            <a:pPr algn="ctr" eaLnBrk="1" hangingPunct="1">
              <a:defRPr/>
            </a:pPr>
            <a:r>
              <a:rPr lang="en-US" sz="1100" dirty="0" err="1">
                <a:latin typeface="+mj-lt"/>
              </a:rPr>
              <a:t>Belajar</a:t>
            </a:r>
            <a:endParaRPr lang="en-US" sz="1100" dirty="0">
              <a:latin typeface="+mj-lt"/>
            </a:endParaRPr>
          </a:p>
        </p:txBody>
      </p:sp>
      <p:sp>
        <p:nvSpPr>
          <p:cNvPr id="2074" name="AutoShape 26"/>
          <p:cNvSpPr>
            <a:spLocks noChangeArrowheads="1"/>
          </p:cNvSpPr>
          <p:nvPr/>
        </p:nvSpPr>
        <p:spPr bwMode="auto">
          <a:xfrm>
            <a:off x="5486400" y="3543300"/>
            <a:ext cx="1295400" cy="647700"/>
          </a:xfrm>
          <a:prstGeom prst="flowChartDecision">
            <a:avLst/>
          </a:prstGeom>
          <a:solidFill>
            <a:srgbClr val="FFFFFF"/>
          </a:solidFill>
          <a:ln w="9525">
            <a:solidFill>
              <a:srgbClr val="000000"/>
            </a:solidFill>
            <a:miter lim="800000"/>
            <a:headEnd/>
            <a:tailEnd/>
          </a:ln>
        </p:spPr>
        <p:txBody>
          <a:bodyPr lIns="0" tIns="64008" rIns="0" bIns="0"/>
          <a:lstStyle/>
          <a:p>
            <a:pPr algn="ctr" eaLnBrk="1" hangingPunct="1">
              <a:defRPr/>
            </a:pPr>
            <a:r>
              <a:rPr lang="en-US" sz="1000" dirty="0" err="1">
                <a:latin typeface="+mj-lt"/>
              </a:rPr>
              <a:t>Pengampu</a:t>
            </a:r>
            <a:endParaRPr lang="en-US" sz="1000" dirty="0">
              <a:latin typeface="+mj-lt"/>
            </a:endParaRPr>
          </a:p>
        </p:txBody>
      </p:sp>
      <p:sp>
        <p:nvSpPr>
          <p:cNvPr id="2075" name="AutoShape 27"/>
          <p:cNvSpPr>
            <a:spLocks noChangeArrowheads="1"/>
          </p:cNvSpPr>
          <p:nvPr/>
        </p:nvSpPr>
        <p:spPr bwMode="auto">
          <a:xfrm>
            <a:off x="1981200" y="5276850"/>
            <a:ext cx="1066800" cy="514350"/>
          </a:xfrm>
          <a:prstGeom prst="flowChartDecision">
            <a:avLst/>
          </a:prstGeom>
          <a:solidFill>
            <a:srgbClr val="FFFFFF"/>
          </a:solidFill>
          <a:ln w="9525">
            <a:solidFill>
              <a:srgbClr val="000000"/>
            </a:solidFill>
            <a:miter lim="800000"/>
            <a:headEnd/>
            <a:tailEnd/>
          </a:ln>
        </p:spPr>
        <p:txBody>
          <a:bodyPr lIns="0" tIns="64008"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a:latin typeface="Arial Narrow" panose="020B0606020202030204" pitchFamily="34" charset="0"/>
              </a:rPr>
              <a:t>meminati</a:t>
            </a:r>
            <a:endParaRPr lang="en-US" altLang="en-US" sz="3600"/>
          </a:p>
        </p:txBody>
      </p:sp>
      <p:sp>
        <p:nvSpPr>
          <p:cNvPr id="2076" name="AutoShape 28"/>
          <p:cNvSpPr>
            <a:spLocks noChangeArrowheads="1"/>
          </p:cNvSpPr>
          <p:nvPr/>
        </p:nvSpPr>
        <p:spPr bwMode="auto">
          <a:xfrm>
            <a:off x="5715000" y="5291138"/>
            <a:ext cx="1295400" cy="514350"/>
          </a:xfrm>
          <a:prstGeom prst="flowChartDecision">
            <a:avLst/>
          </a:prstGeom>
          <a:solidFill>
            <a:srgbClr val="FFFFFF"/>
          </a:solidFill>
          <a:ln w="9525">
            <a:solidFill>
              <a:srgbClr val="000000"/>
            </a:solidFill>
            <a:miter lim="800000"/>
            <a:headEnd/>
            <a:tailEnd/>
          </a:ln>
        </p:spPr>
        <p:txBody>
          <a:bodyPr lIns="0" tIns="64008"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a:latin typeface="Arial Narrow" panose="020B0606020202030204" pitchFamily="34" charset="0"/>
              </a:rPr>
              <a:t>mengepalai</a:t>
            </a:r>
            <a:endParaRPr lang="en-US" altLang="en-US" sz="3600"/>
          </a:p>
        </p:txBody>
      </p:sp>
      <p:sp>
        <p:nvSpPr>
          <p:cNvPr id="2077" name="Oval 29"/>
          <p:cNvSpPr>
            <a:spLocks noChangeArrowheads="1"/>
          </p:cNvSpPr>
          <p:nvPr/>
        </p:nvSpPr>
        <p:spPr bwMode="auto">
          <a:xfrm>
            <a:off x="1895475" y="4857752"/>
            <a:ext cx="55245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nim</a:t>
            </a:r>
            <a:endParaRPr lang="en-US" altLang="en-US" sz="3600"/>
          </a:p>
        </p:txBody>
      </p:sp>
      <p:sp>
        <p:nvSpPr>
          <p:cNvPr id="2078" name="Oval 30"/>
          <p:cNvSpPr>
            <a:spLocks noChangeArrowheads="1"/>
          </p:cNvSpPr>
          <p:nvPr/>
        </p:nvSpPr>
        <p:spPr bwMode="auto">
          <a:xfrm>
            <a:off x="2533650" y="4848227"/>
            <a:ext cx="66675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kd_prod</a:t>
            </a:r>
            <a:endParaRPr lang="en-US" altLang="en-US" sz="3600"/>
          </a:p>
        </p:txBody>
      </p:sp>
      <p:sp>
        <p:nvSpPr>
          <p:cNvPr id="2079" name="Oval 31"/>
          <p:cNvSpPr>
            <a:spLocks noChangeArrowheads="1"/>
          </p:cNvSpPr>
          <p:nvPr/>
        </p:nvSpPr>
        <p:spPr bwMode="auto">
          <a:xfrm>
            <a:off x="5562600" y="4829177"/>
            <a:ext cx="78105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kd_prod</a:t>
            </a:r>
            <a:endParaRPr lang="en-US" altLang="en-US" sz="3600"/>
          </a:p>
        </p:txBody>
      </p:sp>
      <p:sp>
        <p:nvSpPr>
          <p:cNvPr id="2080" name="Oval 32"/>
          <p:cNvSpPr>
            <a:spLocks noChangeArrowheads="1"/>
          </p:cNvSpPr>
          <p:nvPr/>
        </p:nvSpPr>
        <p:spPr bwMode="auto">
          <a:xfrm>
            <a:off x="6429375" y="4819652"/>
            <a:ext cx="51435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nid</a:t>
            </a:r>
            <a:endParaRPr lang="en-US" altLang="en-US" sz="3600"/>
          </a:p>
        </p:txBody>
      </p:sp>
      <p:sp>
        <p:nvSpPr>
          <p:cNvPr id="2081" name="Oval 33"/>
          <p:cNvSpPr>
            <a:spLocks noChangeArrowheads="1"/>
          </p:cNvSpPr>
          <p:nvPr/>
        </p:nvSpPr>
        <p:spPr bwMode="auto">
          <a:xfrm>
            <a:off x="2124075" y="3171827"/>
            <a:ext cx="55245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nim</a:t>
            </a:r>
            <a:endParaRPr lang="en-US" altLang="en-US" sz="3600"/>
          </a:p>
        </p:txBody>
      </p:sp>
      <p:sp>
        <p:nvSpPr>
          <p:cNvPr id="2082" name="Oval 34"/>
          <p:cNvSpPr>
            <a:spLocks noChangeArrowheads="1"/>
          </p:cNvSpPr>
          <p:nvPr/>
        </p:nvSpPr>
        <p:spPr bwMode="auto">
          <a:xfrm>
            <a:off x="2762250" y="3162302"/>
            <a:ext cx="81915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kode_mk</a:t>
            </a:r>
            <a:endParaRPr lang="en-US" altLang="en-US" sz="3600"/>
          </a:p>
        </p:txBody>
      </p:sp>
      <p:sp>
        <p:nvSpPr>
          <p:cNvPr id="2083" name="Oval 35"/>
          <p:cNvSpPr>
            <a:spLocks noChangeArrowheads="1"/>
          </p:cNvSpPr>
          <p:nvPr/>
        </p:nvSpPr>
        <p:spPr bwMode="auto">
          <a:xfrm>
            <a:off x="5410200" y="3286127"/>
            <a:ext cx="76200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kode_mk</a:t>
            </a:r>
            <a:endParaRPr lang="en-US" altLang="en-US" sz="3600"/>
          </a:p>
        </p:txBody>
      </p:sp>
      <p:sp>
        <p:nvSpPr>
          <p:cNvPr id="2084" name="Oval 36"/>
          <p:cNvSpPr>
            <a:spLocks noChangeArrowheads="1"/>
          </p:cNvSpPr>
          <p:nvPr/>
        </p:nvSpPr>
        <p:spPr bwMode="auto">
          <a:xfrm>
            <a:off x="6276977" y="3276602"/>
            <a:ext cx="523875"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nid</a:t>
            </a:r>
            <a:endParaRPr lang="en-US" altLang="en-US" sz="3600"/>
          </a:p>
        </p:txBody>
      </p:sp>
      <p:sp>
        <p:nvSpPr>
          <p:cNvPr id="2087" name="AutoShape 39"/>
          <p:cNvSpPr>
            <a:spLocks noChangeArrowheads="1"/>
          </p:cNvSpPr>
          <p:nvPr/>
        </p:nvSpPr>
        <p:spPr bwMode="auto">
          <a:xfrm>
            <a:off x="5715002" y="2486025"/>
            <a:ext cx="962025" cy="514350"/>
          </a:xfrm>
          <a:prstGeom prst="flowChartDecision">
            <a:avLst/>
          </a:prstGeom>
          <a:solidFill>
            <a:srgbClr val="FFFFFF"/>
          </a:solidFill>
          <a:ln w="9525">
            <a:solidFill>
              <a:srgbClr val="000000"/>
            </a:solidFill>
            <a:miter lim="800000"/>
            <a:headEnd/>
            <a:tailEnd/>
          </a:ln>
        </p:spPr>
        <p:txBody>
          <a:bodyPr lIns="0" tIns="64008" rIns="0" bIns="0"/>
          <a:lstStyle/>
          <a:p>
            <a:pPr algn="ctr" eaLnBrk="1" hangingPunct="1">
              <a:defRPr/>
            </a:pPr>
            <a:r>
              <a:rPr lang="en-US" sz="1200" dirty="0" err="1">
                <a:latin typeface="+mj-lt"/>
              </a:rPr>
              <a:t>Jadwal</a:t>
            </a:r>
            <a:endParaRPr lang="en-US" sz="1200" dirty="0">
              <a:latin typeface="+mj-lt"/>
            </a:endParaRPr>
          </a:p>
        </p:txBody>
      </p:sp>
      <p:sp>
        <p:nvSpPr>
          <p:cNvPr id="2088" name="Line 40"/>
          <p:cNvSpPr>
            <a:spLocks noChangeShapeType="1"/>
          </p:cNvSpPr>
          <p:nvPr/>
        </p:nvSpPr>
        <p:spPr bwMode="auto">
          <a:xfrm>
            <a:off x="4333875" y="4048127"/>
            <a:ext cx="0" cy="314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089" name="Oval 41"/>
          <p:cNvSpPr>
            <a:spLocks noChangeArrowheads="1"/>
          </p:cNvSpPr>
          <p:nvPr/>
        </p:nvSpPr>
        <p:spPr bwMode="auto">
          <a:xfrm>
            <a:off x="5410200" y="2057402"/>
            <a:ext cx="66675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100" u="sng">
                <a:latin typeface="Arial Narrow" panose="020B0606020202030204" pitchFamily="34" charset="0"/>
              </a:rPr>
              <a:t>kode_mk</a:t>
            </a:r>
            <a:endParaRPr lang="en-US" altLang="en-US" sz="2400"/>
          </a:p>
        </p:txBody>
      </p:sp>
      <p:sp>
        <p:nvSpPr>
          <p:cNvPr id="2090" name="Oval 42"/>
          <p:cNvSpPr>
            <a:spLocks noChangeArrowheads="1"/>
          </p:cNvSpPr>
          <p:nvPr/>
        </p:nvSpPr>
        <p:spPr bwMode="auto">
          <a:xfrm>
            <a:off x="6248400" y="2057402"/>
            <a:ext cx="76200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100" u="sng">
                <a:latin typeface="Arial Narrow" panose="020B0606020202030204" pitchFamily="34" charset="0"/>
              </a:rPr>
              <a:t>kd_ruang</a:t>
            </a:r>
            <a:endParaRPr lang="en-US" altLang="en-US"/>
          </a:p>
        </p:txBody>
      </p:sp>
      <p:sp>
        <p:nvSpPr>
          <p:cNvPr id="2091" name="Text Box 43"/>
          <p:cNvSpPr txBox="1">
            <a:spLocks noChangeArrowheads="1"/>
          </p:cNvSpPr>
          <p:nvPr/>
        </p:nvSpPr>
        <p:spPr bwMode="auto">
          <a:xfrm>
            <a:off x="7019925" y="3609975"/>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1</a:t>
            </a:r>
          </a:p>
        </p:txBody>
      </p:sp>
      <p:sp>
        <p:nvSpPr>
          <p:cNvPr id="2092" name="Text Box 44"/>
          <p:cNvSpPr txBox="1">
            <a:spLocks noChangeArrowheads="1"/>
          </p:cNvSpPr>
          <p:nvPr/>
        </p:nvSpPr>
        <p:spPr bwMode="auto">
          <a:xfrm>
            <a:off x="4962525" y="3609975"/>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M</a:t>
            </a:r>
          </a:p>
        </p:txBody>
      </p:sp>
      <p:sp>
        <p:nvSpPr>
          <p:cNvPr id="2093" name="Text Box 45"/>
          <p:cNvSpPr txBox="1">
            <a:spLocks noChangeArrowheads="1"/>
          </p:cNvSpPr>
          <p:nvPr/>
        </p:nvSpPr>
        <p:spPr bwMode="auto">
          <a:xfrm>
            <a:off x="3514725" y="3609975"/>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M</a:t>
            </a:r>
          </a:p>
        </p:txBody>
      </p:sp>
      <p:sp>
        <p:nvSpPr>
          <p:cNvPr id="2094" name="Text Box 46"/>
          <p:cNvSpPr txBox="1">
            <a:spLocks noChangeArrowheads="1"/>
          </p:cNvSpPr>
          <p:nvPr/>
        </p:nvSpPr>
        <p:spPr bwMode="auto">
          <a:xfrm>
            <a:off x="1685925" y="3609975"/>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M</a:t>
            </a:r>
          </a:p>
        </p:txBody>
      </p:sp>
      <p:sp>
        <p:nvSpPr>
          <p:cNvPr id="2096" name="Text Box 48"/>
          <p:cNvSpPr txBox="1">
            <a:spLocks noChangeArrowheads="1"/>
          </p:cNvSpPr>
          <p:nvPr/>
        </p:nvSpPr>
        <p:spPr bwMode="auto">
          <a:xfrm>
            <a:off x="7629525" y="4067175"/>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1</a:t>
            </a:r>
          </a:p>
        </p:txBody>
      </p:sp>
      <p:sp>
        <p:nvSpPr>
          <p:cNvPr id="2097" name="Text Box 49"/>
          <p:cNvSpPr txBox="1">
            <a:spLocks noChangeArrowheads="1"/>
          </p:cNvSpPr>
          <p:nvPr/>
        </p:nvSpPr>
        <p:spPr bwMode="auto">
          <a:xfrm>
            <a:off x="4962525" y="5286375"/>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1</a:t>
            </a:r>
          </a:p>
        </p:txBody>
      </p:sp>
      <p:sp>
        <p:nvSpPr>
          <p:cNvPr id="2099" name="Text Box 51"/>
          <p:cNvSpPr txBox="1">
            <a:spLocks noChangeArrowheads="1"/>
          </p:cNvSpPr>
          <p:nvPr/>
        </p:nvSpPr>
        <p:spPr bwMode="auto">
          <a:xfrm>
            <a:off x="1076325" y="4143375"/>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M</a:t>
            </a:r>
          </a:p>
        </p:txBody>
      </p:sp>
      <p:sp>
        <p:nvSpPr>
          <p:cNvPr id="2100" name="Text Box 52"/>
          <p:cNvSpPr txBox="1">
            <a:spLocks noChangeArrowheads="1"/>
          </p:cNvSpPr>
          <p:nvPr/>
        </p:nvSpPr>
        <p:spPr bwMode="auto">
          <a:xfrm>
            <a:off x="3514725" y="5286375"/>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1</a:t>
            </a:r>
          </a:p>
        </p:txBody>
      </p:sp>
      <p:sp>
        <p:nvSpPr>
          <p:cNvPr id="2101" name="Text Box 53"/>
          <p:cNvSpPr txBox="1">
            <a:spLocks noChangeArrowheads="1"/>
          </p:cNvSpPr>
          <p:nvPr/>
        </p:nvSpPr>
        <p:spPr bwMode="auto">
          <a:xfrm>
            <a:off x="4352925" y="3457575"/>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M</a:t>
            </a:r>
          </a:p>
        </p:txBody>
      </p:sp>
      <p:sp>
        <p:nvSpPr>
          <p:cNvPr id="2102" name="Text Box 54"/>
          <p:cNvSpPr txBox="1">
            <a:spLocks noChangeArrowheads="1"/>
          </p:cNvSpPr>
          <p:nvPr/>
        </p:nvSpPr>
        <p:spPr bwMode="auto">
          <a:xfrm>
            <a:off x="5943600" y="1524000"/>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M</a:t>
            </a:r>
          </a:p>
        </p:txBody>
      </p:sp>
      <p:sp>
        <p:nvSpPr>
          <p:cNvPr id="2141" name="Oval 93"/>
          <p:cNvSpPr>
            <a:spLocks noChangeArrowheads="1"/>
          </p:cNvSpPr>
          <p:nvPr/>
        </p:nvSpPr>
        <p:spPr bwMode="auto">
          <a:xfrm>
            <a:off x="2419350" y="4267202"/>
            <a:ext cx="55245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a:latin typeface="Arial Narrow" panose="020B0606020202030204" pitchFamily="34" charset="0"/>
              </a:rPr>
              <a:t>Nilai</a:t>
            </a:r>
            <a:endParaRPr lang="en-US" altLang="en-US" sz="1200"/>
          </a:p>
        </p:txBody>
      </p:sp>
      <p:sp>
        <p:nvSpPr>
          <p:cNvPr id="2143" name="Oval 95"/>
          <p:cNvSpPr>
            <a:spLocks noChangeArrowheads="1"/>
          </p:cNvSpPr>
          <p:nvPr/>
        </p:nvSpPr>
        <p:spPr bwMode="auto">
          <a:xfrm>
            <a:off x="5105400" y="2428877"/>
            <a:ext cx="55245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a:latin typeface="Arial Narrow" panose="020B0606020202030204" pitchFamily="34" charset="0"/>
              </a:rPr>
              <a:t>hari</a:t>
            </a:r>
            <a:endParaRPr lang="en-US" altLang="en-US" sz="1200"/>
          </a:p>
        </p:txBody>
      </p:sp>
      <p:sp>
        <p:nvSpPr>
          <p:cNvPr id="2144" name="Oval 96"/>
          <p:cNvSpPr>
            <a:spLocks noChangeArrowheads="1"/>
          </p:cNvSpPr>
          <p:nvPr/>
        </p:nvSpPr>
        <p:spPr bwMode="auto">
          <a:xfrm>
            <a:off x="5181600" y="2819402"/>
            <a:ext cx="55245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a:latin typeface="Arial Narrow" panose="020B0606020202030204" pitchFamily="34" charset="0"/>
              </a:rPr>
              <a:t>jam</a:t>
            </a:r>
            <a:endParaRPr lang="en-US" altLang="en-US" sz="1200"/>
          </a:p>
        </p:txBody>
      </p:sp>
      <p:sp>
        <p:nvSpPr>
          <p:cNvPr id="12342" name="Rectangle 98"/>
          <p:cNvSpPr>
            <a:spLocks noChangeArrowheads="1"/>
          </p:cNvSpPr>
          <p:nvPr/>
        </p:nvSpPr>
        <p:spPr bwMode="auto">
          <a:xfrm>
            <a:off x="152400" y="990602"/>
            <a:ext cx="5029200" cy="1230313"/>
          </a:xfrm>
          <a:prstGeom prst="rect">
            <a:avLst/>
          </a:prstGeom>
          <a:noFill/>
          <a:ln w="9525">
            <a:noFill/>
            <a:miter lim="800000"/>
            <a:headEnd/>
            <a:tailEnd/>
          </a:ln>
        </p:spPr>
        <p:txBody>
          <a:bodyPr anchor="ctr">
            <a:spAutoFit/>
          </a:bodyPr>
          <a:lstStyle/>
          <a:p>
            <a:pPr>
              <a:tabLst>
                <a:tab pos="1885950" algn="l"/>
              </a:tabLst>
              <a:defRPr/>
            </a:pPr>
            <a:r>
              <a:rPr lang="en-US" sz="1400" b="1" dirty="0">
                <a:latin typeface="+mj-lt"/>
              </a:rPr>
              <a:t>KAMUS DATA : Database AKADEMIK</a:t>
            </a:r>
          </a:p>
          <a:p>
            <a:pPr>
              <a:tabLst>
                <a:tab pos="1885950" algn="l"/>
              </a:tabLst>
              <a:defRPr/>
            </a:pPr>
            <a:r>
              <a:rPr lang="en-US" sz="1200" dirty="0" err="1">
                <a:latin typeface="+mj-lt"/>
              </a:rPr>
              <a:t>Entitas</a:t>
            </a:r>
            <a:r>
              <a:rPr lang="en-US" sz="1200" dirty="0">
                <a:latin typeface="+mj-lt"/>
              </a:rPr>
              <a:t> / </a:t>
            </a:r>
            <a:r>
              <a:rPr lang="en-US" sz="1200" dirty="0" err="1">
                <a:latin typeface="+mj-lt"/>
              </a:rPr>
              <a:t>Tabel</a:t>
            </a:r>
            <a:r>
              <a:rPr lang="en-US" sz="1200" dirty="0">
                <a:latin typeface="+mj-lt"/>
              </a:rPr>
              <a:t> </a:t>
            </a:r>
            <a:r>
              <a:rPr lang="en-US" sz="1200" dirty="0" err="1">
                <a:latin typeface="+mj-lt"/>
              </a:rPr>
              <a:t>Mahasiswa</a:t>
            </a:r>
            <a:r>
              <a:rPr lang="en-US" sz="1200" dirty="0">
                <a:latin typeface="+mj-lt"/>
              </a:rPr>
              <a:t> 	= { </a:t>
            </a:r>
            <a:r>
              <a:rPr lang="en-US" sz="1200" b="1" dirty="0" err="1">
                <a:latin typeface="+mj-lt"/>
              </a:rPr>
              <a:t>nim</a:t>
            </a:r>
            <a:r>
              <a:rPr lang="en-US" sz="1200" dirty="0">
                <a:latin typeface="+mj-lt"/>
              </a:rPr>
              <a:t>, </a:t>
            </a:r>
            <a:r>
              <a:rPr lang="en-US" sz="1200" dirty="0" err="1">
                <a:latin typeface="+mj-lt"/>
              </a:rPr>
              <a:t>nama_mhs</a:t>
            </a:r>
            <a:r>
              <a:rPr lang="en-US" sz="1200" dirty="0">
                <a:latin typeface="+mj-lt"/>
              </a:rPr>
              <a:t>, </a:t>
            </a:r>
            <a:r>
              <a:rPr lang="en-US" sz="1200" dirty="0" err="1">
                <a:latin typeface="+mj-lt"/>
              </a:rPr>
              <a:t>jk</a:t>
            </a:r>
            <a:r>
              <a:rPr lang="en-US" sz="1200" dirty="0">
                <a:latin typeface="+mj-lt"/>
              </a:rPr>
              <a:t>, </a:t>
            </a:r>
            <a:r>
              <a:rPr lang="en-US" sz="1200" dirty="0" err="1">
                <a:latin typeface="+mj-lt"/>
              </a:rPr>
              <a:t>tgl_lahir</a:t>
            </a:r>
            <a:r>
              <a:rPr lang="en-US" sz="1200" dirty="0">
                <a:latin typeface="+mj-lt"/>
              </a:rPr>
              <a:t>, </a:t>
            </a:r>
            <a:r>
              <a:rPr lang="en-US" sz="1200" dirty="0" err="1">
                <a:latin typeface="+mj-lt"/>
              </a:rPr>
              <a:t>kota</a:t>
            </a:r>
            <a:r>
              <a:rPr lang="en-US" sz="1200" dirty="0">
                <a:latin typeface="+mj-lt"/>
              </a:rPr>
              <a:t> }</a:t>
            </a:r>
          </a:p>
          <a:p>
            <a:pPr>
              <a:tabLst>
                <a:tab pos="1885950" algn="l"/>
              </a:tabLst>
              <a:defRPr/>
            </a:pPr>
            <a:r>
              <a:rPr lang="en-US" sz="1200" dirty="0" err="1">
                <a:latin typeface="+mj-lt"/>
              </a:rPr>
              <a:t>Entitas</a:t>
            </a:r>
            <a:r>
              <a:rPr lang="en-US" sz="1200" dirty="0">
                <a:latin typeface="+mj-lt"/>
              </a:rPr>
              <a:t> / </a:t>
            </a:r>
            <a:r>
              <a:rPr lang="en-US" sz="1200" dirty="0" err="1">
                <a:latin typeface="+mj-lt"/>
              </a:rPr>
              <a:t>Tabel</a:t>
            </a:r>
            <a:r>
              <a:rPr lang="en-US" sz="1200" dirty="0">
                <a:latin typeface="+mj-lt"/>
              </a:rPr>
              <a:t> </a:t>
            </a:r>
            <a:r>
              <a:rPr lang="en-US" sz="1200" dirty="0" err="1">
                <a:latin typeface="+mj-lt"/>
              </a:rPr>
              <a:t>Matakuliah</a:t>
            </a:r>
            <a:r>
              <a:rPr lang="en-US" sz="1200" dirty="0">
                <a:latin typeface="+mj-lt"/>
              </a:rPr>
              <a:t> 	= { </a:t>
            </a:r>
            <a:r>
              <a:rPr lang="en-US" sz="1200" b="1" dirty="0" err="1">
                <a:latin typeface="+mj-lt"/>
              </a:rPr>
              <a:t>kode_mk</a:t>
            </a:r>
            <a:r>
              <a:rPr lang="en-US" sz="1200" dirty="0">
                <a:latin typeface="+mj-lt"/>
              </a:rPr>
              <a:t>, </a:t>
            </a:r>
            <a:r>
              <a:rPr lang="en-US" sz="1200" dirty="0" err="1">
                <a:latin typeface="+mj-lt"/>
              </a:rPr>
              <a:t>nama_mk</a:t>
            </a:r>
            <a:r>
              <a:rPr lang="en-US" sz="1200" dirty="0">
                <a:latin typeface="+mj-lt"/>
              </a:rPr>
              <a:t>, </a:t>
            </a:r>
            <a:r>
              <a:rPr lang="en-US" sz="1200" dirty="0" err="1">
                <a:latin typeface="+mj-lt"/>
              </a:rPr>
              <a:t>sks</a:t>
            </a:r>
            <a:r>
              <a:rPr lang="en-US" sz="1200" dirty="0">
                <a:latin typeface="+mj-lt"/>
              </a:rPr>
              <a:t>, </a:t>
            </a:r>
            <a:r>
              <a:rPr lang="en-US" sz="1200" dirty="0" err="1">
                <a:latin typeface="+mj-lt"/>
              </a:rPr>
              <a:t>smt</a:t>
            </a:r>
            <a:r>
              <a:rPr lang="en-US" sz="1200" dirty="0">
                <a:latin typeface="+mj-lt"/>
              </a:rPr>
              <a:t> }</a:t>
            </a:r>
          </a:p>
          <a:p>
            <a:pPr>
              <a:tabLst>
                <a:tab pos="1885950" algn="l"/>
              </a:tabLst>
              <a:defRPr/>
            </a:pPr>
            <a:r>
              <a:rPr lang="en-US" sz="1200" dirty="0" err="1">
                <a:latin typeface="+mj-lt"/>
              </a:rPr>
              <a:t>Entitas</a:t>
            </a:r>
            <a:r>
              <a:rPr lang="en-US" sz="1200" dirty="0">
                <a:latin typeface="+mj-lt"/>
              </a:rPr>
              <a:t> / </a:t>
            </a:r>
            <a:r>
              <a:rPr lang="en-US" sz="1200" dirty="0" err="1">
                <a:latin typeface="+mj-lt"/>
              </a:rPr>
              <a:t>Tabel</a:t>
            </a:r>
            <a:r>
              <a:rPr lang="en-US" sz="1200" dirty="0">
                <a:latin typeface="+mj-lt"/>
              </a:rPr>
              <a:t> </a:t>
            </a:r>
            <a:r>
              <a:rPr lang="en-US" sz="1200" dirty="0" err="1">
                <a:latin typeface="+mj-lt"/>
              </a:rPr>
              <a:t>Dosen</a:t>
            </a:r>
            <a:r>
              <a:rPr lang="en-US" sz="1200" dirty="0">
                <a:latin typeface="+mj-lt"/>
              </a:rPr>
              <a:t> 	= { </a:t>
            </a:r>
            <a:r>
              <a:rPr lang="en-US" sz="1200" b="1" dirty="0" err="1">
                <a:latin typeface="+mj-lt"/>
              </a:rPr>
              <a:t>nid</a:t>
            </a:r>
            <a:r>
              <a:rPr lang="en-US" sz="1200" dirty="0">
                <a:latin typeface="+mj-lt"/>
              </a:rPr>
              <a:t>, </a:t>
            </a:r>
            <a:r>
              <a:rPr lang="en-US" sz="1200" dirty="0" err="1">
                <a:latin typeface="+mj-lt"/>
              </a:rPr>
              <a:t>nama_dos</a:t>
            </a:r>
            <a:r>
              <a:rPr lang="en-US" sz="1200" dirty="0">
                <a:latin typeface="+mj-lt"/>
              </a:rPr>
              <a:t>, </a:t>
            </a:r>
            <a:r>
              <a:rPr lang="en-US" sz="1200" dirty="0" err="1">
                <a:latin typeface="+mj-lt"/>
              </a:rPr>
              <a:t>pend_dos</a:t>
            </a:r>
            <a:r>
              <a:rPr lang="en-US" sz="1200" dirty="0">
                <a:latin typeface="+mj-lt"/>
              </a:rPr>
              <a:t>, status }</a:t>
            </a:r>
          </a:p>
          <a:p>
            <a:pPr>
              <a:tabLst>
                <a:tab pos="1885950" algn="l"/>
              </a:tabLst>
              <a:defRPr/>
            </a:pPr>
            <a:r>
              <a:rPr lang="en-US" sz="1200" dirty="0" err="1">
                <a:latin typeface="+mj-lt"/>
              </a:rPr>
              <a:t>Entitas</a:t>
            </a:r>
            <a:r>
              <a:rPr lang="en-US" sz="1200" dirty="0">
                <a:latin typeface="+mj-lt"/>
              </a:rPr>
              <a:t> / </a:t>
            </a:r>
            <a:r>
              <a:rPr lang="en-US" sz="1200" dirty="0" err="1">
                <a:latin typeface="+mj-lt"/>
              </a:rPr>
              <a:t>Tabel</a:t>
            </a:r>
            <a:r>
              <a:rPr lang="en-US" sz="1200" dirty="0">
                <a:latin typeface="+mj-lt"/>
              </a:rPr>
              <a:t> </a:t>
            </a:r>
            <a:r>
              <a:rPr lang="en-US" sz="1200" dirty="0" err="1">
                <a:latin typeface="+mj-lt"/>
              </a:rPr>
              <a:t>Prodi</a:t>
            </a:r>
            <a:r>
              <a:rPr lang="en-US" sz="1200" dirty="0">
                <a:latin typeface="+mj-lt"/>
              </a:rPr>
              <a:t>	= { </a:t>
            </a:r>
            <a:r>
              <a:rPr lang="en-US" sz="1200" b="1" dirty="0" err="1">
                <a:latin typeface="+mj-lt"/>
              </a:rPr>
              <a:t>kd_prod</a:t>
            </a:r>
            <a:r>
              <a:rPr lang="en-US" sz="1200" dirty="0">
                <a:latin typeface="+mj-lt"/>
              </a:rPr>
              <a:t>, </a:t>
            </a:r>
            <a:r>
              <a:rPr lang="en-US" sz="1200" dirty="0" err="1">
                <a:latin typeface="+mj-lt"/>
              </a:rPr>
              <a:t>nama_prod</a:t>
            </a:r>
            <a:r>
              <a:rPr lang="en-US" sz="1200" dirty="0">
                <a:latin typeface="+mj-lt"/>
              </a:rPr>
              <a:t>, </a:t>
            </a:r>
            <a:r>
              <a:rPr lang="en-US" sz="1200" dirty="0" err="1">
                <a:latin typeface="+mj-lt"/>
              </a:rPr>
              <a:t>jenj</a:t>
            </a:r>
            <a:r>
              <a:rPr lang="en-US" sz="1200" dirty="0">
                <a:latin typeface="+mj-lt"/>
              </a:rPr>
              <a:t> }</a:t>
            </a:r>
          </a:p>
          <a:p>
            <a:pPr>
              <a:tabLst>
                <a:tab pos="1885950" algn="l"/>
              </a:tabLst>
              <a:defRPr/>
            </a:pPr>
            <a:r>
              <a:rPr lang="en-US" sz="1200" dirty="0" err="1">
                <a:latin typeface="+mj-lt"/>
              </a:rPr>
              <a:t>Entitas</a:t>
            </a:r>
            <a:r>
              <a:rPr lang="en-US" sz="1200" dirty="0">
                <a:latin typeface="+mj-lt"/>
              </a:rPr>
              <a:t> / </a:t>
            </a:r>
            <a:r>
              <a:rPr lang="en-US" sz="1200" dirty="0" err="1">
                <a:latin typeface="+mj-lt"/>
              </a:rPr>
              <a:t>Tabel</a:t>
            </a:r>
            <a:r>
              <a:rPr lang="en-US" sz="1200" dirty="0">
                <a:latin typeface="+mj-lt"/>
              </a:rPr>
              <a:t> </a:t>
            </a:r>
            <a:r>
              <a:rPr lang="en-US" sz="1200" dirty="0" err="1">
                <a:latin typeface="+mj-lt"/>
              </a:rPr>
              <a:t>Ruang</a:t>
            </a:r>
            <a:r>
              <a:rPr lang="en-US" sz="1200" dirty="0">
                <a:latin typeface="+mj-lt"/>
              </a:rPr>
              <a:t>	= { </a:t>
            </a:r>
            <a:r>
              <a:rPr lang="en-US" sz="1200" b="1" dirty="0" err="1">
                <a:latin typeface="+mj-lt"/>
              </a:rPr>
              <a:t>kd_ruang</a:t>
            </a:r>
            <a:r>
              <a:rPr lang="en-US" sz="1200" dirty="0">
                <a:latin typeface="+mj-lt"/>
              </a:rPr>
              <a:t>, </a:t>
            </a:r>
            <a:r>
              <a:rPr lang="en-US" sz="1200" dirty="0" err="1">
                <a:latin typeface="+mj-lt"/>
              </a:rPr>
              <a:t>nama_ruang</a:t>
            </a:r>
            <a:r>
              <a:rPr lang="en-US" sz="1200" dirty="0">
                <a:latin typeface="+mj-lt"/>
              </a:rPr>
              <a:t>, </a:t>
            </a:r>
            <a:r>
              <a:rPr lang="en-US" sz="1200" dirty="0" err="1">
                <a:latin typeface="+mj-lt"/>
              </a:rPr>
              <a:t>kapasitas</a:t>
            </a:r>
            <a:r>
              <a:rPr lang="en-US" sz="1200" dirty="0">
                <a:latin typeface="+mj-lt"/>
              </a:rPr>
              <a:t>}</a:t>
            </a:r>
          </a:p>
        </p:txBody>
      </p:sp>
      <p:sp>
        <p:nvSpPr>
          <p:cNvPr id="2147" name="Line 99"/>
          <p:cNvSpPr>
            <a:spLocks noChangeShapeType="1"/>
          </p:cNvSpPr>
          <p:nvPr/>
        </p:nvSpPr>
        <p:spPr bwMode="auto">
          <a:xfrm>
            <a:off x="6186488" y="990602"/>
            <a:ext cx="0" cy="257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148" name="Text Box 100"/>
          <p:cNvSpPr txBox="1">
            <a:spLocks noChangeArrowheads="1"/>
          </p:cNvSpPr>
          <p:nvPr/>
        </p:nvSpPr>
        <p:spPr bwMode="auto">
          <a:xfrm>
            <a:off x="5715000" y="1219200"/>
            <a:ext cx="1009650" cy="323850"/>
          </a:xfrm>
          <a:prstGeom prst="rect">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Ruang</a:t>
            </a:r>
            <a:endParaRPr lang="en-US" altLang="en-US" sz="1800"/>
          </a:p>
        </p:txBody>
      </p:sp>
      <p:sp>
        <p:nvSpPr>
          <p:cNvPr id="2149" name="Oval 101"/>
          <p:cNvSpPr>
            <a:spLocks noChangeArrowheads="1"/>
          </p:cNvSpPr>
          <p:nvPr/>
        </p:nvSpPr>
        <p:spPr bwMode="auto">
          <a:xfrm>
            <a:off x="5843590" y="762002"/>
            <a:ext cx="676275" cy="238125"/>
          </a:xfrm>
          <a:prstGeom prst="ellipse">
            <a:avLst/>
          </a:prstGeom>
          <a:solidFill>
            <a:srgbClr val="FFFF99"/>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000" u="sng">
                <a:latin typeface="Arial Narrow" panose="020B0606020202030204" pitchFamily="34" charset="0"/>
              </a:rPr>
              <a:t>Kd_ruang</a:t>
            </a:r>
            <a:endParaRPr lang="en-US" altLang="en-US" sz="1000"/>
          </a:p>
        </p:txBody>
      </p:sp>
      <p:sp>
        <p:nvSpPr>
          <p:cNvPr id="2069" name="Oval 21"/>
          <p:cNvSpPr>
            <a:spLocks noChangeArrowheads="1"/>
          </p:cNvSpPr>
          <p:nvPr/>
        </p:nvSpPr>
        <p:spPr bwMode="auto">
          <a:xfrm>
            <a:off x="7848602" y="3276602"/>
            <a:ext cx="676275" cy="238125"/>
          </a:xfrm>
          <a:prstGeom prst="ellipse">
            <a:avLst/>
          </a:prstGeom>
          <a:solidFill>
            <a:srgbClr val="FFFF99"/>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nid</a:t>
            </a:r>
            <a:endParaRPr lang="en-US" altLang="en-US" sz="1200"/>
          </a:p>
        </p:txBody>
      </p:sp>
      <p:sp>
        <p:nvSpPr>
          <p:cNvPr id="2152" name="Text Box 104"/>
          <p:cNvSpPr txBox="1">
            <a:spLocks noChangeArrowheads="1"/>
          </p:cNvSpPr>
          <p:nvPr/>
        </p:nvSpPr>
        <p:spPr bwMode="auto">
          <a:xfrm>
            <a:off x="7486650" y="3476625"/>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M</a:t>
            </a:r>
          </a:p>
        </p:txBody>
      </p:sp>
      <p:sp>
        <p:nvSpPr>
          <p:cNvPr id="2153" name="Oval 105"/>
          <p:cNvSpPr>
            <a:spLocks noChangeArrowheads="1"/>
          </p:cNvSpPr>
          <p:nvPr/>
        </p:nvSpPr>
        <p:spPr bwMode="auto">
          <a:xfrm>
            <a:off x="6781802" y="2352677"/>
            <a:ext cx="523875"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100" u="sng">
                <a:latin typeface="Arial Narrow" panose="020B0606020202030204" pitchFamily="34" charset="0"/>
              </a:rPr>
              <a:t>nid</a:t>
            </a:r>
            <a:endParaRPr lang="en-US" altLang="en-US" sz="2800"/>
          </a:p>
        </p:txBody>
      </p:sp>
      <p:sp>
        <p:nvSpPr>
          <p:cNvPr id="15421" name="Rectangle 108"/>
          <p:cNvSpPr>
            <a:spLocks noChangeArrowheads="1"/>
          </p:cNvSpPr>
          <p:nvPr/>
        </p:nvSpPr>
        <p:spPr bwMode="auto">
          <a:xfrm>
            <a:off x="381000" y="279402"/>
            <a:ext cx="4876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200" b="1"/>
              <a:t>Contoh ERD Database AKADEMIK</a:t>
            </a:r>
          </a:p>
        </p:txBody>
      </p:sp>
    </p:spTree>
    <p:extLst>
      <p:ext uri="{BB962C8B-B14F-4D97-AF65-F5344CB8AC3E}">
        <p14:creationId xmlns:p14="http://schemas.microsoft.com/office/powerpoint/2010/main" val="20357719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063"/>
                                        </p:tgtEl>
                                        <p:attrNameLst>
                                          <p:attrName>style.visibility</p:attrName>
                                        </p:attrNameLst>
                                      </p:cBhvr>
                                      <p:to>
                                        <p:strVal val="visible"/>
                                      </p:to>
                                    </p:set>
                                    <p:animEffect transition="in" filter="box(out)">
                                      <p:cBhvr>
                                        <p:cTn id="7" dur="500"/>
                                        <p:tgtEl>
                                          <p:spTgt spid="20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064"/>
                                        </p:tgtEl>
                                        <p:attrNameLst>
                                          <p:attrName>style.visibility</p:attrName>
                                        </p:attrNameLst>
                                      </p:cBhvr>
                                      <p:to>
                                        <p:strVal val="visible"/>
                                      </p:to>
                                    </p:set>
                                    <p:animEffect transition="in" filter="box(out)">
                                      <p:cBhvr>
                                        <p:cTn id="12" dur="500"/>
                                        <p:tgtEl>
                                          <p:spTgt spid="20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065"/>
                                        </p:tgtEl>
                                        <p:attrNameLst>
                                          <p:attrName>style.visibility</p:attrName>
                                        </p:attrNameLst>
                                      </p:cBhvr>
                                      <p:to>
                                        <p:strVal val="visible"/>
                                      </p:to>
                                    </p:set>
                                    <p:animEffect transition="in" filter="box(out)">
                                      <p:cBhvr>
                                        <p:cTn id="17" dur="500"/>
                                        <p:tgtEl>
                                          <p:spTgt spid="20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066"/>
                                        </p:tgtEl>
                                        <p:attrNameLst>
                                          <p:attrName>style.visibility</p:attrName>
                                        </p:attrNameLst>
                                      </p:cBhvr>
                                      <p:to>
                                        <p:strVal val="visible"/>
                                      </p:to>
                                    </p:set>
                                    <p:animEffect transition="in" filter="box(out)">
                                      <p:cBhvr>
                                        <p:cTn id="22" dur="500"/>
                                        <p:tgtEl>
                                          <p:spTgt spid="206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2148"/>
                                        </p:tgtEl>
                                        <p:attrNameLst>
                                          <p:attrName>style.visibility</p:attrName>
                                        </p:attrNameLst>
                                      </p:cBhvr>
                                      <p:to>
                                        <p:strVal val="visible"/>
                                      </p:to>
                                    </p:set>
                                    <p:animEffect transition="in" filter="box(out)">
                                      <p:cBhvr>
                                        <p:cTn id="27" dur="500"/>
                                        <p:tgtEl>
                                          <p:spTgt spid="21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67"/>
                                        </p:tgtEl>
                                        <p:attrNameLst>
                                          <p:attrName>style.visibility</p:attrName>
                                        </p:attrNameLst>
                                      </p:cBhvr>
                                      <p:to>
                                        <p:strVal val="visible"/>
                                      </p:to>
                                    </p:set>
                                    <p:animEffect transition="in" filter="blinds(horizontal)">
                                      <p:cBhvr>
                                        <p:cTn id="32" dur="500"/>
                                        <p:tgtEl>
                                          <p:spTgt spid="2067"/>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071"/>
                                        </p:tgtEl>
                                        <p:attrNameLst>
                                          <p:attrName>style.visibility</p:attrName>
                                        </p:attrNameLst>
                                      </p:cBhvr>
                                      <p:to>
                                        <p:strVal val="visible"/>
                                      </p:to>
                                    </p:set>
                                    <p:animEffect transition="in" filter="blinds(horizontal)">
                                      <p:cBhvr>
                                        <p:cTn id="35" dur="500"/>
                                        <p:tgtEl>
                                          <p:spTgt spid="207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068"/>
                                        </p:tgtEl>
                                        <p:attrNameLst>
                                          <p:attrName>style.visibility</p:attrName>
                                        </p:attrNameLst>
                                      </p:cBhvr>
                                      <p:to>
                                        <p:strVal val="visible"/>
                                      </p:to>
                                    </p:set>
                                    <p:animEffect transition="in" filter="blinds(horizontal)">
                                      <p:cBhvr>
                                        <p:cTn id="40" dur="500"/>
                                        <p:tgtEl>
                                          <p:spTgt spid="206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088"/>
                                        </p:tgtEl>
                                        <p:attrNameLst>
                                          <p:attrName>style.visibility</p:attrName>
                                        </p:attrNameLst>
                                      </p:cBhvr>
                                      <p:to>
                                        <p:strVal val="visible"/>
                                      </p:to>
                                    </p:set>
                                    <p:animEffect transition="in" filter="blinds(horizontal)">
                                      <p:cBhvr>
                                        <p:cTn id="43" dur="500"/>
                                        <p:tgtEl>
                                          <p:spTgt spid="208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072"/>
                                        </p:tgtEl>
                                        <p:attrNameLst>
                                          <p:attrName>style.visibility</p:attrName>
                                        </p:attrNameLst>
                                      </p:cBhvr>
                                      <p:to>
                                        <p:strVal val="visible"/>
                                      </p:to>
                                    </p:set>
                                    <p:animEffect transition="in" filter="blinds(horizontal)">
                                      <p:cBhvr>
                                        <p:cTn id="48" dur="500"/>
                                        <p:tgtEl>
                                          <p:spTgt spid="2072"/>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069"/>
                                        </p:tgtEl>
                                        <p:attrNameLst>
                                          <p:attrName>style.visibility</p:attrName>
                                        </p:attrNameLst>
                                      </p:cBhvr>
                                      <p:to>
                                        <p:strVal val="visible"/>
                                      </p:to>
                                    </p:set>
                                    <p:animEffect transition="in" filter="blinds(horizontal)">
                                      <p:cBhvr>
                                        <p:cTn id="51" dur="500"/>
                                        <p:tgtEl>
                                          <p:spTgt spid="206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2070"/>
                                        </p:tgtEl>
                                        <p:attrNameLst>
                                          <p:attrName>style.visibility</p:attrName>
                                        </p:attrNameLst>
                                      </p:cBhvr>
                                      <p:to>
                                        <p:strVal val="visible"/>
                                      </p:to>
                                    </p:set>
                                    <p:animEffect transition="in" filter="blinds(horizontal)">
                                      <p:cBhvr>
                                        <p:cTn id="56" dur="500"/>
                                        <p:tgtEl>
                                          <p:spTgt spid="2070"/>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056"/>
                                        </p:tgtEl>
                                        <p:attrNameLst>
                                          <p:attrName>style.visibility</p:attrName>
                                        </p:attrNameLst>
                                      </p:cBhvr>
                                      <p:to>
                                        <p:strVal val="visible"/>
                                      </p:to>
                                    </p:set>
                                    <p:animEffect transition="in" filter="blinds(horizontal)">
                                      <p:cBhvr>
                                        <p:cTn id="59" dur="500"/>
                                        <p:tgtEl>
                                          <p:spTgt spid="205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2147"/>
                                        </p:tgtEl>
                                        <p:attrNameLst>
                                          <p:attrName>style.visibility</p:attrName>
                                        </p:attrNameLst>
                                      </p:cBhvr>
                                      <p:to>
                                        <p:strVal val="visible"/>
                                      </p:to>
                                    </p:set>
                                    <p:animEffect transition="in" filter="blinds(horizontal)">
                                      <p:cBhvr>
                                        <p:cTn id="64" dur="500"/>
                                        <p:tgtEl>
                                          <p:spTgt spid="2147"/>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149"/>
                                        </p:tgtEl>
                                        <p:attrNameLst>
                                          <p:attrName>style.visibility</p:attrName>
                                        </p:attrNameLst>
                                      </p:cBhvr>
                                      <p:to>
                                        <p:strVal val="visible"/>
                                      </p:to>
                                    </p:set>
                                    <p:animEffect transition="in" filter="blinds(horizontal)">
                                      <p:cBhvr>
                                        <p:cTn id="67" dur="500"/>
                                        <p:tgtEl>
                                          <p:spTgt spid="214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3" presetClass="entr" presetSubtype="16" fill="hold" grpId="0" nodeType="clickEffect">
                                  <p:stCondLst>
                                    <p:cond delay="0"/>
                                  </p:stCondLst>
                                  <p:childTnLst>
                                    <p:set>
                                      <p:cBhvr>
                                        <p:cTn id="71" dur="1" fill="hold">
                                          <p:stCondLst>
                                            <p:cond delay="0"/>
                                          </p:stCondLst>
                                        </p:cTn>
                                        <p:tgtEl>
                                          <p:spTgt spid="2053"/>
                                        </p:tgtEl>
                                        <p:attrNameLst>
                                          <p:attrName>style.visibility</p:attrName>
                                        </p:attrNameLst>
                                      </p:cBhvr>
                                      <p:to>
                                        <p:strVal val="visible"/>
                                      </p:to>
                                    </p:set>
                                    <p:animEffect transition="in" filter="plus(in)">
                                      <p:cBhvr>
                                        <p:cTn id="72" dur="2000"/>
                                        <p:tgtEl>
                                          <p:spTgt spid="205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4" presetClass="entr" presetSubtype="32" fill="hold" nodeType="clickEffect">
                                  <p:stCondLst>
                                    <p:cond delay="0"/>
                                  </p:stCondLst>
                                  <p:childTnLst>
                                    <p:set>
                                      <p:cBhvr>
                                        <p:cTn id="76" dur="1" fill="hold">
                                          <p:stCondLst>
                                            <p:cond delay="0"/>
                                          </p:stCondLst>
                                        </p:cTn>
                                        <p:tgtEl>
                                          <p:spTgt spid="2074"/>
                                        </p:tgtEl>
                                        <p:attrNameLst>
                                          <p:attrName>style.visibility</p:attrName>
                                        </p:attrNameLst>
                                      </p:cBhvr>
                                      <p:to>
                                        <p:strVal val="visible"/>
                                      </p:to>
                                    </p:set>
                                    <p:animEffect transition="in" filter="box(out)">
                                      <p:cBhvr>
                                        <p:cTn id="77" dur="500"/>
                                        <p:tgtEl>
                                          <p:spTgt spid="207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084"/>
                                        </p:tgtEl>
                                        <p:attrNameLst>
                                          <p:attrName>style.visibility</p:attrName>
                                        </p:attrNameLst>
                                      </p:cBhvr>
                                      <p:to>
                                        <p:strVal val="visible"/>
                                      </p:to>
                                    </p:set>
                                    <p:animEffect transition="in" filter="blinds(horizontal)">
                                      <p:cBhvr>
                                        <p:cTn id="82" dur="500"/>
                                        <p:tgtEl>
                                          <p:spTgt spid="2084"/>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2058"/>
                                        </p:tgtEl>
                                        <p:attrNameLst>
                                          <p:attrName>style.visibility</p:attrName>
                                        </p:attrNameLst>
                                      </p:cBhvr>
                                      <p:to>
                                        <p:strVal val="visible"/>
                                      </p:to>
                                    </p:set>
                                    <p:animEffect transition="in" filter="blinds(horizontal)">
                                      <p:cBhvr>
                                        <p:cTn id="85" dur="500"/>
                                        <p:tgtEl>
                                          <p:spTgt spid="2058"/>
                                        </p:tgtEl>
                                      </p:cBhvr>
                                    </p:animEffect>
                                  </p:childTnLst>
                                </p:cTn>
                              </p:par>
                              <p:par>
                                <p:cTn id="86" presetID="3" presetClass="entr" presetSubtype="10" fill="hold" nodeType="withEffect">
                                  <p:stCondLst>
                                    <p:cond delay="0"/>
                                  </p:stCondLst>
                                  <p:childTnLst>
                                    <p:set>
                                      <p:cBhvr>
                                        <p:cTn id="87" dur="1" fill="hold">
                                          <p:stCondLst>
                                            <p:cond delay="0"/>
                                          </p:stCondLst>
                                        </p:cTn>
                                        <p:tgtEl>
                                          <p:spTgt spid="2083"/>
                                        </p:tgtEl>
                                        <p:attrNameLst>
                                          <p:attrName>style.visibility</p:attrName>
                                        </p:attrNameLst>
                                      </p:cBhvr>
                                      <p:to>
                                        <p:strVal val="visible"/>
                                      </p:to>
                                    </p:set>
                                    <p:animEffect transition="in" filter="blinds(horizontal)">
                                      <p:cBhvr>
                                        <p:cTn id="88" dur="500"/>
                                        <p:tgtEl>
                                          <p:spTgt spid="2083"/>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4" presetClass="entr" presetSubtype="32" fill="hold" grpId="0" nodeType="clickEffect">
                                  <p:stCondLst>
                                    <p:cond delay="0"/>
                                  </p:stCondLst>
                                  <p:childTnLst>
                                    <p:set>
                                      <p:cBhvr>
                                        <p:cTn id="92" dur="1" fill="hold">
                                          <p:stCondLst>
                                            <p:cond delay="0"/>
                                          </p:stCondLst>
                                        </p:cTn>
                                        <p:tgtEl>
                                          <p:spTgt spid="2091"/>
                                        </p:tgtEl>
                                        <p:attrNameLst>
                                          <p:attrName>style.visibility</p:attrName>
                                        </p:attrNameLst>
                                      </p:cBhvr>
                                      <p:to>
                                        <p:strVal val="visible"/>
                                      </p:to>
                                    </p:set>
                                    <p:animEffect transition="in" filter="box(out)">
                                      <p:cBhvr>
                                        <p:cTn id="93" dur="500"/>
                                        <p:tgtEl>
                                          <p:spTgt spid="2091"/>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4" presetClass="entr" presetSubtype="32" fill="hold" grpId="0" nodeType="clickEffect">
                                  <p:stCondLst>
                                    <p:cond delay="0"/>
                                  </p:stCondLst>
                                  <p:childTnLst>
                                    <p:set>
                                      <p:cBhvr>
                                        <p:cTn id="97" dur="1" fill="hold">
                                          <p:stCondLst>
                                            <p:cond delay="0"/>
                                          </p:stCondLst>
                                        </p:cTn>
                                        <p:tgtEl>
                                          <p:spTgt spid="2092"/>
                                        </p:tgtEl>
                                        <p:attrNameLst>
                                          <p:attrName>style.visibility</p:attrName>
                                        </p:attrNameLst>
                                      </p:cBhvr>
                                      <p:to>
                                        <p:strVal val="visible"/>
                                      </p:to>
                                    </p:set>
                                    <p:animEffect transition="in" filter="box(out)">
                                      <p:cBhvr>
                                        <p:cTn id="98" dur="500"/>
                                        <p:tgtEl>
                                          <p:spTgt spid="2092"/>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2073"/>
                                        </p:tgtEl>
                                        <p:attrNameLst>
                                          <p:attrName>style.visibility</p:attrName>
                                        </p:attrNameLst>
                                      </p:cBhvr>
                                      <p:to>
                                        <p:strVal val="visible"/>
                                      </p:to>
                                    </p:set>
                                    <p:animEffect transition="in" filter="blinds(horizontal)">
                                      <p:cBhvr>
                                        <p:cTn id="103" dur="500"/>
                                        <p:tgtEl>
                                          <p:spTgt spid="2073"/>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2082"/>
                                        </p:tgtEl>
                                        <p:attrNameLst>
                                          <p:attrName>style.visibility</p:attrName>
                                        </p:attrNameLst>
                                      </p:cBhvr>
                                      <p:to>
                                        <p:strVal val="visible"/>
                                      </p:to>
                                    </p:set>
                                    <p:animEffect transition="in" filter="blinds(horizontal)">
                                      <p:cBhvr>
                                        <p:cTn id="108" dur="500"/>
                                        <p:tgtEl>
                                          <p:spTgt spid="2082"/>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2081"/>
                                        </p:tgtEl>
                                        <p:attrNameLst>
                                          <p:attrName>style.visibility</p:attrName>
                                        </p:attrNameLst>
                                      </p:cBhvr>
                                      <p:to>
                                        <p:strVal val="visible"/>
                                      </p:to>
                                    </p:set>
                                    <p:animEffect transition="in" filter="blinds(horizontal)">
                                      <p:cBhvr>
                                        <p:cTn id="111" dur="500"/>
                                        <p:tgtEl>
                                          <p:spTgt spid="2081"/>
                                        </p:tgtEl>
                                      </p:cBhvr>
                                    </p:animEffect>
                                  </p:childTnLst>
                                </p:cTn>
                              </p:par>
                              <p:par>
                                <p:cTn id="112" presetID="3" presetClass="entr" presetSubtype="10" fill="hold" grpId="0" nodeType="withEffect">
                                  <p:stCondLst>
                                    <p:cond delay="0"/>
                                  </p:stCondLst>
                                  <p:childTnLst>
                                    <p:set>
                                      <p:cBhvr>
                                        <p:cTn id="113" dur="1" fill="hold">
                                          <p:stCondLst>
                                            <p:cond delay="0"/>
                                          </p:stCondLst>
                                        </p:cTn>
                                        <p:tgtEl>
                                          <p:spTgt spid="2059"/>
                                        </p:tgtEl>
                                        <p:attrNameLst>
                                          <p:attrName>style.visibility</p:attrName>
                                        </p:attrNameLst>
                                      </p:cBhvr>
                                      <p:to>
                                        <p:strVal val="visible"/>
                                      </p:to>
                                    </p:set>
                                    <p:animEffect transition="in" filter="blinds(horizontal)">
                                      <p:cBhvr>
                                        <p:cTn id="114" dur="500"/>
                                        <p:tgtEl>
                                          <p:spTgt spid="2059"/>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4" presetClass="entr" presetSubtype="32" fill="hold" grpId="0" nodeType="clickEffect">
                                  <p:stCondLst>
                                    <p:cond delay="0"/>
                                  </p:stCondLst>
                                  <p:childTnLst>
                                    <p:set>
                                      <p:cBhvr>
                                        <p:cTn id="118" dur="1" fill="hold">
                                          <p:stCondLst>
                                            <p:cond delay="0"/>
                                          </p:stCondLst>
                                        </p:cTn>
                                        <p:tgtEl>
                                          <p:spTgt spid="2093"/>
                                        </p:tgtEl>
                                        <p:attrNameLst>
                                          <p:attrName>style.visibility</p:attrName>
                                        </p:attrNameLst>
                                      </p:cBhvr>
                                      <p:to>
                                        <p:strVal val="visible"/>
                                      </p:to>
                                    </p:set>
                                    <p:animEffect transition="in" filter="box(out)">
                                      <p:cBhvr>
                                        <p:cTn id="119" dur="500"/>
                                        <p:tgtEl>
                                          <p:spTgt spid="2093"/>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4" presetClass="entr" presetSubtype="32" fill="hold" grpId="0" nodeType="clickEffect">
                                  <p:stCondLst>
                                    <p:cond delay="0"/>
                                  </p:stCondLst>
                                  <p:childTnLst>
                                    <p:set>
                                      <p:cBhvr>
                                        <p:cTn id="123" dur="1" fill="hold">
                                          <p:stCondLst>
                                            <p:cond delay="0"/>
                                          </p:stCondLst>
                                        </p:cTn>
                                        <p:tgtEl>
                                          <p:spTgt spid="2094"/>
                                        </p:tgtEl>
                                        <p:attrNameLst>
                                          <p:attrName>style.visibility</p:attrName>
                                        </p:attrNameLst>
                                      </p:cBhvr>
                                      <p:to>
                                        <p:strVal val="visible"/>
                                      </p:to>
                                    </p:set>
                                    <p:animEffect transition="in" filter="box(out)">
                                      <p:cBhvr>
                                        <p:cTn id="124" dur="500"/>
                                        <p:tgtEl>
                                          <p:spTgt spid="2094"/>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3" presetClass="entr" presetSubtype="10" fill="hold" grpId="0" nodeType="clickEffect">
                                  <p:stCondLst>
                                    <p:cond delay="0"/>
                                  </p:stCondLst>
                                  <p:childTnLst>
                                    <p:set>
                                      <p:cBhvr>
                                        <p:cTn id="128" dur="1" fill="hold">
                                          <p:stCondLst>
                                            <p:cond delay="0"/>
                                          </p:stCondLst>
                                        </p:cTn>
                                        <p:tgtEl>
                                          <p:spTgt spid="2142"/>
                                        </p:tgtEl>
                                        <p:attrNameLst>
                                          <p:attrName>style.visibility</p:attrName>
                                        </p:attrNameLst>
                                      </p:cBhvr>
                                      <p:to>
                                        <p:strVal val="visible"/>
                                      </p:to>
                                    </p:set>
                                    <p:animEffect transition="in" filter="blinds(horizontal)">
                                      <p:cBhvr>
                                        <p:cTn id="129" dur="500"/>
                                        <p:tgtEl>
                                          <p:spTgt spid="2142"/>
                                        </p:tgtEl>
                                      </p:cBhvr>
                                    </p:animEffect>
                                  </p:childTnLst>
                                </p:cTn>
                              </p:par>
                              <p:par>
                                <p:cTn id="130" presetID="3" presetClass="entr" presetSubtype="10" fill="hold" nodeType="withEffect">
                                  <p:stCondLst>
                                    <p:cond delay="0"/>
                                  </p:stCondLst>
                                  <p:childTnLst>
                                    <p:set>
                                      <p:cBhvr>
                                        <p:cTn id="131" dur="1" fill="hold">
                                          <p:stCondLst>
                                            <p:cond delay="0"/>
                                          </p:stCondLst>
                                        </p:cTn>
                                        <p:tgtEl>
                                          <p:spTgt spid="2141"/>
                                        </p:tgtEl>
                                        <p:attrNameLst>
                                          <p:attrName>style.visibility</p:attrName>
                                        </p:attrNameLst>
                                      </p:cBhvr>
                                      <p:to>
                                        <p:strVal val="visible"/>
                                      </p:to>
                                    </p:set>
                                    <p:animEffect transition="in" filter="blinds(horizontal)">
                                      <p:cBhvr>
                                        <p:cTn id="132" dur="500"/>
                                        <p:tgtEl>
                                          <p:spTgt spid="2141"/>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0" presetClass="entr" presetSubtype="0" fill="hold" grpId="0" nodeType="clickEffect">
                                  <p:stCondLst>
                                    <p:cond delay="0"/>
                                  </p:stCondLst>
                                  <p:childTnLst>
                                    <p:set>
                                      <p:cBhvr>
                                        <p:cTn id="136" dur="1" fill="hold">
                                          <p:stCondLst>
                                            <p:cond delay="0"/>
                                          </p:stCondLst>
                                        </p:cTn>
                                        <p:tgtEl>
                                          <p:spTgt spid="2095"/>
                                        </p:tgtEl>
                                        <p:attrNameLst>
                                          <p:attrName>style.visibility</p:attrName>
                                        </p:attrNameLst>
                                      </p:cBhvr>
                                      <p:to>
                                        <p:strVal val="visible"/>
                                      </p:to>
                                    </p:set>
                                    <p:animEffect transition="in" filter="wedge">
                                      <p:cBhvr>
                                        <p:cTn id="137" dur="2000"/>
                                        <p:tgtEl>
                                          <p:spTgt spid="2095"/>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2076"/>
                                        </p:tgtEl>
                                        <p:attrNameLst>
                                          <p:attrName>style.visibility</p:attrName>
                                        </p:attrNameLst>
                                      </p:cBhvr>
                                      <p:to>
                                        <p:strVal val="visible"/>
                                      </p:to>
                                    </p:set>
                                    <p:animEffect transition="in" filter="blinds(horizontal)">
                                      <p:cBhvr>
                                        <p:cTn id="142" dur="500"/>
                                        <p:tgtEl>
                                          <p:spTgt spid="2076"/>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4" presetClass="entr" presetSubtype="32" fill="hold" grpId="0" nodeType="clickEffect">
                                  <p:stCondLst>
                                    <p:cond delay="0"/>
                                  </p:stCondLst>
                                  <p:childTnLst>
                                    <p:set>
                                      <p:cBhvr>
                                        <p:cTn id="146" dur="1" fill="hold">
                                          <p:stCondLst>
                                            <p:cond delay="0"/>
                                          </p:stCondLst>
                                        </p:cTn>
                                        <p:tgtEl>
                                          <p:spTgt spid="2079"/>
                                        </p:tgtEl>
                                        <p:attrNameLst>
                                          <p:attrName>style.visibility</p:attrName>
                                        </p:attrNameLst>
                                      </p:cBhvr>
                                      <p:to>
                                        <p:strVal val="visible"/>
                                      </p:to>
                                    </p:set>
                                    <p:animEffect transition="in" filter="box(out)">
                                      <p:cBhvr>
                                        <p:cTn id="147" dur="500"/>
                                        <p:tgtEl>
                                          <p:spTgt spid="2079"/>
                                        </p:tgtEl>
                                      </p:cBhvr>
                                    </p:animEffect>
                                  </p:childTnLst>
                                </p:cTn>
                              </p:par>
                              <p:par>
                                <p:cTn id="148" presetID="4" presetClass="entr" presetSubtype="32" fill="hold" grpId="0" nodeType="withEffect">
                                  <p:stCondLst>
                                    <p:cond delay="0"/>
                                  </p:stCondLst>
                                  <p:childTnLst>
                                    <p:set>
                                      <p:cBhvr>
                                        <p:cTn id="149" dur="1" fill="hold">
                                          <p:stCondLst>
                                            <p:cond delay="0"/>
                                          </p:stCondLst>
                                        </p:cTn>
                                        <p:tgtEl>
                                          <p:spTgt spid="2080"/>
                                        </p:tgtEl>
                                        <p:attrNameLst>
                                          <p:attrName>style.visibility</p:attrName>
                                        </p:attrNameLst>
                                      </p:cBhvr>
                                      <p:to>
                                        <p:strVal val="visible"/>
                                      </p:to>
                                    </p:set>
                                    <p:animEffect transition="in" filter="box(out)">
                                      <p:cBhvr>
                                        <p:cTn id="150" dur="500"/>
                                        <p:tgtEl>
                                          <p:spTgt spid="2080"/>
                                        </p:tgtEl>
                                      </p:cBhvr>
                                    </p:animEffect>
                                  </p:childTnLst>
                                </p:cTn>
                              </p:par>
                              <p:par>
                                <p:cTn id="151" presetID="4" presetClass="entr" presetSubtype="32" fill="hold" grpId="0" nodeType="withEffect">
                                  <p:stCondLst>
                                    <p:cond delay="0"/>
                                  </p:stCondLst>
                                  <p:childTnLst>
                                    <p:set>
                                      <p:cBhvr>
                                        <p:cTn id="152" dur="1" fill="hold">
                                          <p:stCondLst>
                                            <p:cond delay="0"/>
                                          </p:stCondLst>
                                        </p:cTn>
                                        <p:tgtEl>
                                          <p:spTgt spid="2060"/>
                                        </p:tgtEl>
                                        <p:attrNameLst>
                                          <p:attrName>style.visibility</p:attrName>
                                        </p:attrNameLst>
                                      </p:cBhvr>
                                      <p:to>
                                        <p:strVal val="visible"/>
                                      </p:to>
                                    </p:set>
                                    <p:animEffect transition="in" filter="box(out)">
                                      <p:cBhvr>
                                        <p:cTn id="153" dur="500"/>
                                        <p:tgtEl>
                                          <p:spTgt spid="2060"/>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4" presetClass="entr" presetSubtype="32" fill="hold" grpId="0" nodeType="clickEffect">
                                  <p:stCondLst>
                                    <p:cond delay="0"/>
                                  </p:stCondLst>
                                  <p:childTnLst>
                                    <p:set>
                                      <p:cBhvr>
                                        <p:cTn id="157" dur="1" fill="hold">
                                          <p:stCondLst>
                                            <p:cond delay="0"/>
                                          </p:stCondLst>
                                        </p:cTn>
                                        <p:tgtEl>
                                          <p:spTgt spid="2096"/>
                                        </p:tgtEl>
                                        <p:attrNameLst>
                                          <p:attrName>style.visibility</p:attrName>
                                        </p:attrNameLst>
                                      </p:cBhvr>
                                      <p:to>
                                        <p:strVal val="visible"/>
                                      </p:to>
                                    </p:set>
                                    <p:animEffect transition="in" filter="box(out)">
                                      <p:cBhvr>
                                        <p:cTn id="158" dur="500"/>
                                        <p:tgtEl>
                                          <p:spTgt spid="2096"/>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4" presetClass="entr" presetSubtype="32" fill="hold" grpId="0" nodeType="clickEffect">
                                  <p:stCondLst>
                                    <p:cond delay="0"/>
                                  </p:stCondLst>
                                  <p:childTnLst>
                                    <p:set>
                                      <p:cBhvr>
                                        <p:cTn id="162" dur="1" fill="hold">
                                          <p:stCondLst>
                                            <p:cond delay="0"/>
                                          </p:stCondLst>
                                        </p:cTn>
                                        <p:tgtEl>
                                          <p:spTgt spid="2097"/>
                                        </p:tgtEl>
                                        <p:attrNameLst>
                                          <p:attrName>style.visibility</p:attrName>
                                        </p:attrNameLst>
                                      </p:cBhvr>
                                      <p:to>
                                        <p:strVal val="visible"/>
                                      </p:to>
                                    </p:set>
                                    <p:animEffect transition="in" filter="box(out)">
                                      <p:cBhvr>
                                        <p:cTn id="163" dur="500"/>
                                        <p:tgtEl>
                                          <p:spTgt spid="2097"/>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0" presetClass="entr" presetSubtype="0" fill="hold" grpId="0" nodeType="clickEffect">
                                  <p:stCondLst>
                                    <p:cond delay="0"/>
                                  </p:stCondLst>
                                  <p:childTnLst>
                                    <p:set>
                                      <p:cBhvr>
                                        <p:cTn id="167" dur="1" fill="hold">
                                          <p:stCondLst>
                                            <p:cond delay="0"/>
                                          </p:stCondLst>
                                        </p:cTn>
                                        <p:tgtEl>
                                          <p:spTgt spid="2098"/>
                                        </p:tgtEl>
                                        <p:attrNameLst>
                                          <p:attrName>style.visibility</p:attrName>
                                        </p:attrNameLst>
                                      </p:cBhvr>
                                      <p:to>
                                        <p:strVal val="visible"/>
                                      </p:to>
                                    </p:set>
                                    <p:animEffect transition="in" filter="wedge">
                                      <p:cBhvr>
                                        <p:cTn id="168" dur="2000"/>
                                        <p:tgtEl>
                                          <p:spTgt spid="2098"/>
                                        </p:tgtEl>
                                      </p:cBhvr>
                                    </p:animEffec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3" presetClass="entr" presetSubtype="10" fill="hold" grpId="0" nodeType="clickEffect">
                                  <p:stCondLst>
                                    <p:cond delay="0"/>
                                  </p:stCondLst>
                                  <p:childTnLst>
                                    <p:set>
                                      <p:cBhvr>
                                        <p:cTn id="172" dur="1" fill="hold">
                                          <p:stCondLst>
                                            <p:cond delay="0"/>
                                          </p:stCondLst>
                                        </p:cTn>
                                        <p:tgtEl>
                                          <p:spTgt spid="2075"/>
                                        </p:tgtEl>
                                        <p:attrNameLst>
                                          <p:attrName>style.visibility</p:attrName>
                                        </p:attrNameLst>
                                      </p:cBhvr>
                                      <p:to>
                                        <p:strVal val="visible"/>
                                      </p:to>
                                    </p:set>
                                    <p:animEffect transition="in" filter="blinds(horizontal)">
                                      <p:cBhvr>
                                        <p:cTn id="173" dur="500"/>
                                        <p:tgtEl>
                                          <p:spTgt spid="2075"/>
                                        </p:tgtEl>
                                      </p:cBhvr>
                                    </p:animEffect>
                                  </p:childTnLst>
                                </p:cTn>
                              </p:par>
                            </p:childTnLst>
                          </p:cTn>
                        </p:par>
                      </p:childTnLst>
                    </p:cTn>
                  </p:par>
                  <p:par>
                    <p:cTn id="174" fill="hold" nodeType="clickPar">
                      <p:stCondLst>
                        <p:cond delay="indefinite"/>
                      </p:stCondLst>
                      <p:childTnLst>
                        <p:par>
                          <p:cTn id="175" fill="hold" nodeType="withGroup">
                            <p:stCondLst>
                              <p:cond delay="0"/>
                            </p:stCondLst>
                            <p:childTnLst>
                              <p:par>
                                <p:cTn id="176" presetID="3" presetClass="entr" presetSubtype="10" fill="hold" grpId="0" nodeType="clickEffect">
                                  <p:stCondLst>
                                    <p:cond delay="0"/>
                                  </p:stCondLst>
                                  <p:childTnLst>
                                    <p:set>
                                      <p:cBhvr>
                                        <p:cTn id="177" dur="1" fill="hold">
                                          <p:stCondLst>
                                            <p:cond delay="0"/>
                                          </p:stCondLst>
                                        </p:cTn>
                                        <p:tgtEl>
                                          <p:spTgt spid="2061"/>
                                        </p:tgtEl>
                                        <p:attrNameLst>
                                          <p:attrName>style.visibility</p:attrName>
                                        </p:attrNameLst>
                                      </p:cBhvr>
                                      <p:to>
                                        <p:strVal val="visible"/>
                                      </p:to>
                                    </p:set>
                                    <p:animEffect transition="in" filter="blinds(horizontal)">
                                      <p:cBhvr>
                                        <p:cTn id="178" dur="500"/>
                                        <p:tgtEl>
                                          <p:spTgt spid="2061"/>
                                        </p:tgtEl>
                                      </p:cBhvr>
                                    </p:animEffect>
                                  </p:childTnLst>
                                </p:cTn>
                              </p:par>
                              <p:par>
                                <p:cTn id="179" presetID="3" presetClass="entr" presetSubtype="10" fill="hold" grpId="0" nodeType="withEffect">
                                  <p:stCondLst>
                                    <p:cond delay="0"/>
                                  </p:stCondLst>
                                  <p:childTnLst>
                                    <p:set>
                                      <p:cBhvr>
                                        <p:cTn id="180" dur="1" fill="hold">
                                          <p:stCondLst>
                                            <p:cond delay="0"/>
                                          </p:stCondLst>
                                        </p:cTn>
                                        <p:tgtEl>
                                          <p:spTgt spid="2077"/>
                                        </p:tgtEl>
                                        <p:attrNameLst>
                                          <p:attrName>style.visibility</p:attrName>
                                        </p:attrNameLst>
                                      </p:cBhvr>
                                      <p:to>
                                        <p:strVal val="visible"/>
                                      </p:to>
                                    </p:set>
                                    <p:animEffect transition="in" filter="blinds(horizontal)">
                                      <p:cBhvr>
                                        <p:cTn id="181" dur="500"/>
                                        <p:tgtEl>
                                          <p:spTgt spid="2077"/>
                                        </p:tgtEl>
                                      </p:cBhvr>
                                    </p:animEffect>
                                  </p:childTnLst>
                                </p:cTn>
                              </p:par>
                              <p:par>
                                <p:cTn id="182" presetID="3" presetClass="entr" presetSubtype="10" fill="hold" grpId="0" nodeType="withEffect">
                                  <p:stCondLst>
                                    <p:cond delay="0"/>
                                  </p:stCondLst>
                                  <p:childTnLst>
                                    <p:set>
                                      <p:cBhvr>
                                        <p:cTn id="183" dur="1" fill="hold">
                                          <p:stCondLst>
                                            <p:cond delay="0"/>
                                          </p:stCondLst>
                                        </p:cTn>
                                        <p:tgtEl>
                                          <p:spTgt spid="2078"/>
                                        </p:tgtEl>
                                        <p:attrNameLst>
                                          <p:attrName>style.visibility</p:attrName>
                                        </p:attrNameLst>
                                      </p:cBhvr>
                                      <p:to>
                                        <p:strVal val="visible"/>
                                      </p:to>
                                    </p:set>
                                    <p:animEffect transition="in" filter="blinds(horizontal)">
                                      <p:cBhvr>
                                        <p:cTn id="184" dur="500"/>
                                        <p:tgtEl>
                                          <p:spTgt spid="2078"/>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4" presetClass="entr" presetSubtype="32" fill="hold" grpId="0" nodeType="clickEffect">
                                  <p:stCondLst>
                                    <p:cond delay="0"/>
                                  </p:stCondLst>
                                  <p:childTnLst>
                                    <p:set>
                                      <p:cBhvr>
                                        <p:cTn id="188" dur="1" fill="hold">
                                          <p:stCondLst>
                                            <p:cond delay="0"/>
                                          </p:stCondLst>
                                        </p:cTn>
                                        <p:tgtEl>
                                          <p:spTgt spid="2099"/>
                                        </p:tgtEl>
                                        <p:attrNameLst>
                                          <p:attrName>style.visibility</p:attrName>
                                        </p:attrNameLst>
                                      </p:cBhvr>
                                      <p:to>
                                        <p:strVal val="visible"/>
                                      </p:to>
                                    </p:set>
                                    <p:animEffect transition="in" filter="box(out)">
                                      <p:cBhvr>
                                        <p:cTn id="189" dur="500"/>
                                        <p:tgtEl>
                                          <p:spTgt spid="2099"/>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4" presetClass="entr" presetSubtype="32" fill="hold" grpId="0" nodeType="clickEffect">
                                  <p:stCondLst>
                                    <p:cond delay="0"/>
                                  </p:stCondLst>
                                  <p:childTnLst>
                                    <p:set>
                                      <p:cBhvr>
                                        <p:cTn id="193" dur="1" fill="hold">
                                          <p:stCondLst>
                                            <p:cond delay="0"/>
                                          </p:stCondLst>
                                        </p:cTn>
                                        <p:tgtEl>
                                          <p:spTgt spid="2100"/>
                                        </p:tgtEl>
                                        <p:attrNameLst>
                                          <p:attrName>style.visibility</p:attrName>
                                        </p:attrNameLst>
                                      </p:cBhvr>
                                      <p:to>
                                        <p:strVal val="visible"/>
                                      </p:to>
                                    </p:set>
                                    <p:animEffect transition="in" filter="box(out)">
                                      <p:cBhvr>
                                        <p:cTn id="194" dur="500"/>
                                        <p:tgtEl>
                                          <p:spTgt spid="2100"/>
                                        </p:tgtEl>
                                      </p:cBhvr>
                                    </p:animEffec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20" presetClass="entr" presetSubtype="0" fill="hold" grpId="0" nodeType="clickEffect">
                                  <p:stCondLst>
                                    <p:cond delay="0"/>
                                  </p:stCondLst>
                                  <p:childTnLst>
                                    <p:set>
                                      <p:cBhvr>
                                        <p:cTn id="198" dur="1" fill="hold">
                                          <p:stCondLst>
                                            <p:cond delay="0"/>
                                          </p:stCondLst>
                                        </p:cTn>
                                        <p:tgtEl>
                                          <p:spTgt spid="2055"/>
                                        </p:tgtEl>
                                        <p:attrNameLst>
                                          <p:attrName>style.visibility</p:attrName>
                                        </p:attrNameLst>
                                      </p:cBhvr>
                                      <p:to>
                                        <p:strVal val="visible"/>
                                      </p:to>
                                    </p:set>
                                    <p:animEffect transition="in" filter="wedge">
                                      <p:cBhvr>
                                        <p:cTn id="199" dur="2000"/>
                                        <p:tgtEl>
                                          <p:spTgt spid="2055"/>
                                        </p:tgtEl>
                                      </p:cBhvr>
                                    </p:animEffect>
                                  </p:childTnLst>
                                </p:cTn>
                              </p:par>
                            </p:childTnLst>
                          </p:cTn>
                        </p:par>
                      </p:childTnLst>
                    </p:cTn>
                  </p:par>
                  <p:par>
                    <p:cTn id="200" fill="hold" nodeType="clickPar">
                      <p:stCondLst>
                        <p:cond delay="indefinite"/>
                      </p:stCondLst>
                      <p:childTnLst>
                        <p:par>
                          <p:cTn id="201" fill="hold" nodeType="withGroup">
                            <p:stCondLst>
                              <p:cond delay="0"/>
                            </p:stCondLst>
                            <p:childTnLst>
                              <p:par>
                                <p:cTn id="202" presetID="3" presetClass="entr" presetSubtype="10" fill="hold" grpId="0" nodeType="clickEffect">
                                  <p:stCondLst>
                                    <p:cond delay="0"/>
                                  </p:stCondLst>
                                  <p:childTnLst>
                                    <p:set>
                                      <p:cBhvr>
                                        <p:cTn id="203" dur="1" fill="hold">
                                          <p:stCondLst>
                                            <p:cond delay="0"/>
                                          </p:stCondLst>
                                        </p:cTn>
                                        <p:tgtEl>
                                          <p:spTgt spid="2150"/>
                                        </p:tgtEl>
                                        <p:attrNameLst>
                                          <p:attrName>style.visibility</p:attrName>
                                        </p:attrNameLst>
                                      </p:cBhvr>
                                      <p:to>
                                        <p:strVal val="visible"/>
                                      </p:to>
                                    </p:set>
                                    <p:animEffect transition="in" filter="blinds(horizontal)">
                                      <p:cBhvr>
                                        <p:cTn id="204" dur="500"/>
                                        <p:tgtEl>
                                          <p:spTgt spid="2150"/>
                                        </p:tgtEl>
                                      </p:cBhvr>
                                    </p:animEffect>
                                  </p:childTnLst>
                                </p:cTn>
                              </p:par>
                            </p:childTnLst>
                          </p:cTn>
                        </p:par>
                      </p:childTnLst>
                    </p:cTn>
                  </p:par>
                  <p:par>
                    <p:cTn id="205" fill="hold" nodeType="clickPar">
                      <p:stCondLst>
                        <p:cond delay="indefinite"/>
                      </p:stCondLst>
                      <p:childTnLst>
                        <p:par>
                          <p:cTn id="206" fill="hold" nodeType="withGroup">
                            <p:stCondLst>
                              <p:cond delay="0"/>
                            </p:stCondLst>
                            <p:childTnLst>
                              <p:par>
                                <p:cTn id="207" presetID="4" presetClass="entr" presetSubtype="32" fill="hold" grpId="0" nodeType="clickEffect">
                                  <p:stCondLst>
                                    <p:cond delay="0"/>
                                  </p:stCondLst>
                                  <p:childTnLst>
                                    <p:set>
                                      <p:cBhvr>
                                        <p:cTn id="208" dur="1" fill="hold">
                                          <p:stCondLst>
                                            <p:cond delay="0"/>
                                          </p:stCondLst>
                                        </p:cTn>
                                        <p:tgtEl>
                                          <p:spTgt spid="2087"/>
                                        </p:tgtEl>
                                        <p:attrNameLst>
                                          <p:attrName>style.visibility</p:attrName>
                                        </p:attrNameLst>
                                      </p:cBhvr>
                                      <p:to>
                                        <p:strVal val="visible"/>
                                      </p:to>
                                    </p:set>
                                    <p:animEffect transition="in" filter="box(out)">
                                      <p:cBhvr>
                                        <p:cTn id="209" dur="500"/>
                                        <p:tgtEl>
                                          <p:spTgt spid="2087"/>
                                        </p:tgtEl>
                                      </p:cBhvr>
                                    </p:animEffect>
                                  </p:childTnLst>
                                </p:cTn>
                              </p:par>
                            </p:childTnLst>
                          </p:cTn>
                        </p:par>
                      </p:childTnLst>
                    </p:cTn>
                  </p:par>
                  <p:par>
                    <p:cTn id="210" fill="hold" nodeType="clickPar">
                      <p:stCondLst>
                        <p:cond delay="indefinite"/>
                      </p:stCondLst>
                      <p:childTnLst>
                        <p:par>
                          <p:cTn id="211" fill="hold" nodeType="withGroup">
                            <p:stCondLst>
                              <p:cond delay="0"/>
                            </p:stCondLst>
                            <p:childTnLst>
                              <p:par>
                                <p:cTn id="212" presetID="3" presetClass="entr" presetSubtype="10" fill="hold" grpId="0" nodeType="clickEffect">
                                  <p:stCondLst>
                                    <p:cond delay="0"/>
                                  </p:stCondLst>
                                  <p:childTnLst>
                                    <p:set>
                                      <p:cBhvr>
                                        <p:cTn id="213" dur="1" fill="hold">
                                          <p:stCondLst>
                                            <p:cond delay="0"/>
                                          </p:stCondLst>
                                        </p:cTn>
                                        <p:tgtEl>
                                          <p:spTgt spid="2054"/>
                                        </p:tgtEl>
                                        <p:attrNameLst>
                                          <p:attrName>style.visibility</p:attrName>
                                        </p:attrNameLst>
                                      </p:cBhvr>
                                      <p:to>
                                        <p:strVal val="visible"/>
                                      </p:to>
                                    </p:set>
                                    <p:animEffect transition="in" filter="blinds(horizontal)">
                                      <p:cBhvr>
                                        <p:cTn id="214" dur="500"/>
                                        <p:tgtEl>
                                          <p:spTgt spid="2054"/>
                                        </p:tgtEl>
                                      </p:cBhvr>
                                    </p:animEffect>
                                  </p:childTnLst>
                                </p:cTn>
                              </p:par>
                              <p:par>
                                <p:cTn id="215" presetID="3" presetClass="entr" presetSubtype="10" fill="hold" grpId="0" nodeType="withEffect">
                                  <p:stCondLst>
                                    <p:cond delay="0"/>
                                  </p:stCondLst>
                                  <p:childTnLst>
                                    <p:set>
                                      <p:cBhvr>
                                        <p:cTn id="216" dur="1" fill="hold">
                                          <p:stCondLst>
                                            <p:cond delay="0"/>
                                          </p:stCondLst>
                                        </p:cTn>
                                        <p:tgtEl>
                                          <p:spTgt spid="2089"/>
                                        </p:tgtEl>
                                        <p:attrNameLst>
                                          <p:attrName>style.visibility</p:attrName>
                                        </p:attrNameLst>
                                      </p:cBhvr>
                                      <p:to>
                                        <p:strVal val="visible"/>
                                      </p:to>
                                    </p:set>
                                    <p:animEffect transition="in" filter="blinds(horizontal)">
                                      <p:cBhvr>
                                        <p:cTn id="217" dur="500"/>
                                        <p:tgtEl>
                                          <p:spTgt spid="2089"/>
                                        </p:tgtEl>
                                      </p:cBhvr>
                                    </p:animEffect>
                                  </p:childTnLst>
                                </p:cTn>
                              </p:par>
                              <p:par>
                                <p:cTn id="218" presetID="3" presetClass="entr" presetSubtype="10" fill="hold" grpId="0" nodeType="withEffect">
                                  <p:stCondLst>
                                    <p:cond delay="0"/>
                                  </p:stCondLst>
                                  <p:childTnLst>
                                    <p:set>
                                      <p:cBhvr>
                                        <p:cTn id="219" dur="1" fill="hold">
                                          <p:stCondLst>
                                            <p:cond delay="0"/>
                                          </p:stCondLst>
                                        </p:cTn>
                                        <p:tgtEl>
                                          <p:spTgt spid="2090"/>
                                        </p:tgtEl>
                                        <p:attrNameLst>
                                          <p:attrName>style.visibility</p:attrName>
                                        </p:attrNameLst>
                                      </p:cBhvr>
                                      <p:to>
                                        <p:strVal val="visible"/>
                                      </p:to>
                                    </p:set>
                                    <p:animEffect transition="in" filter="blinds(horizontal)">
                                      <p:cBhvr>
                                        <p:cTn id="220" dur="500"/>
                                        <p:tgtEl>
                                          <p:spTgt spid="2090"/>
                                        </p:tgtEl>
                                      </p:cBhvr>
                                    </p:animEffect>
                                  </p:childTnLst>
                                </p:cTn>
                              </p:par>
                              <p:par>
                                <p:cTn id="221" presetID="3" presetClass="entr" presetSubtype="10" fill="hold" grpId="0" nodeType="withEffect">
                                  <p:stCondLst>
                                    <p:cond delay="0"/>
                                  </p:stCondLst>
                                  <p:childTnLst>
                                    <p:set>
                                      <p:cBhvr>
                                        <p:cTn id="222" dur="1" fill="hold">
                                          <p:stCondLst>
                                            <p:cond delay="0"/>
                                          </p:stCondLst>
                                        </p:cTn>
                                        <p:tgtEl>
                                          <p:spTgt spid="2153"/>
                                        </p:tgtEl>
                                        <p:attrNameLst>
                                          <p:attrName>style.visibility</p:attrName>
                                        </p:attrNameLst>
                                      </p:cBhvr>
                                      <p:to>
                                        <p:strVal val="visible"/>
                                      </p:to>
                                    </p:set>
                                    <p:animEffect transition="in" filter="blinds(horizontal)">
                                      <p:cBhvr>
                                        <p:cTn id="223" dur="500"/>
                                        <p:tgtEl>
                                          <p:spTgt spid="2153"/>
                                        </p:tgtEl>
                                      </p:cBhvr>
                                    </p:animEffect>
                                  </p:childTnLst>
                                </p:cTn>
                              </p:par>
                              <p:par>
                                <p:cTn id="224" presetID="3" presetClass="entr" presetSubtype="10" fill="hold" grpId="0" nodeType="withEffect">
                                  <p:stCondLst>
                                    <p:cond delay="0"/>
                                  </p:stCondLst>
                                  <p:childTnLst>
                                    <p:set>
                                      <p:cBhvr>
                                        <p:cTn id="225" dur="1" fill="hold">
                                          <p:stCondLst>
                                            <p:cond delay="0"/>
                                          </p:stCondLst>
                                        </p:cTn>
                                        <p:tgtEl>
                                          <p:spTgt spid="2154"/>
                                        </p:tgtEl>
                                        <p:attrNameLst>
                                          <p:attrName>style.visibility</p:attrName>
                                        </p:attrNameLst>
                                      </p:cBhvr>
                                      <p:to>
                                        <p:strVal val="visible"/>
                                      </p:to>
                                    </p:set>
                                    <p:animEffect transition="in" filter="blinds(horizontal)">
                                      <p:cBhvr>
                                        <p:cTn id="226" dur="500"/>
                                        <p:tgtEl>
                                          <p:spTgt spid="2154"/>
                                        </p:tgtEl>
                                      </p:cBhvr>
                                    </p:animEffect>
                                  </p:childTnLst>
                                </p:cTn>
                              </p:par>
                            </p:childTnLst>
                          </p:cTn>
                        </p:par>
                      </p:childTnLst>
                    </p:cTn>
                  </p:par>
                  <p:par>
                    <p:cTn id="227" fill="hold" nodeType="clickPar">
                      <p:stCondLst>
                        <p:cond delay="indefinite"/>
                      </p:stCondLst>
                      <p:childTnLst>
                        <p:par>
                          <p:cTn id="228" fill="hold" nodeType="withGroup">
                            <p:stCondLst>
                              <p:cond delay="0"/>
                            </p:stCondLst>
                            <p:childTnLst>
                              <p:par>
                                <p:cTn id="229" presetID="4" presetClass="entr" presetSubtype="32" fill="hold" grpId="0" nodeType="clickEffect">
                                  <p:stCondLst>
                                    <p:cond delay="0"/>
                                  </p:stCondLst>
                                  <p:childTnLst>
                                    <p:set>
                                      <p:cBhvr>
                                        <p:cTn id="230" dur="1" fill="hold">
                                          <p:stCondLst>
                                            <p:cond delay="0"/>
                                          </p:stCondLst>
                                        </p:cTn>
                                        <p:tgtEl>
                                          <p:spTgt spid="2101"/>
                                        </p:tgtEl>
                                        <p:attrNameLst>
                                          <p:attrName>style.visibility</p:attrName>
                                        </p:attrNameLst>
                                      </p:cBhvr>
                                      <p:to>
                                        <p:strVal val="visible"/>
                                      </p:to>
                                    </p:set>
                                    <p:animEffect transition="in" filter="box(out)">
                                      <p:cBhvr>
                                        <p:cTn id="231" dur="500"/>
                                        <p:tgtEl>
                                          <p:spTgt spid="2101"/>
                                        </p:tgtEl>
                                      </p:cBhvr>
                                    </p:animEffect>
                                  </p:childTnLst>
                                </p:cTn>
                              </p:par>
                            </p:childTnLst>
                          </p:cTn>
                        </p:par>
                      </p:childTnLst>
                    </p:cTn>
                  </p:par>
                  <p:par>
                    <p:cTn id="232" fill="hold" nodeType="clickPar">
                      <p:stCondLst>
                        <p:cond delay="indefinite"/>
                      </p:stCondLst>
                      <p:childTnLst>
                        <p:par>
                          <p:cTn id="233" fill="hold" nodeType="withGroup">
                            <p:stCondLst>
                              <p:cond delay="0"/>
                            </p:stCondLst>
                            <p:childTnLst>
                              <p:par>
                                <p:cTn id="234" presetID="3" presetClass="entr" presetSubtype="10" fill="hold" grpId="0" nodeType="clickEffect">
                                  <p:stCondLst>
                                    <p:cond delay="0"/>
                                  </p:stCondLst>
                                  <p:childTnLst>
                                    <p:set>
                                      <p:cBhvr>
                                        <p:cTn id="235" dur="1" fill="hold">
                                          <p:stCondLst>
                                            <p:cond delay="0"/>
                                          </p:stCondLst>
                                        </p:cTn>
                                        <p:tgtEl>
                                          <p:spTgt spid="2102"/>
                                        </p:tgtEl>
                                        <p:attrNameLst>
                                          <p:attrName>style.visibility</p:attrName>
                                        </p:attrNameLst>
                                      </p:cBhvr>
                                      <p:to>
                                        <p:strVal val="visible"/>
                                      </p:to>
                                    </p:set>
                                    <p:animEffect transition="in" filter="blinds(horizontal)">
                                      <p:cBhvr>
                                        <p:cTn id="236" dur="500"/>
                                        <p:tgtEl>
                                          <p:spTgt spid="2102"/>
                                        </p:tgtEl>
                                      </p:cBhvr>
                                    </p:animEffect>
                                  </p:childTnLst>
                                </p:cTn>
                              </p:par>
                            </p:childTnLst>
                          </p:cTn>
                        </p:par>
                      </p:childTnLst>
                    </p:cTn>
                  </p:par>
                  <p:par>
                    <p:cTn id="237" fill="hold" nodeType="clickPar">
                      <p:stCondLst>
                        <p:cond delay="indefinite"/>
                      </p:stCondLst>
                      <p:childTnLst>
                        <p:par>
                          <p:cTn id="238" fill="hold" nodeType="withGroup">
                            <p:stCondLst>
                              <p:cond delay="0"/>
                            </p:stCondLst>
                            <p:childTnLst>
                              <p:par>
                                <p:cTn id="239" presetID="3" presetClass="entr" presetSubtype="10" fill="hold" grpId="0" nodeType="clickEffect">
                                  <p:stCondLst>
                                    <p:cond delay="0"/>
                                  </p:stCondLst>
                                  <p:childTnLst>
                                    <p:set>
                                      <p:cBhvr>
                                        <p:cTn id="240" dur="1" fill="hold">
                                          <p:stCondLst>
                                            <p:cond delay="0"/>
                                          </p:stCondLst>
                                        </p:cTn>
                                        <p:tgtEl>
                                          <p:spTgt spid="2152"/>
                                        </p:tgtEl>
                                        <p:attrNameLst>
                                          <p:attrName>style.visibility</p:attrName>
                                        </p:attrNameLst>
                                      </p:cBhvr>
                                      <p:to>
                                        <p:strVal val="visible"/>
                                      </p:to>
                                    </p:set>
                                    <p:animEffect transition="in" filter="blinds(horizontal)">
                                      <p:cBhvr>
                                        <p:cTn id="241" dur="500"/>
                                        <p:tgtEl>
                                          <p:spTgt spid="2152"/>
                                        </p:tgtEl>
                                      </p:cBhvr>
                                    </p:animEffect>
                                  </p:childTnLst>
                                </p:cTn>
                              </p:par>
                            </p:childTnLst>
                          </p:cTn>
                        </p:par>
                      </p:childTnLst>
                    </p:cTn>
                  </p:par>
                  <p:par>
                    <p:cTn id="242" fill="hold" nodeType="clickPar">
                      <p:stCondLst>
                        <p:cond delay="indefinite"/>
                      </p:stCondLst>
                      <p:childTnLst>
                        <p:par>
                          <p:cTn id="243" fill="hold" nodeType="withGroup">
                            <p:stCondLst>
                              <p:cond delay="0"/>
                            </p:stCondLst>
                            <p:childTnLst>
                              <p:par>
                                <p:cTn id="244" presetID="3" presetClass="entr" presetSubtype="10" fill="hold" grpId="0" nodeType="clickEffect">
                                  <p:stCondLst>
                                    <p:cond delay="0"/>
                                  </p:stCondLst>
                                  <p:childTnLst>
                                    <p:set>
                                      <p:cBhvr>
                                        <p:cTn id="245" dur="1" fill="hold">
                                          <p:stCondLst>
                                            <p:cond delay="0"/>
                                          </p:stCondLst>
                                        </p:cTn>
                                        <p:tgtEl>
                                          <p:spTgt spid="2145"/>
                                        </p:tgtEl>
                                        <p:attrNameLst>
                                          <p:attrName>style.visibility</p:attrName>
                                        </p:attrNameLst>
                                      </p:cBhvr>
                                      <p:to>
                                        <p:strVal val="visible"/>
                                      </p:to>
                                    </p:set>
                                    <p:animEffect transition="in" filter="blinds(horizontal)">
                                      <p:cBhvr>
                                        <p:cTn id="246" dur="500"/>
                                        <p:tgtEl>
                                          <p:spTgt spid="2145"/>
                                        </p:tgtEl>
                                      </p:cBhvr>
                                    </p:animEffect>
                                  </p:childTnLst>
                                </p:cTn>
                              </p:par>
                              <p:par>
                                <p:cTn id="247" presetID="3" presetClass="entr" presetSubtype="10" fill="hold" grpId="0" nodeType="withEffect">
                                  <p:stCondLst>
                                    <p:cond delay="0"/>
                                  </p:stCondLst>
                                  <p:childTnLst>
                                    <p:set>
                                      <p:cBhvr>
                                        <p:cTn id="248" dur="1" fill="hold">
                                          <p:stCondLst>
                                            <p:cond delay="0"/>
                                          </p:stCondLst>
                                        </p:cTn>
                                        <p:tgtEl>
                                          <p:spTgt spid="2143"/>
                                        </p:tgtEl>
                                        <p:attrNameLst>
                                          <p:attrName>style.visibility</p:attrName>
                                        </p:attrNameLst>
                                      </p:cBhvr>
                                      <p:to>
                                        <p:strVal val="visible"/>
                                      </p:to>
                                    </p:set>
                                    <p:animEffect transition="in" filter="blinds(horizontal)">
                                      <p:cBhvr>
                                        <p:cTn id="249" dur="500"/>
                                        <p:tgtEl>
                                          <p:spTgt spid="2143"/>
                                        </p:tgtEl>
                                      </p:cBhvr>
                                    </p:animEffect>
                                  </p:childTnLst>
                                </p:cTn>
                              </p:par>
                              <p:par>
                                <p:cTn id="250" presetID="3" presetClass="entr" presetSubtype="10" fill="hold" grpId="0" nodeType="withEffect">
                                  <p:stCondLst>
                                    <p:cond delay="0"/>
                                  </p:stCondLst>
                                  <p:childTnLst>
                                    <p:set>
                                      <p:cBhvr>
                                        <p:cTn id="251" dur="1" fill="hold">
                                          <p:stCondLst>
                                            <p:cond delay="0"/>
                                          </p:stCondLst>
                                        </p:cTn>
                                        <p:tgtEl>
                                          <p:spTgt spid="2144"/>
                                        </p:tgtEl>
                                        <p:attrNameLst>
                                          <p:attrName>style.visibility</p:attrName>
                                        </p:attrNameLst>
                                      </p:cBhvr>
                                      <p:to>
                                        <p:strVal val="visible"/>
                                      </p:to>
                                    </p:set>
                                    <p:animEffect transition="in" filter="blinds(horizontal)">
                                      <p:cBhvr>
                                        <p:cTn id="252" dur="500"/>
                                        <p:tgtEl>
                                          <p:spTgt spid="2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4" grpId="0" animBg="1"/>
      <p:bldP spid="2150" grpId="0" animBg="1"/>
      <p:bldP spid="2145" grpId="0" animBg="1"/>
      <p:bldP spid="2142" grpId="0" animBg="1"/>
      <p:bldP spid="2098" grpId="0" animBg="1"/>
      <p:bldP spid="2095" grpId="0" animBg="1"/>
      <p:bldP spid="2053" grpId="0" animBg="1"/>
      <p:bldP spid="2054" grpId="0" animBg="1"/>
      <p:bldP spid="2055" grpId="0" animBg="1"/>
      <p:bldP spid="2056" grpId="0" animBg="1"/>
      <p:bldP spid="2058" grpId="0" animBg="1"/>
      <p:bldP spid="2059" grpId="0" animBg="1"/>
      <p:bldP spid="2060" grpId="0" animBg="1"/>
      <p:bldP spid="2061" grpId="0" animBg="1"/>
      <p:bldP spid="2063" grpId="0" animBg="1"/>
      <p:bldP spid="2064" grpId="0" animBg="1"/>
      <p:bldP spid="2065" grpId="0" animBg="1"/>
      <p:bldP spid="2066" grpId="0" animBg="1"/>
      <p:bldP spid="2067" grpId="0" animBg="1"/>
      <p:bldP spid="2068" grpId="0" animBg="1"/>
      <p:bldP spid="2070" grpId="0" animBg="1"/>
      <p:bldP spid="2071" grpId="0" animBg="1"/>
      <p:bldP spid="2072" grpId="0" animBg="1"/>
      <p:bldP spid="2073" grpId="0" animBg="1"/>
      <p:bldP spid="2075" grpId="0" animBg="1"/>
      <p:bldP spid="2076" grpId="0" animBg="1"/>
      <p:bldP spid="2077" grpId="0" animBg="1"/>
      <p:bldP spid="2078" grpId="0" animBg="1"/>
      <p:bldP spid="2079" grpId="0" animBg="1"/>
      <p:bldP spid="2080" grpId="0" animBg="1"/>
      <p:bldP spid="2081" grpId="0" animBg="1"/>
      <p:bldP spid="2082" grpId="0" animBg="1"/>
      <p:bldP spid="2084" grpId="0" animBg="1"/>
      <p:bldP spid="2087" grpId="0" animBg="1"/>
      <p:bldP spid="2088" grpId="0" animBg="1"/>
      <p:bldP spid="2089" grpId="0" animBg="1"/>
      <p:bldP spid="2090" grpId="0" animBg="1"/>
      <p:bldP spid="2091" grpId="0"/>
      <p:bldP spid="2092" grpId="0"/>
      <p:bldP spid="2093" grpId="0"/>
      <p:bldP spid="2094" grpId="0"/>
      <p:bldP spid="2096" grpId="0"/>
      <p:bldP spid="2097" grpId="0"/>
      <p:bldP spid="2099" grpId="0"/>
      <p:bldP spid="2100" grpId="0"/>
      <p:bldP spid="2101" grpId="0"/>
      <p:bldP spid="2102" grpId="0"/>
      <p:bldP spid="2143" grpId="0" animBg="1"/>
      <p:bldP spid="2144" grpId="0" animBg="1"/>
      <p:bldP spid="2147" grpId="0" animBg="1"/>
      <p:bldP spid="2148" grpId="0" animBg="1"/>
      <p:bldP spid="2149" grpId="0" animBg="1"/>
      <p:bldP spid="2069" grpId="0" animBg="1"/>
      <p:bldP spid="2152" grpId="0"/>
      <p:bldP spid="215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noChangeArrowheads="1"/>
          </p:cNvPicPr>
          <p:nvPr/>
        </p:nvPicPr>
        <p:blipFill>
          <a:blip r:embed="rId2">
            <a:extLst>
              <a:ext uri="{28A0092B-C50C-407E-A947-70E740481C1C}">
                <a14:useLocalDpi xmlns:a14="http://schemas.microsoft.com/office/drawing/2010/main" val="0"/>
              </a:ext>
            </a:extLst>
          </a:blip>
          <a:srcRect b="16519"/>
          <a:stretch>
            <a:fillRect/>
          </a:stretch>
        </p:blipFill>
        <p:spPr bwMode="auto">
          <a:xfrm>
            <a:off x="476251" y="1399120"/>
            <a:ext cx="8610600" cy="539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Rectangle 6"/>
          <p:cNvSpPr>
            <a:spLocks noChangeArrowheads="1"/>
          </p:cNvSpPr>
          <p:nvPr/>
        </p:nvSpPr>
        <p:spPr bwMode="auto">
          <a:xfrm>
            <a:off x="476251" y="1228656"/>
            <a:ext cx="67818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tabLst>
                <a:tab pos="1885950" algn="l"/>
              </a:tabLst>
              <a:defRPr sz="3200">
                <a:solidFill>
                  <a:schemeClr val="tx1"/>
                </a:solidFill>
                <a:latin typeface="Arial" panose="020B0604020202020204" pitchFamily="34" charset="0"/>
              </a:defRPr>
            </a:lvl1pPr>
            <a:lvl2pPr marL="742950" indent="-285750">
              <a:spcBef>
                <a:spcPct val="20000"/>
              </a:spcBef>
              <a:buChar char="–"/>
              <a:tabLst>
                <a:tab pos="1885950" algn="l"/>
              </a:tabLst>
              <a:defRPr sz="2800">
                <a:solidFill>
                  <a:schemeClr val="tx1"/>
                </a:solidFill>
                <a:latin typeface="Arial" panose="020B0604020202020204" pitchFamily="34" charset="0"/>
              </a:defRPr>
            </a:lvl2pPr>
            <a:lvl3pPr marL="1143000" indent="-228600">
              <a:spcBef>
                <a:spcPct val="20000"/>
              </a:spcBef>
              <a:buChar char="•"/>
              <a:tabLst>
                <a:tab pos="1885950" algn="l"/>
              </a:tabLst>
              <a:defRPr sz="2400">
                <a:solidFill>
                  <a:schemeClr val="tx1"/>
                </a:solidFill>
                <a:latin typeface="Arial" panose="020B0604020202020204" pitchFamily="34" charset="0"/>
              </a:defRPr>
            </a:lvl3pPr>
            <a:lvl4pPr marL="1600200" indent="-228600">
              <a:spcBef>
                <a:spcPct val="20000"/>
              </a:spcBef>
              <a:buChar char="–"/>
              <a:tabLst>
                <a:tab pos="1885950" algn="l"/>
              </a:tabLst>
              <a:defRPr sz="2000">
                <a:solidFill>
                  <a:schemeClr val="tx1"/>
                </a:solidFill>
                <a:latin typeface="Arial" panose="020B0604020202020204" pitchFamily="34" charset="0"/>
              </a:defRPr>
            </a:lvl4pPr>
            <a:lvl5pPr marL="2057400" indent="-228600">
              <a:spcBef>
                <a:spcPct val="20000"/>
              </a:spcBef>
              <a:buChar char="»"/>
              <a:tabLst>
                <a:tab pos="188595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188595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188595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188595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1885950" algn="l"/>
              </a:tabLst>
              <a:defRPr sz="2000">
                <a:solidFill>
                  <a:schemeClr val="tx1"/>
                </a:solidFill>
                <a:latin typeface="Arial" panose="020B0604020202020204" pitchFamily="34" charset="0"/>
              </a:defRPr>
            </a:lvl9pPr>
          </a:lstStyle>
          <a:p>
            <a:pPr eaLnBrk="1" hangingPunct="1">
              <a:spcBef>
                <a:spcPct val="0"/>
              </a:spcBef>
              <a:buFontTx/>
              <a:buNone/>
            </a:pPr>
            <a:r>
              <a:rPr lang="en-US" altLang="en-US" sz="1200" b="1" dirty="0" err="1">
                <a:solidFill>
                  <a:schemeClr val="accent2"/>
                </a:solidFill>
                <a:latin typeface="Times New Roman" panose="02020603050405020304" pitchFamily="18" charset="0"/>
              </a:rPr>
              <a:t>setelah</a:t>
            </a:r>
            <a:r>
              <a:rPr lang="en-US" altLang="en-US" sz="1200" b="1" dirty="0">
                <a:solidFill>
                  <a:schemeClr val="accent2"/>
                </a:solidFill>
                <a:latin typeface="Times New Roman" panose="02020603050405020304" pitchFamily="18" charset="0"/>
              </a:rPr>
              <a:t> </a:t>
            </a:r>
            <a:r>
              <a:rPr lang="en-US" altLang="en-US" sz="1200" b="1" dirty="0" err="1">
                <a:solidFill>
                  <a:schemeClr val="accent2"/>
                </a:solidFill>
                <a:latin typeface="Times New Roman" panose="02020603050405020304" pitchFamily="18" charset="0"/>
              </a:rPr>
              <a:t>adanya</a:t>
            </a:r>
            <a:r>
              <a:rPr lang="en-US" altLang="en-US" sz="1200" b="1" dirty="0">
                <a:solidFill>
                  <a:schemeClr val="accent2"/>
                </a:solidFill>
                <a:latin typeface="Times New Roman" panose="02020603050405020304" pitchFamily="18" charset="0"/>
              </a:rPr>
              <a:t> </a:t>
            </a:r>
            <a:r>
              <a:rPr lang="en-US" altLang="en-US" sz="1200" b="1" dirty="0" err="1">
                <a:solidFill>
                  <a:schemeClr val="accent2"/>
                </a:solidFill>
                <a:latin typeface="Times New Roman" panose="02020603050405020304" pitchFamily="18" charset="0"/>
              </a:rPr>
              <a:t>relasi</a:t>
            </a:r>
            <a:r>
              <a:rPr lang="en-US" altLang="en-US" sz="1200" b="1" dirty="0">
                <a:solidFill>
                  <a:schemeClr val="accent2"/>
                </a:solidFill>
                <a:latin typeface="Times New Roman" panose="02020603050405020304" pitchFamily="18" charset="0"/>
              </a:rPr>
              <a:t> </a:t>
            </a:r>
            <a:r>
              <a:rPr lang="en-US" altLang="en-US" sz="1200" b="1" dirty="0" err="1">
                <a:solidFill>
                  <a:schemeClr val="accent2"/>
                </a:solidFill>
                <a:latin typeface="Times New Roman" panose="02020603050405020304" pitchFamily="18" charset="0"/>
              </a:rPr>
              <a:t>antar</a:t>
            </a:r>
            <a:r>
              <a:rPr lang="en-US" altLang="en-US" sz="1200" b="1" dirty="0">
                <a:solidFill>
                  <a:schemeClr val="accent2"/>
                </a:solidFill>
                <a:latin typeface="Times New Roman" panose="02020603050405020304" pitchFamily="18" charset="0"/>
              </a:rPr>
              <a:t> </a:t>
            </a:r>
            <a:r>
              <a:rPr lang="en-US" altLang="en-US" sz="1200" b="1" dirty="0" err="1">
                <a:solidFill>
                  <a:schemeClr val="accent2"/>
                </a:solidFill>
                <a:latin typeface="Times New Roman" panose="02020603050405020304" pitchFamily="18" charset="0"/>
              </a:rPr>
              <a:t>tabel</a:t>
            </a:r>
            <a:r>
              <a:rPr lang="en-US" altLang="en-US" sz="1200" b="1" dirty="0">
                <a:solidFill>
                  <a:schemeClr val="accent2"/>
                </a:solidFill>
                <a:latin typeface="Times New Roman" panose="02020603050405020304" pitchFamily="18" charset="0"/>
              </a:rPr>
              <a:t> </a:t>
            </a:r>
            <a:r>
              <a:rPr lang="en-US" altLang="en-US" sz="1200" b="1" dirty="0" err="1">
                <a:solidFill>
                  <a:schemeClr val="accent2"/>
                </a:solidFill>
                <a:latin typeface="Times New Roman" panose="02020603050405020304" pitchFamily="18" charset="0"/>
              </a:rPr>
              <a:t>dengan</a:t>
            </a:r>
            <a:r>
              <a:rPr lang="en-US" altLang="en-US" sz="1200" b="1" dirty="0">
                <a:solidFill>
                  <a:schemeClr val="accent2"/>
                </a:solidFill>
                <a:latin typeface="Times New Roman" panose="02020603050405020304" pitchFamily="18" charset="0"/>
              </a:rPr>
              <a:t> </a:t>
            </a:r>
            <a:r>
              <a:rPr lang="en-US" altLang="en-US" sz="1200" b="1" dirty="0" err="1">
                <a:solidFill>
                  <a:schemeClr val="accent2"/>
                </a:solidFill>
                <a:latin typeface="Times New Roman" panose="02020603050405020304" pitchFamily="18" charset="0"/>
              </a:rPr>
              <a:t>derajat</a:t>
            </a:r>
            <a:r>
              <a:rPr lang="en-US" altLang="en-US" sz="1200" b="1" dirty="0">
                <a:solidFill>
                  <a:schemeClr val="accent2"/>
                </a:solidFill>
                <a:latin typeface="Times New Roman" panose="02020603050405020304" pitchFamily="18" charset="0"/>
              </a:rPr>
              <a:t> </a:t>
            </a:r>
            <a:r>
              <a:rPr lang="en-US" altLang="en-US" sz="1200" b="1" dirty="0" err="1">
                <a:solidFill>
                  <a:schemeClr val="accent2"/>
                </a:solidFill>
                <a:latin typeface="Times New Roman" panose="02020603050405020304" pitchFamily="18" charset="0"/>
              </a:rPr>
              <a:t>relasi</a:t>
            </a:r>
            <a:r>
              <a:rPr lang="en-US" altLang="en-US" sz="1200" b="1" dirty="0">
                <a:solidFill>
                  <a:schemeClr val="accent2"/>
                </a:solidFill>
                <a:latin typeface="Times New Roman" panose="02020603050405020304" pitchFamily="18" charset="0"/>
              </a:rPr>
              <a:t> </a:t>
            </a:r>
            <a:r>
              <a:rPr lang="en-US" altLang="en-US" sz="1200" dirty="0" err="1">
                <a:latin typeface="Times New Roman" panose="02020603050405020304" pitchFamily="18" charset="0"/>
              </a:rPr>
              <a:t>maka</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struktur</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tabel</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berubah</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sebagai</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berikut</a:t>
            </a:r>
            <a:r>
              <a:rPr lang="en-US" altLang="en-US" sz="1200" dirty="0">
                <a:latin typeface="Times New Roman" panose="02020603050405020304" pitchFamily="18" charset="0"/>
              </a:rPr>
              <a:t> :</a:t>
            </a:r>
          </a:p>
          <a:p>
            <a:pPr eaLnBrk="1" hangingPunct="1">
              <a:spcBef>
                <a:spcPct val="0"/>
              </a:spcBef>
              <a:buFontTx/>
              <a:buNone/>
            </a:pPr>
            <a:endParaRPr lang="en-US" altLang="en-US" sz="1200" dirty="0">
              <a:latin typeface="Times New Roman" panose="02020603050405020304" pitchFamily="18" charset="0"/>
            </a:endParaRPr>
          </a:p>
          <a:p>
            <a:pPr eaLnBrk="1" hangingPunct="1">
              <a:spcBef>
                <a:spcPct val="0"/>
              </a:spcBef>
              <a:buFontTx/>
              <a:buNone/>
            </a:pPr>
            <a:r>
              <a:rPr lang="en-US" altLang="en-US" sz="1200" dirty="0" err="1">
                <a:latin typeface="Times New Roman" panose="02020603050405020304" pitchFamily="18" charset="0"/>
              </a:rPr>
              <a:t>Entitas</a:t>
            </a:r>
            <a:r>
              <a:rPr lang="en-US" altLang="en-US" sz="1200" dirty="0">
                <a:latin typeface="Times New Roman" panose="02020603050405020304" pitchFamily="18" charset="0"/>
              </a:rPr>
              <a:t> / </a:t>
            </a:r>
            <a:r>
              <a:rPr lang="en-US" altLang="en-US" sz="1200" dirty="0" err="1">
                <a:latin typeface="Times New Roman" panose="02020603050405020304" pitchFamily="18" charset="0"/>
              </a:rPr>
              <a:t>Tabel</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Mahasiswa</a:t>
            </a:r>
            <a:r>
              <a:rPr lang="en-US" altLang="en-US" sz="1200" dirty="0">
                <a:latin typeface="Times New Roman" panose="02020603050405020304" pitchFamily="18" charset="0"/>
              </a:rPr>
              <a:t> 	= { </a:t>
            </a:r>
            <a:r>
              <a:rPr lang="en-US" altLang="en-US" sz="1200" u="sng" dirty="0" err="1">
                <a:latin typeface="Times New Roman" panose="02020603050405020304" pitchFamily="18" charset="0"/>
              </a:rPr>
              <a:t>nim</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nama_mhs</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jk</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tgl_lahir</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kota</a:t>
            </a:r>
            <a:r>
              <a:rPr lang="en-US" altLang="en-US" sz="1200" dirty="0">
                <a:latin typeface="Times New Roman" panose="02020603050405020304" pitchFamily="18" charset="0"/>
              </a:rPr>
              <a:t>, </a:t>
            </a:r>
            <a:r>
              <a:rPr lang="en-US" altLang="en-US" sz="1200" b="1" dirty="0" err="1">
                <a:solidFill>
                  <a:schemeClr val="accent2"/>
                </a:solidFill>
                <a:latin typeface="Times New Roman" panose="02020603050405020304" pitchFamily="18" charset="0"/>
              </a:rPr>
              <a:t>kd_pro</a:t>
            </a:r>
            <a:r>
              <a:rPr lang="en-US" altLang="en-US" sz="1200" dirty="0">
                <a:latin typeface="Times New Roman" panose="02020603050405020304" pitchFamily="18" charset="0"/>
              </a:rPr>
              <a:t> }</a:t>
            </a:r>
          </a:p>
          <a:p>
            <a:pPr eaLnBrk="1" hangingPunct="1">
              <a:spcBef>
                <a:spcPct val="0"/>
              </a:spcBef>
              <a:buFontTx/>
              <a:buNone/>
            </a:pPr>
            <a:r>
              <a:rPr lang="en-US" altLang="en-US" sz="1200" dirty="0" err="1">
                <a:latin typeface="Times New Roman" panose="02020603050405020304" pitchFamily="18" charset="0"/>
              </a:rPr>
              <a:t>Entitas</a:t>
            </a:r>
            <a:r>
              <a:rPr lang="en-US" altLang="en-US" sz="1200" dirty="0">
                <a:latin typeface="Times New Roman" panose="02020603050405020304" pitchFamily="18" charset="0"/>
              </a:rPr>
              <a:t> / </a:t>
            </a:r>
            <a:r>
              <a:rPr lang="en-US" altLang="en-US" sz="1200" dirty="0" err="1">
                <a:latin typeface="Times New Roman" panose="02020603050405020304" pitchFamily="18" charset="0"/>
              </a:rPr>
              <a:t>Tabel</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Matakuliah</a:t>
            </a:r>
            <a:r>
              <a:rPr lang="en-US" altLang="en-US" sz="1200" dirty="0">
                <a:latin typeface="Times New Roman" panose="02020603050405020304" pitchFamily="18" charset="0"/>
              </a:rPr>
              <a:t> 	= { </a:t>
            </a:r>
            <a:r>
              <a:rPr lang="en-US" altLang="en-US" sz="1200" u="sng" dirty="0" err="1">
                <a:latin typeface="Times New Roman" panose="02020603050405020304" pitchFamily="18" charset="0"/>
              </a:rPr>
              <a:t>kode_mk</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nama_mk</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sks</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smt</a:t>
            </a:r>
            <a:r>
              <a:rPr lang="en-US" altLang="en-US" sz="1200" dirty="0">
                <a:latin typeface="Times New Roman" panose="02020603050405020304" pitchFamily="18" charset="0"/>
              </a:rPr>
              <a:t> , </a:t>
            </a:r>
            <a:r>
              <a:rPr lang="en-US" altLang="en-US" sz="1200" b="1" dirty="0" err="1">
                <a:solidFill>
                  <a:schemeClr val="accent2"/>
                </a:solidFill>
                <a:latin typeface="Times New Roman" panose="02020603050405020304" pitchFamily="18" charset="0"/>
              </a:rPr>
              <a:t>nid</a:t>
            </a:r>
            <a:r>
              <a:rPr lang="en-US" altLang="en-US" sz="1200" dirty="0">
                <a:latin typeface="Times New Roman" panose="02020603050405020304" pitchFamily="18" charset="0"/>
              </a:rPr>
              <a:t>}</a:t>
            </a:r>
          </a:p>
          <a:p>
            <a:pPr eaLnBrk="1" hangingPunct="1">
              <a:spcBef>
                <a:spcPct val="0"/>
              </a:spcBef>
              <a:buFontTx/>
              <a:buNone/>
            </a:pPr>
            <a:r>
              <a:rPr lang="en-US" altLang="en-US" sz="1200" dirty="0" err="1">
                <a:latin typeface="Times New Roman" panose="02020603050405020304" pitchFamily="18" charset="0"/>
              </a:rPr>
              <a:t>Entitas</a:t>
            </a:r>
            <a:r>
              <a:rPr lang="en-US" altLang="en-US" sz="1200" dirty="0">
                <a:latin typeface="Times New Roman" panose="02020603050405020304" pitchFamily="18" charset="0"/>
              </a:rPr>
              <a:t> / </a:t>
            </a:r>
            <a:r>
              <a:rPr lang="en-US" altLang="en-US" sz="1200" dirty="0" err="1">
                <a:latin typeface="Times New Roman" panose="02020603050405020304" pitchFamily="18" charset="0"/>
              </a:rPr>
              <a:t>Tabel</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Dosen</a:t>
            </a:r>
            <a:r>
              <a:rPr lang="en-US" altLang="en-US" sz="1200" dirty="0">
                <a:latin typeface="Times New Roman" panose="02020603050405020304" pitchFamily="18" charset="0"/>
              </a:rPr>
              <a:t> 	= { </a:t>
            </a:r>
            <a:r>
              <a:rPr lang="en-US" altLang="en-US" sz="1200" u="sng" dirty="0" err="1">
                <a:latin typeface="Times New Roman" panose="02020603050405020304" pitchFamily="18" charset="0"/>
              </a:rPr>
              <a:t>nid</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nama_dos</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pend_dos</a:t>
            </a:r>
            <a:r>
              <a:rPr lang="en-US" altLang="en-US" sz="1200" dirty="0">
                <a:latin typeface="Times New Roman" panose="02020603050405020304" pitchFamily="18" charset="0"/>
              </a:rPr>
              <a:t>, status }</a:t>
            </a:r>
          </a:p>
          <a:p>
            <a:pPr eaLnBrk="1" hangingPunct="1">
              <a:spcBef>
                <a:spcPct val="0"/>
              </a:spcBef>
              <a:buFontTx/>
              <a:buNone/>
            </a:pPr>
            <a:r>
              <a:rPr lang="en-US" altLang="en-US" sz="1200" dirty="0" err="1">
                <a:latin typeface="Times New Roman" panose="02020603050405020304" pitchFamily="18" charset="0"/>
              </a:rPr>
              <a:t>Entitas</a:t>
            </a:r>
            <a:r>
              <a:rPr lang="en-US" altLang="en-US" sz="1200" dirty="0">
                <a:latin typeface="Times New Roman" panose="02020603050405020304" pitchFamily="18" charset="0"/>
              </a:rPr>
              <a:t> / </a:t>
            </a:r>
            <a:r>
              <a:rPr lang="en-US" altLang="en-US" sz="1200" dirty="0" err="1">
                <a:latin typeface="Times New Roman" panose="02020603050405020304" pitchFamily="18" charset="0"/>
              </a:rPr>
              <a:t>Tabel</a:t>
            </a:r>
            <a:r>
              <a:rPr lang="en-US" altLang="en-US" sz="1200" dirty="0">
                <a:latin typeface="Times New Roman" panose="02020603050405020304" pitchFamily="18" charset="0"/>
              </a:rPr>
              <a:t> Prodi	= { </a:t>
            </a:r>
            <a:r>
              <a:rPr lang="en-US" altLang="en-US" sz="1200" u="sng" dirty="0" err="1">
                <a:latin typeface="Times New Roman" panose="02020603050405020304" pitchFamily="18" charset="0"/>
              </a:rPr>
              <a:t>kd_prod</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nama_prod</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jenj</a:t>
            </a:r>
            <a:r>
              <a:rPr lang="en-US" altLang="en-US" sz="1200" dirty="0">
                <a:latin typeface="Times New Roman" panose="02020603050405020304" pitchFamily="18" charset="0"/>
              </a:rPr>
              <a:t>, </a:t>
            </a:r>
            <a:r>
              <a:rPr lang="en-US" altLang="en-US" sz="1200" b="1" dirty="0" err="1">
                <a:solidFill>
                  <a:schemeClr val="accent2"/>
                </a:solidFill>
                <a:latin typeface="Times New Roman" panose="02020603050405020304" pitchFamily="18" charset="0"/>
              </a:rPr>
              <a:t>nid</a:t>
            </a:r>
            <a:r>
              <a:rPr lang="en-US" altLang="en-US" sz="1200" dirty="0">
                <a:latin typeface="Times New Roman" panose="02020603050405020304" pitchFamily="18" charset="0"/>
              </a:rPr>
              <a:t> }</a:t>
            </a:r>
          </a:p>
          <a:p>
            <a:pPr eaLnBrk="1" hangingPunct="1">
              <a:spcBef>
                <a:spcPct val="0"/>
              </a:spcBef>
              <a:buFontTx/>
              <a:buNone/>
            </a:pPr>
            <a:r>
              <a:rPr lang="en-US" altLang="en-US" sz="1200" dirty="0" err="1">
                <a:latin typeface="Times New Roman" panose="02020603050405020304" pitchFamily="18" charset="0"/>
              </a:rPr>
              <a:t>Entitas</a:t>
            </a:r>
            <a:r>
              <a:rPr lang="en-US" altLang="en-US" sz="1200" dirty="0">
                <a:latin typeface="Times New Roman" panose="02020603050405020304" pitchFamily="18" charset="0"/>
              </a:rPr>
              <a:t> / </a:t>
            </a:r>
            <a:r>
              <a:rPr lang="en-US" altLang="en-US" sz="1200" dirty="0" err="1">
                <a:latin typeface="Times New Roman" panose="02020603050405020304" pitchFamily="18" charset="0"/>
              </a:rPr>
              <a:t>Tabel</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Ruang</a:t>
            </a:r>
            <a:r>
              <a:rPr lang="en-US" altLang="en-US" sz="1200" dirty="0">
                <a:latin typeface="Times New Roman" panose="02020603050405020304" pitchFamily="18" charset="0"/>
              </a:rPr>
              <a:t>	= { </a:t>
            </a:r>
            <a:r>
              <a:rPr lang="en-US" altLang="en-US" sz="1200" u="sng" dirty="0" err="1">
                <a:latin typeface="Times New Roman" panose="02020603050405020304" pitchFamily="18" charset="0"/>
              </a:rPr>
              <a:t>kd_ruang</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nama_ruang</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kapasitas</a:t>
            </a:r>
            <a:r>
              <a:rPr lang="en-US" altLang="en-US" sz="1200" dirty="0">
                <a:latin typeface="Times New Roman" panose="02020603050405020304" pitchFamily="18" charset="0"/>
              </a:rPr>
              <a:t>}</a:t>
            </a:r>
          </a:p>
          <a:p>
            <a:pPr eaLnBrk="1" hangingPunct="1">
              <a:spcBef>
                <a:spcPct val="0"/>
              </a:spcBef>
              <a:buFontTx/>
              <a:buNone/>
            </a:pPr>
            <a:r>
              <a:rPr lang="en-US" altLang="en-US" sz="1200" dirty="0" err="1">
                <a:solidFill>
                  <a:schemeClr val="accent2"/>
                </a:solidFill>
                <a:latin typeface="Times New Roman" panose="02020603050405020304" pitchFamily="18" charset="0"/>
              </a:rPr>
              <a:t>Entitas</a:t>
            </a:r>
            <a:r>
              <a:rPr lang="en-US" altLang="en-US" sz="1200" dirty="0">
                <a:solidFill>
                  <a:schemeClr val="accent2"/>
                </a:solidFill>
                <a:latin typeface="Times New Roman" panose="02020603050405020304" pitchFamily="18" charset="0"/>
              </a:rPr>
              <a:t> / </a:t>
            </a:r>
            <a:r>
              <a:rPr lang="en-US" altLang="en-US" sz="1200" dirty="0" err="1">
                <a:solidFill>
                  <a:schemeClr val="accent2"/>
                </a:solidFill>
                <a:latin typeface="Times New Roman" panose="02020603050405020304" pitchFamily="18" charset="0"/>
              </a:rPr>
              <a:t>Tabel</a:t>
            </a:r>
            <a:r>
              <a:rPr lang="en-US" altLang="en-US" sz="1200" dirty="0">
                <a:solidFill>
                  <a:schemeClr val="accent2"/>
                </a:solidFill>
                <a:latin typeface="Times New Roman" panose="02020603050405020304" pitchFamily="18" charset="0"/>
              </a:rPr>
              <a:t> </a:t>
            </a:r>
            <a:r>
              <a:rPr lang="en-US" altLang="en-US" sz="1200" dirty="0" err="1">
                <a:solidFill>
                  <a:schemeClr val="accent2"/>
                </a:solidFill>
                <a:latin typeface="Times New Roman" panose="02020603050405020304" pitchFamily="18" charset="0"/>
              </a:rPr>
              <a:t>Nilai</a:t>
            </a:r>
            <a:r>
              <a:rPr lang="en-US" altLang="en-US" sz="1200" dirty="0">
                <a:solidFill>
                  <a:schemeClr val="accent2"/>
                </a:solidFill>
                <a:latin typeface="Times New Roman" panose="02020603050405020304" pitchFamily="18" charset="0"/>
              </a:rPr>
              <a:t>	= { </a:t>
            </a:r>
            <a:r>
              <a:rPr lang="en-US" altLang="en-US" sz="1200" b="1" u="sng" dirty="0" err="1">
                <a:solidFill>
                  <a:schemeClr val="accent2"/>
                </a:solidFill>
                <a:latin typeface="Times New Roman" panose="02020603050405020304" pitchFamily="18" charset="0"/>
              </a:rPr>
              <a:t>nim</a:t>
            </a:r>
            <a:r>
              <a:rPr lang="en-US" altLang="en-US" sz="1200" b="1" dirty="0">
                <a:solidFill>
                  <a:schemeClr val="accent2"/>
                </a:solidFill>
                <a:latin typeface="Times New Roman" panose="02020603050405020304" pitchFamily="18" charset="0"/>
              </a:rPr>
              <a:t>, </a:t>
            </a:r>
            <a:r>
              <a:rPr lang="en-US" altLang="en-US" sz="1200" b="1" u="sng" dirty="0" err="1">
                <a:solidFill>
                  <a:schemeClr val="accent2"/>
                </a:solidFill>
                <a:latin typeface="Times New Roman" panose="02020603050405020304" pitchFamily="18" charset="0"/>
              </a:rPr>
              <a:t>kode_mk</a:t>
            </a:r>
            <a:r>
              <a:rPr lang="en-US" altLang="en-US" sz="1200" dirty="0">
                <a:solidFill>
                  <a:schemeClr val="accent2"/>
                </a:solidFill>
                <a:latin typeface="Times New Roman" panose="02020603050405020304" pitchFamily="18" charset="0"/>
              </a:rPr>
              <a:t>, </a:t>
            </a:r>
            <a:r>
              <a:rPr lang="en-US" altLang="en-US" sz="1200" dirty="0" err="1">
                <a:solidFill>
                  <a:schemeClr val="accent2"/>
                </a:solidFill>
                <a:latin typeface="Times New Roman" panose="02020603050405020304" pitchFamily="18" charset="0"/>
              </a:rPr>
              <a:t>nilai</a:t>
            </a:r>
            <a:r>
              <a:rPr lang="en-US" altLang="en-US" sz="1200" dirty="0">
                <a:solidFill>
                  <a:schemeClr val="accent2"/>
                </a:solidFill>
                <a:latin typeface="Times New Roman" panose="02020603050405020304" pitchFamily="18" charset="0"/>
              </a:rPr>
              <a:t>}</a:t>
            </a:r>
          </a:p>
          <a:p>
            <a:pPr eaLnBrk="1" hangingPunct="1">
              <a:spcBef>
                <a:spcPct val="0"/>
              </a:spcBef>
              <a:buFontTx/>
              <a:buNone/>
            </a:pPr>
            <a:r>
              <a:rPr lang="en-US" altLang="en-US" sz="1200" dirty="0" err="1">
                <a:solidFill>
                  <a:schemeClr val="accent2"/>
                </a:solidFill>
                <a:latin typeface="Times New Roman" panose="02020603050405020304" pitchFamily="18" charset="0"/>
              </a:rPr>
              <a:t>Entitas</a:t>
            </a:r>
            <a:r>
              <a:rPr lang="en-US" altLang="en-US" sz="1200" dirty="0">
                <a:solidFill>
                  <a:schemeClr val="accent2"/>
                </a:solidFill>
                <a:latin typeface="Times New Roman" panose="02020603050405020304" pitchFamily="18" charset="0"/>
              </a:rPr>
              <a:t> / </a:t>
            </a:r>
            <a:r>
              <a:rPr lang="en-US" altLang="en-US" sz="1200" dirty="0" err="1">
                <a:solidFill>
                  <a:schemeClr val="accent2"/>
                </a:solidFill>
                <a:latin typeface="Times New Roman" panose="02020603050405020304" pitchFamily="18" charset="0"/>
              </a:rPr>
              <a:t>Tabel</a:t>
            </a:r>
            <a:r>
              <a:rPr lang="en-US" altLang="en-US" sz="1200" dirty="0">
                <a:solidFill>
                  <a:schemeClr val="accent2"/>
                </a:solidFill>
                <a:latin typeface="Times New Roman" panose="02020603050405020304" pitchFamily="18" charset="0"/>
              </a:rPr>
              <a:t> </a:t>
            </a:r>
            <a:r>
              <a:rPr lang="en-US" altLang="en-US" sz="1200" dirty="0" err="1">
                <a:solidFill>
                  <a:schemeClr val="accent2"/>
                </a:solidFill>
                <a:latin typeface="Times New Roman" panose="02020603050405020304" pitchFamily="18" charset="0"/>
              </a:rPr>
              <a:t>Jadwal</a:t>
            </a:r>
            <a:r>
              <a:rPr lang="en-US" altLang="en-US" sz="1200" dirty="0">
                <a:solidFill>
                  <a:schemeClr val="accent2"/>
                </a:solidFill>
                <a:latin typeface="Times New Roman" panose="02020603050405020304" pitchFamily="18" charset="0"/>
              </a:rPr>
              <a:t>	= { </a:t>
            </a:r>
            <a:r>
              <a:rPr lang="en-US" altLang="en-US" sz="1200" b="1" u="sng" dirty="0" err="1">
                <a:solidFill>
                  <a:schemeClr val="accent2"/>
                </a:solidFill>
                <a:latin typeface="Times New Roman" panose="02020603050405020304" pitchFamily="18" charset="0"/>
              </a:rPr>
              <a:t>kode_mk</a:t>
            </a:r>
            <a:r>
              <a:rPr lang="en-US" altLang="en-US" sz="1200" b="1" dirty="0">
                <a:solidFill>
                  <a:schemeClr val="accent2"/>
                </a:solidFill>
                <a:latin typeface="Times New Roman" panose="02020603050405020304" pitchFamily="18" charset="0"/>
              </a:rPr>
              <a:t>, </a:t>
            </a:r>
            <a:r>
              <a:rPr lang="en-US" altLang="en-US" sz="1200" b="1" u="sng" dirty="0" err="1">
                <a:solidFill>
                  <a:schemeClr val="accent2"/>
                </a:solidFill>
                <a:latin typeface="Times New Roman" panose="02020603050405020304" pitchFamily="18" charset="0"/>
              </a:rPr>
              <a:t>kd_ruang</a:t>
            </a:r>
            <a:r>
              <a:rPr lang="en-US" altLang="en-US" sz="1200" b="1" dirty="0">
                <a:solidFill>
                  <a:schemeClr val="accent2"/>
                </a:solidFill>
                <a:latin typeface="Times New Roman" panose="02020603050405020304" pitchFamily="18" charset="0"/>
              </a:rPr>
              <a:t>, </a:t>
            </a:r>
            <a:r>
              <a:rPr lang="en-US" altLang="en-US" sz="1200" b="1" u="sng" dirty="0" err="1">
                <a:solidFill>
                  <a:schemeClr val="accent2"/>
                </a:solidFill>
                <a:latin typeface="Times New Roman" panose="02020603050405020304" pitchFamily="18" charset="0"/>
              </a:rPr>
              <a:t>nid</a:t>
            </a:r>
            <a:r>
              <a:rPr lang="en-US" altLang="en-US" sz="1200" dirty="0">
                <a:solidFill>
                  <a:schemeClr val="accent2"/>
                </a:solidFill>
                <a:latin typeface="Times New Roman" panose="02020603050405020304" pitchFamily="18" charset="0"/>
              </a:rPr>
              <a:t>, </a:t>
            </a:r>
            <a:r>
              <a:rPr lang="en-US" altLang="en-US" sz="1200" dirty="0" err="1">
                <a:solidFill>
                  <a:schemeClr val="accent2"/>
                </a:solidFill>
                <a:latin typeface="Times New Roman" panose="02020603050405020304" pitchFamily="18" charset="0"/>
              </a:rPr>
              <a:t>hari</a:t>
            </a:r>
            <a:r>
              <a:rPr lang="en-US" altLang="en-US" sz="1200" dirty="0">
                <a:solidFill>
                  <a:schemeClr val="accent2"/>
                </a:solidFill>
                <a:latin typeface="Times New Roman" panose="02020603050405020304" pitchFamily="18" charset="0"/>
              </a:rPr>
              <a:t>, jam}</a:t>
            </a:r>
          </a:p>
        </p:txBody>
      </p:sp>
      <p:sp>
        <p:nvSpPr>
          <p:cNvPr id="3" name="Title 2"/>
          <p:cNvSpPr>
            <a:spLocks noGrp="1"/>
          </p:cNvSpPr>
          <p:nvPr>
            <p:ph type="title"/>
          </p:nvPr>
        </p:nvSpPr>
        <p:spPr/>
        <p:txBody>
          <a:bodyPr>
            <a:normAutofit/>
          </a:bodyPr>
          <a:lstStyle/>
          <a:p>
            <a:r>
              <a:rPr lang="en-US" altLang="en-US" sz="3200" dirty="0"/>
              <a:t>ER-D </a:t>
            </a:r>
            <a:r>
              <a:rPr lang="en-US" altLang="en-US" sz="3200" dirty="0" err="1"/>
              <a:t>lengkap</a:t>
            </a:r>
            <a:r>
              <a:rPr lang="en-US" altLang="en-US" sz="3200" dirty="0"/>
              <a:t> </a:t>
            </a:r>
            <a:r>
              <a:rPr lang="en-US" altLang="en-US" sz="3200" dirty="0" err="1"/>
              <a:t>dengan</a:t>
            </a:r>
            <a:r>
              <a:rPr lang="en-US" altLang="en-US" sz="3200" dirty="0"/>
              <a:t> </a:t>
            </a:r>
            <a:r>
              <a:rPr lang="en-US" altLang="en-US" sz="3200" dirty="0" err="1"/>
              <a:t>atribut</a:t>
            </a:r>
            <a:r>
              <a:rPr lang="en-US" altLang="en-US" sz="3200" dirty="0"/>
              <a:t> (primary key &amp; </a:t>
            </a:r>
            <a:r>
              <a:rPr lang="en-US" altLang="en-US" sz="3200" dirty="0" err="1"/>
              <a:t>atribut</a:t>
            </a:r>
            <a:r>
              <a:rPr lang="en-US" altLang="en-US" sz="3200" dirty="0"/>
              <a:t> </a:t>
            </a:r>
            <a:r>
              <a:rPr lang="en-US" altLang="en-US" sz="3200" dirty="0" err="1"/>
              <a:t>deskriptif</a:t>
            </a:r>
            <a:r>
              <a:rPr lang="en-US" altLang="en-US" sz="3200" dirty="0"/>
              <a:t>) </a:t>
            </a:r>
            <a:endParaRPr lang="id-ID" sz="3200" dirty="0"/>
          </a:p>
        </p:txBody>
      </p:sp>
    </p:spTree>
    <p:extLst>
      <p:ext uri="{BB962C8B-B14F-4D97-AF65-F5344CB8AC3E}">
        <p14:creationId xmlns:p14="http://schemas.microsoft.com/office/powerpoint/2010/main" val="617997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14"/>
          <p:cNvSpPr txBox="1">
            <a:spLocks noChangeArrowheads="1"/>
          </p:cNvSpPr>
          <p:nvPr/>
        </p:nvSpPr>
        <p:spPr bwMode="auto">
          <a:xfrm>
            <a:off x="533400" y="18288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200"/>
              <a:t>Tabel </a:t>
            </a:r>
            <a:r>
              <a:rPr lang="en-US" altLang="en-US" sz="1200" b="1"/>
              <a:t>Mahasiswa</a:t>
            </a:r>
          </a:p>
        </p:txBody>
      </p:sp>
      <p:graphicFrame>
        <p:nvGraphicFramePr>
          <p:cNvPr id="6495" name="Group 351"/>
          <p:cNvGraphicFramePr>
            <a:graphicFrameLocks noGrp="1"/>
          </p:cNvGraphicFramePr>
          <p:nvPr/>
        </p:nvGraphicFramePr>
        <p:xfrm>
          <a:off x="609602" y="2097088"/>
          <a:ext cx="3832225" cy="341312"/>
        </p:xfrm>
        <a:graphic>
          <a:graphicData uri="http://schemas.openxmlformats.org/drawingml/2006/table">
            <a:tbl>
              <a:tblPr/>
              <a:tblGrid>
                <a:gridCol w="488950"/>
                <a:gridCol w="955675"/>
                <a:gridCol w="312738"/>
                <a:gridCol w="806450"/>
                <a:gridCol w="490537"/>
                <a:gridCol w="777875"/>
              </a:tblGrid>
              <a:tr h="34131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1" u="sng" strike="noStrike" cap="none" normalizeH="0" baseline="0" smtClean="0">
                          <a:ln>
                            <a:noFill/>
                          </a:ln>
                          <a:solidFill>
                            <a:schemeClr val="tx1"/>
                          </a:solidFill>
                          <a:effectLst/>
                          <a:latin typeface="Times New Roman" pitchFamily="18" charset="0"/>
                          <a:cs typeface="Times New Roman" pitchFamily="18" charset="0"/>
                        </a:rPr>
                        <a:t>nim</a:t>
                      </a:r>
                      <a:endParaRPr kumimoji="0" lang="en-US" sz="1400" b="1" i="0" u="sng"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nama_mhs</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jk</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tgl_lahir</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kota</a:t>
                      </a:r>
                    </a:p>
                  </a:txBody>
                  <a:tcPr horzOverflow="overflow">
                    <a:lnL w="12700" cap="flat" cmpd="sng" algn="ctr">
                      <a:solidFill>
                        <a:srgbClr val="000000"/>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kd_prod</a:t>
                      </a:r>
                      <a:endParaRPr kumimoji="0" lang="en-US" sz="1400" b="0" i="0" u="none" strike="noStrike" cap="none" normalizeH="0" baseline="0" smtClean="0">
                        <a:ln>
                          <a:noFill/>
                        </a:ln>
                        <a:solidFill>
                          <a:schemeClr val="tx1"/>
                        </a:solidFill>
                        <a:effectLst/>
                        <a:latin typeface="Arial" charset="0"/>
                      </a:endParaRPr>
                    </a:p>
                  </a:txBody>
                  <a:tcP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rgbClr val="FFFF66"/>
                    </a:solidFill>
                  </a:tcPr>
                </a:tc>
              </a:tr>
            </a:tbl>
          </a:graphicData>
        </a:graphic>
      </p:graphicFrame>
      <p:graphicFrame>
        <p:nvGraphicFramePr>
          <p:cNvPr id="6496" name="Group 352"/>
          <p:cNvGraphicFramePr>
            <a:graphicFrameLocks noGrp="1"/>
          </p:cNvGraphicFramePr>
          <p:nvPr/>
        </p:nvGraphicFramePr>
        <p:xfrm>
          <a:off x="2481265" y="4230688"/>
          <a:ext cx="3398837" cy="381000"/>
        </p:xfrm>
        <a:graphic>
          <a:graphicData uri="http://schemas.openxmlformats.org/drawingml/2006/table">
            <a:tbl>
              <a:tblPr/>
              <a:tblGrid>
                <a:gridCol w="846137"/>
                <a:gridCol w="1076325"/>
                <a:gridCol w="533400"/>
                <a:gridCol w="531813"/>
                <a:gridCol w="411162"/>
              </a:tblGrid>
              <a:tr h="3810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1" u="sng" strike="noStrike" cap="none" normalizeH="0" baseline="0" smtClean="0">
                          <a:ln>
                            <a:noFill/>
                          </a:ln>
                          <a:solidFill>
                            <a:schemeClr val="tx1"/>
                          </a:solidFill>
                          <a:effectLst/>
                          <a:latin typeface="Times New Roman" pitchFamily="18" charset="0"/>
                          <a:cs typeface="Times New Roman" pitchFamily="18" charset="0"/>
                        </a:rPr>
                        <a:t>kode_mk</a:t>
                      </a:r>
                      <a:endParaRPr kumimoji="0" lang="en-US" sz="1400" b="0" i="0" u="sng"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nama_mk</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sks</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smt</a:t>
                      </a:r>
                    </a:p>
                  </a:txBody>
                  <a:tcPr horzOverflow="overflow">
                    <a:lnL w="12700" cap="flat" cmpd="sng" algn="ctr">
                      <a:solidFill>
                        <a:srgbClr val="000000"/>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nid</a:t>
                      </a:r>
                      <a:endParaRPr kumimoji="0" lang="en-US" sz="1400" b="0" i="0" u="none" strike="noStrike" cap="none" normalizeH="0" baseline="0" smtClean="0">
                        <a:ln>
                          <a:noFill/>
                        </a:ln>
                        <a:solidFill>
                          <a:schemeClr val="tx1"/>
                        </a:solidFill>
                        <a:effectLst/>
                        <a:latin typeface="Arial" charset="0"/>
                      </a:endParaRPr>
                    </a:p>
                  </a:txBody>
                  <a:tcP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rgbClr val="FFFF66"/>
                    </a:solidFill>
                  </a:tcPr>
                </a:tc>
              </a:tr>
            </a:tbl>
          </a:graphicData>
        </a:graphic>
      </p:graphicFrame>
      <p:sp>
        <p:nvSpPr>
          <p:cNvPr id="17445" name="Rectangle 76"/>
          <p:cNvSpPr>
            <a:spLocks noChangeArrowheads="1"/>
          </p:cNvSpPr>
          <p:nvPr/>
        </p:nvSpPr>
        <p:spPr bwMode="auto">
          <a:xfrm>
            <a:off x="2" y="333561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aphicFrame>
        <p:nvGraphicFramePr>
          <p:cNvPr id="6497" name="Group 353"/>
          <p:cNvGraphicFramePr>
            <a:graphicFrameLocks noGrp="1"/>
          </p:cNvGraphicFramePr>
          <p:nvPr/>
        </p:nvGraphicFramePr>
        <p:xfrm>
          <a:off x="1143000" y="5145088"/>
          <a:ext cx="2895600" cy="381000"/>
        </p:xfrm>
        <a:graphic>
          <a:graphicData uri="http://schemas.openxmlformats.org/drawingml/2006/table">
            <a:tbl>
              <a:tblPr/>
              <a:tblGrid>
                <a:gridCol w="434975"/>
                <a:gridCol w="946150"/>
                <a:gridCol w="895350"/>
                <a:gridCol w="619125"/>
              </a:tblGrid>
              <a:tr h="3810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1" u="sng" strike="noStrike" cap="none" normalizeH="0" baseline="0" smtClean="0">
                          <a:ln>
                            <a:noFill/>
                          </a:ln>
                          <a:solidFill>
                            <a:schemeClr val="tx1"/>
                          </a:solidFill>
                          <a:effectLst/>
                          <a:latin typeface="Times New Roman" pitchFamily="18" charset="0"/>
                          <a:cs typeface="Times New Roman" pitchFamily="18" charset="0"/>
                        </a:rPr>
                        <a:t>nid</a:t>
                      </a:r>
                      <a:endParaRPr kumimoji="0" lang="en-US" sz="1400" b="0" i="0" u="sng"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nama_dos</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pend_dos</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status</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6498" name="Group 354"/>
          <p:cNvGraphicFramePr>
            <a:graphicFrameLocks noGrp="1"/>
          </p:cNvGraphicFramePr>
          <p:nvPr/>
        </p:nvGraphicFramePr>
        <p:xfrm>
          <a:off x="2743202" y="6135690"/>
          <a:ext cx="2663825" cy="346075"/>
        </p:xfrm>
        <a:graphic>
          <a:graphicData uri="http://schemas.openxmlformats.org/drawingml/2006/table">
            <a:tbl>
              <a:tblPr/>
              <a:tblGrid>
                <a:gridCol w="787400"/>
                <a:gridCol w="1004888"/>
                <a:gridCol w="450850"/>
                <a:gridCol w="420687"/>
              </a:tblGrid>
              <a:tr h="34607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1" u="sng" strike="noStrike" cap="none" normalizeH="0" baseline="0" smtClean="0">
                          <a:ln>
                            <a:noFill/>
                          </a:ln>
                          <a:solidFill>
                            <a:schemeClr val="tx1"/>
                          </a:solidFill>
                          <a:effectLst/>
                          <a:latin typeface="Times New Roman" pitchFamily="18" charset="0"/>
                          <a:cs typeface="Times New Roman" pitchFamily="18" charset="0"/>
                        </a:rPr>
                        <a:t>kd_prod</a:t>
                      </a:r>
                      <a:endParaRPr kumimoji="0" lang="en-US" sz="1400" b="0" i="0" u="sng"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nama_prod</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jenj</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nid</a:t>
                      </a:r>
                    </a:p>
                  </a:txBody>
                  <a:tcP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rgbClr val="FFFF66"/>
                    </a:solidFill>
                  </a:tcPr>
                </a:tc>
              </a:tr>
            </a:tbl>
          </a:graphicData>
        </a:graphic>
      </p:graphicFrame>
      <p:sp>
        <p:nvSpPr>
          <p:cNvPr id="17472" name="Freeform 187"/>
          <p:cNvSpPr>
            <a:spLocks/>
          </p:cNvSpPr>
          <p:nvPr/>
        </p:nvSpPr>
        <p:spPr bwMode="auto">
          <a:xfrm>
            <a:off x="1295400" y="5497515"/>
            <a:ext cx="3816350" cy="650875"/>
          </a:xfrm>
          <a:custGeom>
            <a:avLst/>
            <a:gdLst>
              <a:gd name="T0" fmla="*/ 0 w 2404"/>
              <a:gd name="T1" fmla="*/ 0 h 410"/>
              <a:gd name="T2" fmla="*/ 2147483646 w 2404"/>
              <a:gd name="T3" fmla="*/ 2147483646 h 410"/>
              <a:gd name="T4" fmla="*/ 2147483646 w 2404"/>
              <a:gd name="T5" fmla="*/ 2147483646 h 410"/>
              <a:gd name="T6" fmla="*/ 2147483646 w 2404"/>
              <a:gd name="T7" fmla="*/ 2147483646 h 410"/>
              <a:gd name="T8" fmla="*/ 0 60000 65536"/>
              <a:gd name="T9" fmla="*/ 0 60000 65536"/>
              <a:gd name="T10" fmla="*/ 0 60000 65536"/>
              <a:gd name="T11" fmla="*/ 0 60000 65536"/>
              <a:gd name="T12" fmla="*/ 0 w 2404"/>
              <a:gd name="T13" fmla="*/ 0 h 410"/>
              <a:gd name="T14" fmla="*/ 2404 w 2404"/>
              <a:gd name="T15" fmla="*/ 410 h 410"/>
            </a:gdLst>
            <a:ahLst/>
            <a:cxnLst>
              <a:cxn ang="T8">
                <a:pos x="T0" y="T1"/>
              </a:cxn>
              <a:cxn ang="T9">
                <a:pos x="T2" y="T3"/>
              </a:cxn>
              <a:cxn ang="T10">
                <a:pos x="T4" y="T5"/>
              </a:cxn>
              <a:cxn ang="T11">
                <a:pos x="T6" y="T7"/>
              </a:cxn>
            </a:cxnLst>
            <a:rect l="T12" t="T13" r="T14" b="T15"/>
            <a:pathLst>
              <a:path w="2404" h="410">
                <a:moveTo>
                  <a:pt x="0" y="0"/>
                </a:moveTo>
                <a:lnTo>
                  <a:pt x="21" y="155"/>
                </a:lnTo>
                <a:lnTo>
                  <a:pt x="2398" y="210"/>
                </a:lnTo>
                <a:lnTo>
                  <a:pt x="2404" y="410"/>
                </a:ln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7473" name="Freeform 193"/>
          <p:cNvSpPr>
            <a:spLocks/>
          </p:cNvSpPr>
          <p:nvPr/>
        </p:nvSpPr>
        <p:spPr bwMode="auto">
          <a:xfrm>
            <a:off x="1244600" y="4533900"/>
            <a:ext cx="4533900" cy="609600"/>
          </a:xfrm>
          <a:custGeom>
            <a:avLst/>
            <a:gdLst>
              <a:gd name="T0" fmla="*/ 2147483646 w 2856"/>
              <a:gd name="T1" fmla="*/ 0 h 384"/>
              <a:gd name="T2" fmla="*/ 2147483646 w 2856"/>
              <a:gd name="T3" fmla="*/ 2147483646 h 384"/>
              <a:gd name="T4" fmla="*/ 2147483646 w 2856"/>
              <a:gd name="T5" fmla="*/ 2147483646 h 384"/>
              <a:gd name="T6" fmla="*/ 0 w 2856"/>
              <a:gd name="T7" fmla="*/ 2147483646 h 384"/>
              <a:gd name="T8" fmla="*/ 0 60000 65536"/>
              <a:gd name="T9" fmla="*/ 0 60000 65536"/>
              <a:gd name="T10" fmla="*/ 0 60000 65536"/>
              <a:gd name="T11" fmla="*/ 0 60000 65536"/>
              <a:gd name="T12" fmla="*/ 0 w 2856"/>
              <a:gd name="T13" fmla="*/ 0 h 384"/>
              <a:gd name="T14" fmla="*/ 2856 w 2856"/>
              <a:gd name="T15" fmla="*/ 384 h 384"/>
            </a:gdLst>
            <a:ahLst/>
            <a:cxnLst>
              <a:cxn ang="T8">
                <a:pos x="T0" y="T1"/>
              </a:cxn>
              <a:cxn ang="T9">
                <a:pos x="T2" y="T3"/>
              </a:cxn>
              <a:cxn ang="T10">
                <a:pos x="T4" y="T5"/>
              </a:cxn>
              <a:cxn ang="T11">
                <a:pos x="T6" y="T7"/>
              </a:cxn>
            </a:cxnLst>
            <a:rect l="T12" t="T13" r="T14" b="T15"/>
            <a:pathLst>
              <a:path w="2856" h="384">
                <a:moveTo>
                  <a:pt x="2856" y="0"/>
                </a:moveTo>
                <a:lnTo>
                  <a:pt x="2815" y="141"/>
                </a:lnTo>
                <a:lnTo>
                  <a:pt x="74" y="144"/>
                </a:lnTo>
                <a:lnTo>
                  <a:pt x="0" y="384"/>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id-ID"/>
          </a:p>
        </p:txBody>
      </p:sp>
      <p:graphicFrame>
        <p:nvGraphicFramePr>
          <p:cNvPr id="6499" name="Group 355"/>
          <p:cNvGraphicFramePr>
            <a:graphicFrameLocks noGrp="1"/>
          </p:cNvGraphicFramePr>
          <p:nvPr/>
        </p:nvGraphicFramePr>
        <p:xfrm>
          <a:off x="1219200" y="3087688"/>
          <a:ext cx="2133600" cy="381000"/>
        </p:xfrm>
        <a:graphic>
          <a:graphicData uri="http://schemas.openxmlformats.org/drawingml/2006/table">
            <a:tbl>
              <a:tblPr/>
              <a:tblGrid>
                <a:gridCol w="542925"/>
                <a:gridCol w="1060450"/>
                <a:gridCol w="530225"/>
              </a:tblGrid>
              <a:tr h="381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1" u="sng" strike="noStrike" cap="none" normalizeH="0" baseline="0" smtClean="0">
                          <a:ln>
                            <a:noFill/>
                          </a:ln>
                          <a:solidFill>
                            <a:schemeClr val="tx1"/>
                          </a:solidFill>
                          <a:effectLst/>
                          <a:latin typeface="Times New Roman" pitchFamily="18" charset="0"/>
                          <a:cs typeface="Times New Roman" pitchFamily="18" charset="0"/>
                        </a:rPr>
                        <a:t>nim</a:t>
                      </a:r>
                      <a:endParaRPr kumimoji="0" lang="en-US" sz="1400" b="1" i="0" u="sng" strike="noStrike" cap="none" normalizeH="0" baseline="0" smtClean="0">
                        <a:ln>
                          <a:noFill/>
                        </a:ln>
                        <a:solidFill>
                          <a:schemeClr val="tx1"/>
                        </a:solidFill>
                        <a:effectLst/>
                        <a:latin typeface="Arial" charset="0"/>
                      </a:endParaRPr>
                    </a:p>
                  </a:txBody>
                  <a:tcPr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1" u="sng" strike="noStrike" cap="none" normalizeH="0" baseline="0" smtClean="0">
                          <a:ln>
                            <a:noFill/>
                          </a:ln>
                          <a:solidFill>
                            <a:schemeClr val="tx1"/>
                          </a:solidFill>
                          <a:effectLst/>
                          <a:latin typeface="Times New Roman" pitchFamily="18" charset="0"/>
                          <a:cs typeface="Times New Roman" pitchFamily="18" charset="0"/>
                        </a:rPr>
                        <a:t>kode_mk</a:t>
                      </a:r>
                    </a:p>
                  </a:txBody>
                  <a:tcPr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nilai</a:t>
                      </a:r>
                      <a:endParaRPr kumimoji="0" lang="en-US" sz="1400" b="0" i="0" u="none" strike="noStrike" cap="none" normalizeH="0" baseline="0" smtClean="0">
                        <a:ln>
                          <a:noFill/>
                        </a:ln>
                        <a:solidFill>
                          <a:schemeClr val="tx1"/>
                        </a:solidFill>
                        <a:effectLst/>
                        <a:latin typeface="Arial" charset="0"/>
                      </a:endParaRPr>
                    </a:p>
                  </a:txBody>
                  <a:tcPr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sp>
        <p:nvSpPr>
          <p:cNvPr id="17484" name="Freeform 215"/>
          <p:cNvSpPr>
            <a:spLocks/>
          </p:cNvSpPr>
          <p:nvPr/>
        </p:nvSpPr>
        <p:spPr bwMode="auto">
          <a:xfrm>
            <a:off x="2362200" y="3438527"/>
            <a:ext cx="457200" cy="760413"/>
          </a:xfrm>
          <a:custGeom>
            <a:avLst/>
            <a:gdLst>
              <a:gd name="T0" fmla="*/ 2147483646 w 288"/>
              <a:gd name="T1" fmla="*/ 2147483646 h 384"/>
              <a:gd name="T2" fmla="*/ 2147483646 w 288"/>
              <a:gd name="T3" fmla="*/ 2147483646 h 384"/>
              <a:gd name="T4" fmla="*/ 0 w 288"/>
              <a:gd name="T5" fmla="*/ 2147483646 h 384"/>
              <a:gd name="T6" fmla="*/ 0 w 288"/>
              <a:gd name="T7" fmla="*/ 0 h 384"/>
              <a:gd name="T8" fmla="*/ 0 60000 65536"/>
              <a:gd name="T9" fmla="*/ 0 60000 65536"/>
              <a:gd name="T10" fmla="*/ 0 60000 65536"/>
              <a:gd name="T11" fmla="*/ 0 60000 65536"/>
              <a:gd name="T12" fmla="*/ 0 w 288"/>
              <a:gd name="T13" fmla="*/ 0 h 384"/>
              <a:gd name="T14" fmla="*/ 288 w 288"/>
              <a:gd name="T15" fmla="*/ 384 h 384"/>
            </a:gdLst>
            <a:ahLst/>
            <a:cxnLst>
              <a:cxn ang="T8">
                <a:pos x="T0" y="T1"/>
              </a:cxn>
              <a:cxn ang="T9">
                <a:pos x="T2" y="T3"/>
              </a:cxn>
              <a:cxn ang="T10">
                <a:pos x="T4" y="T5"/>
              </a:cxn>
              <a:cxn ang="T11">
                <a:pos x="T6" y="T7"/>
              </a:cxn>
            </a:cxnLst>
            <a:rect l="T12" t="T13" r="T14" b="T15"/>
            <a:pathLst>
              <a:path w="288" h="384">
                <a:moveTo>
                  <a:pt x="288" y="384"/>
                </a:moveTo>
                <a:lnTo>
                  <a:pt x="288" y="240"/>
                </a:lnTo>
                <a:lnTo>
                  <a:pt x="0" y="240"/>
                </a:lnTo>
                <a:lnTo>
                  <a:pt x="0" y="0"/>
                </a:ln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7485" name="Freeform 217"/>
          <p:cNvSpPr>
            <a:spLocks/>
          </p:cNvSpPr>
          <p:nvPr/>
        </p:nvSpPr>
        <p:spPr bwMode="auto">
          <a:xfrm>
            <a:off x="798515" y="2351090"/>
            <a:ext cx="649287" cy="803275"/>
          </a:xfrm>
          <a:custGeom>
            <a:avLst/>
            <a:gdLst>
              <a:gd name="T0" fmla="*/ 2147483646 w 420"/>
              <a:gd name="T1" fmla="*/ 2147483646 h 416"/>
              <a:gd name="T2" fmla="*/ 2147483646 w 420"/>
              <a:gd name="T3" fmla="*/ 2147483646 h 416"/>
              <a:gd name="T4" fmla="*/ 0 w 420"/>
              <a:gd name="T5" fmla="*/ 2147483646 h 416"/>
              <a:gd name="T6" fmla="*/ 2147483646 w 420"/>
              <a:gd name="T7" fmla="*/ 0 h 416"/>
              <a:gd name="T8" fmla="*/ 0 60000 65536"/>
              <a:gd name="T9" fmla="*/ 0 60000 65536"/>
              <a:gd name="T10" fmla="*/ 0 60000 65536"/>
              <a:gd name="T11" fmla="*/ 0 60000 65536"/>
              <a:gd name="T12" fmla="*/ 0 w 420"/>
              <a:gd name="T13" fmla="*/ 0 h 416"/>
              <a:gd name="T14" fmla="*/ 420 w 420"/>
              <a:gd name="T15" fmla="*/ 416 h 416"/>
            </a:gdLst>
            <a:ahLst/>
            <a:cxnLst>
              <a:cxn ang="T8">
                <a:pos x="T0" y="T1"/>
              </a:cxn>
              <a:cxn ang="T9">
                <a:pos x="T2" y="T3"/>
              </a:cxn>
              <a:cxn ang="T10">
                <a:pos x="T4" y="T5"/>
              </a:cxn>
              <a:cxn ang="T11">
                <a:pos x="T6" y="T7"/>
              </a:cxn>
            </a:cxnLst>
            <a:rect l="T12" t="T13" r="T14" b="T15"/>
            <a:pathLst>
              <a:path w="420" h="416">
                <a:moveTo>
                  <a:pt x="409" y="416"/>
                </a:moveTo>
                <a:lnTo>
                  <a:pt x="420" y="247"/>
                </a:lnTo>
                <a:lnTo>
                  <a:pt x="0" y="238"/>
                </a:lnTo>
                <a:lnTo>
                  <a:pt x="9" y="0"/>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id-ID"/>
          </a:p>
        </p:txBody>
      </p:sp>
      <p:graphicFrame>
        <p:nvGraphicFramePr>
          <p:cNvPr id="6500" name="Group 356"/>
          <p:cNvGraphicFramePr>
            <a:graphicFrameLocks noGrp="1"/>
          </p:cNvGraphicFramePr>
          <p:nvPr/>
        </p:nvGraphicFramePr>
        <p:xfrm>
          <a:off x="4724400" y="2325688"/>
          <a:ext cx="2876550" cy="361950"/>
        </p:xfrm>
        <a:graphic>
          <a:graphicData uri="http://schemas.openxmlformats.org/drawingml/2006/table">
            <a:tbl>
              <a:tblPr/>
              <a:tblGrid>
                <a:gridCol w="925513"/>
                <a:gridCol w="1093787"/>
                <a:gridCol w="857250"/>
              </a:tblGrid>
              <a:tr h="3619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1" u="sng" strike="noStrike" cap="none" normalizeH="0" baseline="0" smtClean="0">
                          <a:ln>
                            <a:noFill/>
                          </a:ln>
                          <a:solidFill>
                            <a:schemeClr val="tx1"/>
                          </a:solidFill>
                          <a:effectLst/>
                          <a:latin typeface="Times New Roman" pitchFamily="18" charset="0"/>
                          <a:cs typeface="Times New Roman" pitchFamily="18" charset="0"/>
                        </a:rPr>
                        <a:t>kd_ruang</a:t>
                      </a:r>
                      <a:endParaRPr kumimoji="0" lang="en-US" sz="1400" b="0" i="0" u="sng"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nama_runag</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kapasitas</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6501" name="Group 357"/>
          <p:cNvGraphicFramePr>
            <a:graphicFrameLocks noGrp="1"/>
          </p:cNvGraphicFramePr>
          <p:nvPr/>
        </p:nvGraphicFramePr>
        <p:xfrm>
          <a:off x="4038602" y="3087688"/>
          <a:ext cx="3605213" cy="361950"/>
        </p:xfrm>
        <a:graphic>
          <a:graphicData uri="http://schemas.openxmlformats.org/drawingml/2006/table">
            <a:tbl>
              <a:tblPr/>
              <a:tblGrid>
                <a:gridCol w="925513"/>
                <a:gridCol w="895350"/>
                <a:gridCol w="617537"/>
                <a:gridCol w="617538"/>
                <a:gridCol w="549275"/>
              </a:tblGrid>
              <a:tr h="3619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1" u="sng" strike="noStrike" cap="none" normalizeH="0" baseline="0" smtClean="0">
                          <a:ln>
                            <a:noFill/>
                          </a:ln>
                          <a:solidFill>
                            <a:schemeClr val="tx1"/>
                          </a:solidFill>
                          <a:effectLst/>
                          <a:latin typeface="Times New Roman" pitchFamily="18" charset="0"/>
                          <a:cs typeface="Times New Roman" pitchFamily="18" charset="0"/>
                        </a:rPr>
                        <a:t>kode_mk</a:t>
                      </a:r>
                    </a:p>
                  </a:txBody>
                  <a:tcPr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1" u="sng" strike="noStrike" cap="none" normalizeH="0" baseline="0" smtClean="0">
                          <a:ln>
                            <a:noFill/>
                          </a:ln>
                          <a:solidFill>
                            <a:schemeClr val="tx1"/>
                          </a:solidFill>
                          <a:effectLst/>
                          <a:latin typeface="Times New Roman" pitchFamily="18" charset="0"/>
                          <a:cs typeface="Times New Roman" pitchFamily="18" charset="0"/>
                        </a:rPr>
                        <a:t>kd_ruang</a:t>
                      </a:r>
                    </a:p>
                  </a:txBody>
                  <a:tcPr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1" u="sng" strike="noStrike" cap="none" normalizeH="0" baseline="0" smtClean="0">
                          <a:ln>
                            <a:noFill/>
                          </a:ln>
                          <a:solidFill>
                            <a:schemeClr val="tx1"/>
                          </a:solidFill>
                          <a:effectLst/>
                          <a:latin typeface="Times New Roman" pitchFamily="18" charset="0"/>
                          <a:cs typeface="Times New Roman" pitchFamily="18" charset="0"/>
                        </a:rPr>
                        <a:t>nid</a:t>
                      </a:r>
                    </a:p>
                  </a:txBody>
                  <a:tcPr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hari</a:t>
                      </a:r>
                    </a:p>
                  </a:txBody>
                  <a:tcPr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jam</a:t>
                      </a:r>
                      <a:endParaRPr kumimoji="0" lang="en-US" sz="1400" b="0" i="0" u="none" strike="noStrike" cap="none" normalizeH="0" baseline="0" smtClean="0">
                        <a:ln>
                          <a:noFill/>
                        </a:ln>
                        <a:solidFill>
                          <a:schemeClr val="tx1"/>
                        </a:solidFill>
                        <a:effectLst/>
                        <a:latin typeface="Arial" charset="0"/>
                      </a:endParaRPr>
                    </a:p>
                  </a:txBody>
                  <a:tcPr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sp>
        <p:nvSpPr>
          <p:cNvPr id="17510" name="Freeform 262"/>
          <p:cNvSpPr>
            <a:spLocks/>
          </p:cNvSpPr>
          <p:nvPr/>
        </p:nvSpPr>
        <p:spPr bwMode="auto">
          <a:xfrm>
            <a:off x="3124202" y="3409952"/>
            <a:ext cx="1490663" cy="784225"/>
          </a:xfrm>
          <a:custGeom>
            <a:avLst/>
            <a:gdLst>
              <a:gd name="T0" fmla="*/ 0 w 939"/>
              <a:gd name="T1" fmla="*/ 2147483646 h 494"/>
              <a:gd name="T2" fmla="*/ 2147483646 w 939"/>
              <a:gd name="T3" fmla="*/ 2147483646 h 494"/>
              <a:gd name="T4" fmla="*/ 2147483646 w 939"/>
              <a:gd name="T5" fmla="*/ 2147483646 h 494"/>
              <a:gd name="T6" fmla="*/ 2147483646 w 939"/>
              <a:gd name="T7" fmla="*/ 0 h 494"/>
              <a:gd name="T8" fmla="*/ 0 60000 65536"/>
              <a:gd name="T9" fmla="*/ 0 60000 65536"/>
              <a:gd name="T10" fmla="*/ 0 60000 65536"/>
              <a:gd name="T11" fmla="*/ 0 60000 65536"/>
              <a:gd name="T12" fmla="*/ 0 w 939"/>
              <a:gd name="T13" fmla="*/ 0 h 494"/>
              <a:gd name="T14" fmla="*/ 939 w 939"/>
              <a:gd name="T15" fmla="*/ 494 h 494"/>
            </a:gdLst>
            <a:ahLst/>
            <a:cxnLst>
              <a:cxn ang="T8">
                <a:pos x="T0" y="T1"/>
              </a:cxn>
              <a:cxn ang="T9">
                <a:pos x="T2" y="T3"/>
              </a:cxn>
              <a:cxn ang="T10">
                <a:pos x="T4" y="T5"/>
              </a:cxn>
              <a:cxn ang="T11">
                <a:pos x="T6" y="T7"/>
              </a:cxn>
            </a:cxnLst>
            <a:rect l="T12" t="T13" r="T14" b="T15"/>
            <a:pathLst>
              <a:path w="939" h="494">
                <a:moveTo>
                  <a:pt x="0" y="494"/>
                </a:moveTo>
                <a:lnTo>
                  <a:pt x="26" y="288"/>
                </a:lnTo>
                <a:lnTo>
                  <a:pt x="866" y="156"/>
                </a:lnTo>
                <a:lnTo>
                  <a:pt x="939" y="0"/>
                </a:ln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7511" name="Freeform 263"/>
          <p:cNvSpPr>
            <a:spLocks/>
          </p:cNvSpPr>
          <p:nvPr/>
        </p:nvSpPr>
        <p:spPr bwMode="auto">
          <a:xfrm>
            <a:off x="5029200" y="2638427"/>
            <a:ext cx="342900" cy="500063"/>
          </a:xfrm>
          <a:custGeom>
            <a:avLst/>
            <a:gdLst>
              <a:gd name="T0" fmla="*/ 2147483646 w 288"/>
              <a:gd name="T1" fmla="*/ 2147483646 h 384"/>
              <a:gd name="T2" fmla="*/ 2147483646 w 288"/>
              <a:gd name="T3" fmla="*/ 2147483646 h 384"/>
              <a:gd name="T4" fmla="*/ 0 w 288"/>
              <a:gd name="T5" fmla="*/ 2147483646 h 384"/>
              <a:gd name="T6" fmla="*/ 0 w 288"/>
              <a:gd name="T7" fmla="*/ 0 h 384"/>
              <a:gd name="T8" fmla="*/ 0 60000 65536"/>
              <a:gd name="T9" fmla="*/ 0 60000 65536"/>
              <a:gd name="T10" fmla="*/ 0 60000 65536"/>
              <a:gd name="T11" fmla="*/ 0 60000 65536"/>
              <a:gd name="T12" fmla="*/ 0 w 288"/>
              <a:gd name="T13" fmla="*/ 0 h 384"/>
              <a:gd name="T14" fmla="*/ 288 w 288"/>
              <a:gd name="T15" fmla="*/ 384 h 384"/>
            </a:gdLst>
            <a:ahLst/>
            <a:cxnLst>
              <a:cxn ang="T8">
                <a:pos x="T0" y="T1"/>
              </a:cxn>
              <a:cxn ang="T9">
                <a:pos x="T2" y="T3"/>
              </a:cxn>
              <a:cxn ang="T10">
                <a:pos x="T4" y="T5"/>
              </a:cxn>
              <a:cxn ang="T11">
                <a:pos x="T6" y="T7"/>
              </a:cxn>
            </a:cxnLst>
            <a:rect l="T12" t="T13" r="T14" b="T15"/>
            <a:pathLst>
              <a:path w="288" h="384">
                <a:moveTo>
                  <a:pt x="288" y="384"/>
                </a:moveTo>
                <a:lnTo>
                  <a:pt x="288" y="240"/>
                </a:lnTo>
                <a:lnTo>
                  <a:pt x="0" y="240"/>
                </a:lnTo>
                <a:lnTo>
                  <a:pt x="0" y="0"/>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7512" name="Freeform 280"/>
          <p:cNvSpPr>
            <a:spLocks/>
          </p:cNvSpPr>
          <p:nvPr/>
        </p:nvSpPr>
        <p:spPr bwMode="auto">
          <a:xfrm>
            <a:off x="3200402" y="1933577"/>
            <a:ext cx="4619625" cy="4741863"/>
          </a:xfrm>
          <a:custGeom>
            <a:avLst/>
            <a:gdLst>
              <a:gd name="T0" fmla="*/ 0 w 2910"/>
              <a:gd name="T1" fmla="*/ 2147483646 h 2987"/>
              <a:gd name="T2" fmla="*/ 2147483646 w 2910"/>
              <a:gd name="T3" fmla="*/ 2147483646 h 2987"/>
              <a:gd name="T4" fmla="*/ 2147483646 w 2910"/>
              <a:gd name="T5" fmla="*/ 2147483646 h 2987"/>
              <a:gd name="T6" fmla="*/ 2147483646 w 2910"/>
              <a:gd name="T7" fmla="*/ 0 h 2987"/>
              <a:gd name="T8" fmla="*/ 2147483646 w 2910"/>
              <a:gd name="T9" fmla="*/ 0 h 2987"/>
              <a:gd name="T10" fmla="*/ 2147483646 w 2910"/>
              <a:gd name="T11" fmla="*/ 2147483646 h 2987"/>
              <a:gd name="T12" fmla="*/ 0 60000 65536"/>
              <a:gd name="T13" fmla="*/ 0 60000 65536"/>
              <a:gd name="T14" fmla="*/ 0 60000 65536"/>
              <a:gd name="T15" fmla="*/ 0 60000 65536"/>
              <a:gd name="T16" fmla="*/ 0 60000 65536"/>
              <a:gd name="T17" fmla="*/ 0 60000 65536"/>
              <a:gd name="T18" fmla="*/ 0 w 2910"/>
              <a:gd name="T19" fmla="*/ 0 h 2987"/>
              <a:gd name="T20" fmla="*/ 2910 w 2910"/>
              <a:gd name="T21" fmla="*/ 2987 h 2987"/>
            </a:gdLst>
            <a:ahLst/>
            <a:cxnLst>
              <a:cxn ang="T12">
                <a:pos x="T0" y="T1"/>
              </a:cxn>
              <a:cxn ang="T13">
                <a:pos x="T2" y="T3"/>
              </a:cxn>
              <a:cxn ang="T14">
                <a:pos x="T4" y="T5"/>
              </a:cxn>
              <a:cxn ang="T15">
                <a:pos x="T6" y="T7"/>
              </a:cxn>
              <a:cxn ang="T16">
                <a:pos x="T8" y="T9"/>
              </a:cxn>
              <a:cxn ang="T17">
                <a:pos x="T10" y="T11"/>
              </a:cxn>
            </a:cxnLst>
            <a:rect l="T18" t="T19" r="T20" b="T21"/>
            <a:pathLst>
              <a:path w="2910" h="2987">
                <a:moveTo>
                  <a:pt x="0" y="2839"/>
                </a:moveTo>
                <a:lnTo>
                  <a:pt x="74" y="2987"/>
                </a:lnTo>
                <a:lnTo>
                  <a:pt x="2885" y="2978"/>
                </a:lnTo>
                <a:lnTo>
                  <a:pt x="2910" y="0"/>
                </a:lnTo>
                <a:lnTo>
                  <a:pt x="528" y="0"/>
                </a:lnTo>
                <a:lnTo>
                  <a:pt x="492" y="120"/>
                </a:ln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7513" name="Text Box 281"/>
          <p:cNvSpPr txBox="1">
            <a:spLocks noChangeArrowheads="1"/>
          </p:cNvSpPr>
          <p:nvPr/>
        </p:nvSpPr>
        <p:spPr bwMode="auto">
          <a:xfrm>
            <a:off x="4724400" y="20574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200"/>
              <a:t>Tabel </a:t>
            </a:r>
            <a:r>
              <a:rPr lang="en-US" altLang="en-US" sz="1200" b="1"/>
              <a:t>Ruang</a:t>
            </a:r>
          </a:p>
        </p:txBody>
      </p:sp>
      <p:sp>
        <p:nvSpPr>
          <p:cNvPr id="17514" name="Text Box 282"/>
          <p:cNvSpPr txBox="1">
            <a:spLocks noChangeArrowheads="1"/>
          </p:cNvSpPr>
          <p:nvPr/>
        </p:nvSpPr>
        <p:spPr bwMode="auto">
          <a:xfrm>
            <a:off x="3733800" y="28194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200"/>
              <a:t>Tabel </a:t>
            </a:r>
            <a:r>
              <a:rPr lang="en-US" altLang="en-US" sz="1200" b="1"/>
              <a:t>Jadwal</a:t>
            </a:r>
          </a:p>
        </p:txBody>
      </p:sp>
      <p:sp>
        <p:nvSpPr>
          <p:cNvPr id="17515" name="Text Box 283"/>
          <p:cNvSpPr txBox="1">
            <a:spLocks noChangeArrowheads="1"/>
          </p:cNvSpPr>
          <p:nvPr/>
        </p:nvSpPr>
        <p:spPr bwMode="auto">
          <a:xfrm>
            <a:off x="1600200" y="28194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200"/>
              <a:t>Tabel </a:t>
            </a:r>
            <a:r>
              <a:rPr lang="en-US" altLang="en-US" sz="1200" b="1"/>
              <a:t>Nilai</a:t>
            </a:r>
          </a:p>
        </p:txBody>
      </p:sp>
      <p:sp>
        <p:nvSpPr>
          <p:cNvPr id="17516" name="Text Box 284"/>
          <p:cNvSpPr txBox="1">
            <a:spLocks noChangeArrowheads="1"/>
          </p:cNvSpPr>
          <p:nvPr/>
        </p:nvSpPr>
        <p:spPr bwMode="auto">
          <a:xfrm>
            <a:off x="4114800" y="3992565"/>
            <a:ext cx="1447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200"/>
              <a:t>Tabel </a:t>
            </a:r>
            <a:r>
              <a:rPr lang="en-US" altLang="en-US" sz="1200" b="1"/>
              <a:t>Matakuliah</a:t>
            </a:r>
          </a:p>
        </p:txBody>
      </p:sp>
      <p:sp>
        <p:nvSpPr>
          <p:cNvPr id="17517" name="Text Box 285"/>
          <p:cNvSpPr txBox="1">
            <a:spLocks noChangeArrowheads="1"/>
          </p:cNvSpPr>
          <p:nvPr/>
        </p:nvSpPr>
        <p:spPr bwMode="auto">
          <a:xfrm>
            <a:off x="3048000" y="4906965"/>
            <a:ext cx="1447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200"/>
              <a:t>Tabel </a:t>
            </a:r>
            <a:r>
              <a:rPr lang="en-US" altLang="en-US" sz="1200" b="1"/>
              <a:t>Dosen</a:t>
            </a:r>
          </a:p>
        </p:txBody>
      </p:sp>
      <p:sp>
        <p:nvSpPr>
          <p:cNvPr id="17518" name="Text Box 286"/>
          <p:cNvSpPr txBox="1">
            <a:spLocks noChangeArrowheads="1"/>
          </p:cNvSpPr>
          <p:nvPr/>
        </p:nvSpPr>
        <p:spPr bwMode="auto">
          <a:xfrm>
            <a:off x="2362200" y="5881690"/>
            <a:ext cx="1676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200"/>
              <a:t>Tabel </a:t>
            </a:r>
            <a:r>
              <a:rPr lang="en-US" altLang="en-US" sz="1200" b="1"/>
              <a:t>Program Studi</a:t>
            </a:r>
          </a:p>
        </p:txBody>
      </p:sp>
      <p:sp>
        <p:nvSpPr>
          <p:cNvPr id="17519" name="WordArt 287"/>
          <p:cNvSpPr>
            <a:spLocks noChangeArrowheads="1" noChangeShapeType="1" noTextEdit="1"/>
          </p:cNvSpPr>
          <p:nvPr/>
        </p:nvSpPr>
        <p:spPr bwMode="auto">
          <a:xfrm>
            <a:off x="5200650" y="841889"/>
            <a:ext cx="3733800" cy="685800"/>
          </a:xfrm>
          <a:prstGeom prst="rect">
            <a:avLst/>
          </a:prstGeom>
        </p:spPr>
        <p:txBody>
          <a:bodyPr wrap="none" fromWordArt="1">
            <a:prstTxWarp prst="textPlain">
              <a:avLst>
                <a:gd name="adj" fmla="val 50000"/>
              </a:avLst>
            </a:prstTxWarp>
          </a:bodyPr>
          <a:lstStyle/>
          <a:p>
            <a:pPr algn="ctr"/>
            <a:r>
              <a:rPr lang="nn-NO" sz="3600" kern="10" dirty="0">
                <a:ln w="9525">
                  <a:solidFill>
                    <a:srgbClr val="000000"/>
                  </a:solidFill>
                  <a:round/>
                  <a:headEnd/>
                  <a:tailEnd/>
                </a:ln>
                <a:latin typeface="Book Antiqua" panose="02040602050305030304" pitchFamily="18" charset="0"/>
              </a:rPr>
              <a:t>Maping dari ERD ke Skema Relasi</a:t>
            </a:r>
            <a:endParaRPr lang="id-ID" sz="3600" kern="10" dirty="0">
              <a:ln w="9525">
                <a:solidFill>
                  <a:srgbClr val="000000"/>
                </a:solidFill>
                <a:round/>
                <a:headEnd/>
                <a:tailEnd/>
              </a:ln>
              <a:latin typeface="Book Antiqua" panose="02040602050305030304" pitchFamily="18" charset="0"/>
            </a:endParaRPr>
          </a:p>
        </p:txBody>
      </p:sp>
      <p:sp>
        <p:nvSpPr>
          <p:cNvPr id="17520" name="Rectangle 335"/>
          <p:cNvSpPr>
            <a:spLocks noChangeArrowheads="1"/>
          </p:cNvSpPr>
          <p:nvPr/>
        </p:nvSpPr>
        <p:spPr bwMode="auto">
          <a:xfrm>
            <a:off x="457200" y="185926"/>
            <a:ext cx="5105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tabLst>
                <a:tab pos="1885950" algn="l"/>
              </a:tabLst>
              <a:defRPr sz="3200">
                <a:solidFill>
                  <a:schemeClr val="tx1"/>
                </a:solidFill>
                <a:latin typeface="Arial" panose="020B0604020202020204" pitchFamily="34" charset="0"/>
              </a:defRPr>
            </a:lvl1pPr>
            <a:lvl2pPr marL="742950" indent="-285750">
              <a:spcBef>
                <a:spcPct val="20000"/>
              </a:spcBef>
              <a:buChar char="–"/>
              <a:tabLst>
                <a:tab pos="1885950" algn="l"/>
              </a:tabLst>
              <a:defRPr sz="2800">
                <a:solidFill>
                  <a:schemeClr val="tx1"/>
                </a:solidFill>
                <a:latin typeface="Arial" panose="020B0604020202020204" pitchFamily="34" charset="0"/>
              </a:defRPr>
            </a:lvl2pPr>
            <a:lvl3pPr marL="1143000" indent="-228600">
              <a:spcBef>
                <a:spcPct val="20000"/>
              </a:spcBef>
              <a:buChar char="•"/>
              <a:tabLst>
                <a:tab pos="1885950" algn="l"/>
              </a:tabLst>
              <a:defRPr sz="2400">
                <a:solidFill>
                  <a:schemeClr val="tx1"/>
                </a:solidFill>
                <a:latin typeface="Arial" panose="020B0604020202020204" pitchFamily="34" charset="0"/>
              </a:defRPr>
            </a:lvl3pPr>
            <a:lvl4pPr marL="1600200" indent="-228600">
              <a:spcBef>
                <a:spcPct val="20000"/>
              </a:spcBef>
              <a:buChar char="–"/>
              <a:tabLst>
                <a:tab pos="1885950" algn="l"/>
              </a:tabLst>
              <a:defRPr sz="2000">
                <a:solidFill>
                  <a:schemeClr val="tx1"/>
                </a:solidFill>
                <a:latin typeface="Arial" panose="020B0604020202020204" pitchFamily="34" charset="0"/>
              </a:defRPr>
            </a:lvl4pPr>
            <a:lvl5pPr marL="2057400" indent="-228600">
              <a:spcBef>
                <a:spcPct val="20000"/>
              </a:spcBef>
              <a:buChar char="»"/>
              <a:tabLst>
                <a:tab pos="188595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188595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188595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188595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1885950" algn="l"/>
              </a:tabLst>
              <a:defRPr sz="2000">
                <a:solidFill>
                  <a:schemeClr val="tx1"/>
                </a:solidFill>
                <a:latin typeface="Arial" panose="020B0604020202020204" pitchFamily="34" charset="0"/>
              </a:defRPr>
            </a:lvl9pPr>
          </a:lstStyle>
          <a:p>
            <a:pPr eaLnBrk="1" hangingPunct="1">
              <a:spcBef>
                <a:spcPct val="0"/>
              </a:spcBef>
              <a:buFontTx/>
              <a:buNone/>
            </a:pPr>
            <a:r>
              <a:rPr lang="en-US" altLang="en-US" sz="1200" b="1" dirty="0">
                <a:latin typeface="Times New Roman" panose="02020603050405020304" pitchFamily="18" charset="0"/>
              </a:rPr>
              <a:t>KAMUS DATA : Database AKADEMIK (</a:t>
            </a:r>
            <a:r>
              <a:rPr lang="en-US" altLang="en-US" sz="1200" b="1" i="1" dirty="0" err="1">
                <a:solidFill>
                  <a:schemeClr val="accent2"/>
                </a:solidFill>
                <a:latin typeface="Times New Roman" panose="02020603050405020304" pitchFamily="18" charset="0"/>
              </a:rPr>
              <a:t>setelah</a:t>
            </a:r>
            <a:r>
              <a:rPr lang="en-US" altLang="en-US" sz="1200" b="1" i="1" dirty="0">
                <a:solidFill>
                  <a:schemeClr val="accent2"/>
                </a:solidFill>
                <a:latin typeface="Times New Roman" panose="02020603050405020304" pitchFamily="18" charset="0"/>
              </a:rPr>
              <a:t> </a:t>
            </a:r>
            <a:r>
              <a:rPr lang="en-US" altLang="en-US" sz="1200" b="1" i="1" dirty="0" err="1">
                <a:solidFill>
                  <a:schemeClr val="accent2"/>
                </a:solidFill>
                <a:latin typeface="Times New Roman" panose="02020603050405020304" pitchFamily="18" charset="0"/>
              </a:rPr>
              <a:t>ada</a:t>
            </a:r>
            <a:r>
              <a:rPr lang="en-US" altLang="en-US" sz="1200" b="1" i="1" dirty="0">
                <a:solidFill>
                  <a:schemeClr val="accent2"/>
                </a:solidFill>
                <a:latin typeface="Times New Roman" panose="02020603050405020304" pitchFamily="18" charset="0"/>
              </a:rPr>
              <a:t> </a:t>
            </a:r>
            <a:r>
              <a:rPr lang="en-US" altLang="en-US" sz="1200" b="1" i="1" dirty="0" err="1">
                <a:solidFill>
                  <a:schemeClr val="accent2"/>
                </a:solidFill>
                <a:latin typeface="Times New Roman" panose="02020603050405020304" pitchFamily="18" charset="0"/>
              </a:rPr>
              <a:t>relasi</a:t>
            </a:r>
            <a:r>
              <a:rPr lang="en-US" altLang="en-US" sz="1200" b="1" i="1" dirty="0">
                <a:solidFill>
                  <a:schemeClr val="accent2"/>
                </a:solidFill>
                <a:latin typeface="Times New Roman" panose="02020603050405020304" pitchFamily="18" charset="0"/>
              </a:rPr>
              <a:t> </a:t>
            </a:r>
            <a:r>
              <a:rPr lang="en-US" altLang="en-US" sz="1200" b="1" i="1" dirty="0" err="1">
                <a:solidFill>
                  <a:schemeClr val="accent2"/>
                </a:solidFill>
                <a:latin typeface="Times New Roman" panose="02020603050405020304" pitchFamily="18" charset="0"/>
              </a:rPr>
              <a:t>antar</a:t>
            </a:r>
            <a:r>
              <a:rPr lang="en-US" altLang="en-US" sz="1200" b="1" i="1" dirty="0">
                <a:solidFill>
                  <a:schemeClr val="accent2"/>
                </a:solidFill>
                <a:latin typeface="Times New Roman" panose="02020603050405020304" pitchFamily="18" charset="0"/>
              </a:rPr>
              <a:t> </a:t>
            </a:r>
            <a:r>
              <a:rPr lang="en-US" altLang="en-US" sz="1200" b="1" i="1" dirty="0" err="1">
                <a:solidFill>
                  <a:schemeClr val="accent2"/>
                </a:solidFill>
                <a:latin typeface="Times New Roman" panose="02020603050405020304" pitchFamily="18" charset="0"/>
              </a:rPr>
              <a:t>tabel</a:t>
            </a:r>
            <a:r>
              <a:rPr lang="en-US" altLang="en-US" sz="1200" b="1" dirty="0">
                <a:latin typeface="Times New Roman" panose="02020603050405020304" pitchFamily="18" charset="0"/>
              </a:rPr>
              <a:t>)</a:t>
            </a:r>
          </a:p>
          <a:p>
            <a:pPr eaLnBrk="1" hangingPunct="1">
              <a:spcBef>
                <a:spcPct val="0"/>
              </a:spcBef>
              <a:buFontTx/>
              <a:buNone/>
            </a:pPr>
            <a:r>
              <a:rPr lang="en-US" altLang="en-US" sz="1200" dirty="0" err="1">
                <a:latin typeface="Times New Roman" panose="02020603050405020304" pitchFamily="18" charset="0"/>
              </a:rPr>
              <a:t>Entitas</a:t>
            </a:r>
            <a:r>
              <a:rPr lang="en-US" altLang="en-US" sz="1200" dirty="0">
                <a:latin typeface="Times New Roman" panose="02020603050405020304" pitchFamily="18" charset="0"/>
              </a:rPr>
              <a:t> / </a:t>
            </a:r>
            <a:r>
              <a:rPr lang="en-US" altLang="en-US" sz="1200" dirty="0" err="1">
                <a:latin typeface="Times New Roman" panose="02020603050405020304" pitchFamily="18" charset="0"/>
              </a:rPr>
              <a:t>Tabel</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Mahasiswa</a:t>
            </a:r>
            <a:r>
              <a:rPr lang="en-US" altLang="en-US" sz="1200" dirty="0">
                <a:latin typeface="Times New Roman" panose="02020603050405020304" pitchFamily="18" charset="0"/>
              </a:rPr>
              <a:t> 	= </a:t>
            </a:r>
            <a:r>
              <a:rPr lang="en-US" altLang="en-US" sz="1200" i="1" dirty="0">
                <a:latin typeface="Times New Roman" panose="02020603050405020304" pitchFamily="18" charset="0"/>
              </a:rPr>
              <a:t>{ </a:t>
            </a:r>
            <a:r>
              <a:rPr lang="en-US" altLang="en-US" sz="1200" i="1" u="sng" dirty="0" err="1">
                <a:latin typeface="Times New Roman" panose="02020603050405020304" pitchFamily="18" charset="0"/>
              </a:rPr>
              <a:t>nim</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nama_mhs</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jk</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tgl_lahir</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kota</a:t>
            </a:r>
            <a:r>
              <a:rPr lang="en-US" altLang="en-US" sz="1200" i="1" dirty="0">
                <a:latin typeface="Times New Roman" panose="02020603050405020304" pitchFamily="18" charset="0"/>
              </a:rPr>
              <a:t>, </a:t>
            </a:r>
            <a:r>
              <a:rPr lang="en-US" altLang="en-US" sz="1200" i="1" dirty="0" err="1">
                <a:solidFill>
                  <a:schemeClr val="accent2"/>
                </a:solidFill>
                <a:latin typeface="Times New Roman" panose="02020603050405020304" pitchFamily="18" charset="0"/>
              </a:rPr>
              <a:t>kd_pro</a:t>
            </a:r>
            <a:r>
              <a:rPr lang="en-US" altLang="en-US" sz="1200" i="1" dirty="0">
                <a:latin typeface="Times New Roman" panose="02020603050405020304" pitchFamily="18" charset="0"/>
              </a:rPr>
              <a:t> }</a:t>
            </a:r>
            <a:endParaRPr lang="en-US" altLang="en-US" sz="1200" dirty="0">
              <a:latin typeface="Times New Roman" panose="02020603050405020304" pitchFamily="18" charset="0"/>
            </a:endParaRPr>
          </a:p>
          <a:p>
            <a:pPr eaLnBrk="1" hangingPunct="1">
              <a:spcBef>
                <a:spcPct val="0"/>
              </a:spcBef>
              <a:buFontTx/>
              <a:buNone/>
            </a:pPr>
            <a:r>
              <a:rPr lang="en-US" altLang="en-US" sz="1200" dirty="0" err="1">
                <a:latin typeface="Times New Roman" panose="02020603050405020304" pitchFamily="18" charset="0"/>
              </a:rPr>
              <a:t>Entitas</a:t>
            </a:r>
            <a:r>
              <a:rPr lang="en-US" altLang="en-US" sz="1200" dirty="0">
                <a:latin typeface="Times New Roman" panose="02020603050405020304" pitchFamily="18" charset="0"/>
              </a:rPr>
              <a:t> / </a:t>
            </a:r>
            <a:r>
              <a:rPr lang="en-US" altLang="en-US" sz="1200" dirty="0" err="1">
                <a:latin typeface="Times New Roman" panose="02020603050405020304" pitchFamily="18" charset="0"/>
              </a:rPr>
              <a:t>Tabel</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Matakuliah</a:t>
            </a:r>
            <a:r>
              <a:rPr lang="en-US" altLang="en-US" sz="1200" dirty="0">
                <a:latin typeface="Times New Roman" panose="02020603050405020304" pitchFamily="18" charset="0"/>
              </a:rPr>
              <a:t> 	= </a:t>
            </a:r>
            <a:r>
              <a:rPr lang="en-US" altLang="en-US" sz="1200" i="1" dirty="0">
                <a:latin typeface="Times New Roman" panose="02020603050405020304" pitchFamily="18" charset="0"/>
              </a:rPr>
              <a:t>{ </a:t>
            </a:r>
            <a:r>
              <a:rPr lang="en-US" altLang="en-US" sz="1200" i="1" u="sng" dirty="0" err="1">
                <a:latin typeface="Times New Roman" panose="02020603050405020304" pitchFamily="18" charset="0"/>
              </a:rPr>
              <a:t>kode_mk</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nama_mk</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sks</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smt</a:t>
            </a:r>
            <a:r>
              <a:rPr lang="en-US" altLang="en-US" sz="1200" i="1" dirty="0">
                <a:latin typeface="Times New Roman" panose="02020603050405020304" pitchFamily="18" charset="0"/>
              </a:rPr>
              <a:t> , </a:t>
            </a:r>
            <a:r>
              <a:rPr lang="en-US" altLang="en-US" sz="1200" i="1" dirty="0" err="1">
                <a:solidFill>
                  <a:schemeClr val="accent2"/>
                </a:solidFill>
                <a:latin typeface="Times New Roman" panose="02020603050405020304" pitchFamily="18" charset="0"/>
              </a:rPr>
              <a:t>nid</a:t>
            </a:r>
            <a:r>
              <a:rPr lang="en-US" altLang="en-US" sz="1200" i="1" dirty="0">
                <a:latin typeface="Times New Roman" panose="02020603050405020304" pitchFamily="18" charset="0"/>
              </a:rPr>
              <a:t>}</a:t>
            </a:r>
            <a:endParaRPr lang="en-US" altLang="en-US" sz="1200" dirty="0">
              <a:latin typeface="Times New Roman" panose="02020603050405020304" pitchFamily="18" charset="0"/>
            </a:endParaRPr>
          </a:p>
          <a:p>
            <a:pPr eaLnBrk="1" hangingPunct="1">
              <a:spcBef>
                <a:spcPct val="0"/>
              </a:spcBef>
              <a:buFontTx/>
              <a:buNone/>
            </a:pPr>
            <a:r>
              <a:rPr lang="en-US" altLang="en-US" sz="1200" dirty="0" err="1">
                <a:latin typeface="Times New Roman" panose="02020603050405020304" pitchFamily="18" charset="0"/>
              </a:rPr>
              <a:t>Entitas</a:t>
            </a:r>
            <a:r>
              <a:rPr lang="en-US" altLang="en-US" sz="1200" dirty="0">
                <a:latin typeface="Times New Roman" panose="02020603050405020304" pitchFamily="18" charset="0"/>
              </a:rPr>
              <a:t> / </a:t>
            </a:r>
            <a:r>
              <a:rPr lang="en-US" altLang="en-US" sz="1200" dirty="0" err="1">
                <a:latin typeface="Times New Roman" panose="02020603050405020304" pitchFamily="18" charset="0"/>
              </a:rPr>
              <a:t>Tabel</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Dosen</a:t>
            </a:r>
            <a:r>
              <a:rPr lang="en-US" altLang="en-US" sz="1200" dirty="0">
                <a:latin typeface="Times New Roman" panose="02020603050405020304" pitchFamily="18" charset="0"/>
              </a:rPr>
              <a:t> 	= </a:t>
            </a:r>
            <a:r>
              <a:rPr lang="en-US" altLang="en-US" sz="1200" i="1" dirty="0">
                <a:latin typeface="Times New Roman" panose="02020603050405020304" pitchFamily="18" charset="0"/>
              </a:rPr>
              <a:t>{ </a:t>
            </a:r>
            <a:r>
              <a:rPr lang="en-US" altLang="en-US" sz="1200" i="1" u="sng" dirty="0" err="1">
                <a:latin typeface="Times New Roman" panose="02020603050405020304" pitchFamily="18" charset="0"/>
              </a:rPr>
              <a:t>nid</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nama_dos</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pend_dos</a:t>
            </a:r>
            <a:r>
              <a:rPr lang="en-US" altLang="en-US" sz="1200" i="1" dirty="0">
                <a:latin typeface="Times New Roman" panose="02020603050405020304" pitchFamily="18" charset="0"/>
              </a:rPr>
              <a:t>, status }</a:t>
            </a:r>
            <a:endParaRPr lang="en-US" altLang="en-US" sz="1200" dirty="0">
              <a:latin typeface="Times New Roman" panose="02020603050405020304" pitchFamily="18" charset="0"/>
            </a:endParaRPr>
          </a:p>
          <a:p>
            <a:pPr eaLnBrk="1" hangingPunct="1">
              <a:spcBef>
                <a:spcPct val="0"/>
              </a:spcBef>
              <a:buFontTx/>
              <a:buNone/>
            </a:pPr>
            <a:r>
              <a:rPr lang="en-US" altLang="en-US" sz="1200" dirty="0" err="1">
                <a:latin typeface="Times New Roman" panose="02020603050405020304" pitchFamily="18" charset="0"/>
              </a:rPr>
              <a:t>Entitas</a:t>
            </a:r>
            <a:r>
              <a:rPr lang="en-US" altLang="en-US" sz="1200" dirty="0">
                <a:latin typeface="Times New Roman" panose="02020603050405020304" pitchFamily="18" charset="0"/>
              </a:rPr>
              <a:t> / </a:t>
            </a:r>
            <a:r>
              <a:rPr lang="en-US" altLang="en-US" sz="1200" dirty="0" err="1">
                <a:latin typeface="Times New Roman" panose="02020603050405020304" pitchFamily="18" charset="0"/>
              </a:rPr>
              <a:t>Tabel</a:t>
            </a:r>
            <a:r>
              <a:rPr lang="en-US" altLang="en-US" sz="1200" dirty="0">
                <a:latin typeface="Times New Roman" panose="02020603050405020304" pitchFamily="18" charset="0"/>
              </a:rPr>
              <a:t> Prodi	= </a:t>
            </a:r>
            <a:r>
              <a:rPr lang="en-US" altLang="en-US" sz="1200" i="1" dirty="0">
                <a:latin typeface="Times New Roman" panose="02020603050405020304" pitchFamily="18" charset="0"/>
              </a:rPr>
              <a:t>{ </a:t>
            </a:r>
            <a:r>
              <a:rPr lang="en-US" altLang="en-US" sz="1200" i="1" u="sng" dirty="0" err="1">
                <a:latin typeface="Times New Roman" panose="02020603050405020304" pitchFamily="18" charset="0"/>
              </a:rPr>
              <a:t>kd_prod</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nama_prod</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jenj</a:t>
            </a:r>
            <a:r>
              <a:rPr lang="en-US" altLang="en-US" sz="1200" i="1" dirty="0">
                <a:latin typeface="Times New Roman" panose="02020603050405020304" pitchFamily="18" charset="0"/>
              </a:rPr>
              <a:t>, </a:t>
            </a:r>
            <a:r>
              <a:rPr lang="en-US" altLang="en-US" sz="1200" i="1" dirty="0" err="1">
                <a:solidFill>
                  <a:schemeClr val="accent2"/>
                </a:solidFill>
                <a:latin typeface="Times New Roman" panose="02020603050405020304" pitchFamily="18" charset="0"/>
              </a:rPr>
              <a:t>nid</a:t>
            </a:r>
            <a:r>
              <a:rPr lang="en-US" altLang="en-US" sz="1200" i="1" dirty="0">
                <a:latin typeface="Times New Roman" panose="02020603050405020304" pitchFamily="18" charset="0"/>
              </a:rPr>
              <a:t> }</a:t>
            </a:r>
            <a:endParaRPr lang="en-US" altLang="en-US" sz="1200" dirty="0">
              <a:latin typeface="Times New Roman" panose="02020603050405020304" pitchFamily="18" charset="0"/>
            </a:endParaRPr>
          </a:p>
          <a:p>
            <a:pPr eaLnBrk="1" hangingPunct="1">
              <a:spcBef>
                <a:spcPct val="0"/>
              </a:spcBef>
              <a:buFontTx/>
              <a:buNone/>
            </a:pPr>
            <a:r>
              <a:rPr lang="en-US" altLang="en-US" sz="1200" dirty="0" err="1">
                <a:latin typeface="Times New Roman" panose="02020603050405020304" pitchFamily="18" charset="0"/>
              </a:rPr>
              <a:t>Entitas</a:t>
            </a:r>
            <a:r>
              <a:rPr lang="en-US" altLang="en-US" sz="1200" dirty="0">
                <a:latin typeface="Times New Roman" panose="02020603050405020304" pitchFamily="18" charset="0"/>
              </a:rPr>
              <a:t> / </a:t>
            </a:r>
            <a:r>
              <a:rPr lang="en-US" altLang="en-US" sz="1200" dirty="0" err="1">
                <a:latin typeface="Times New Roman" panose="02020603050405020304" pitchFamily="18" charset="0"/>
              </a:rPr>
              <a:t>Tabel</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Ruang</a:t>
            </a:r>
            <a:r>
              <a:rPr lang="en-US" altLang="en-US" sz="1200" dirty="0">
                <a:latin typeface="Times New Roman" panose="02020603050405020304" pitchFamily="18" charset="0"/>
              </a:rPr>
              <a:t>	= { </a:t>
            </a:r>
            <a:r>
              <a:rPr lang="en-US" altLang="en-US" sz="1200" i="1" u="sng" dirty="0" err="1">
                <a:latin typeface="Times New Roman" panose="02020603050405020304" pitchFamily="18" charset="0"/>
              </a:rPr>
              <a:t>kd_ruang</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nama_ruang</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kapasitas</a:t>
            </a:r>
            <a:r>
              <a:rPr lang="en-US" altLang="en-US" sz="1200" i="1" dirty="0">
                <a:latin typeface="Times New Roman" panose="02020603050405020304" pitchFamily="18" charset="0"/>
              </a:rPr>
              <a:t>}</a:t>
            </a:r>
          </a:p>
          <a:p>
            <a:pPr eaLnBrk="1" hangingPunct="1">
              <a:spcBef>
                <a:spcPct val="0"/>
              </a:spcBef>
              <a:buFontTx/>
              <a:buNone/>
            </a:pPr>
            <a:r>
              <a:rPr lang="en-US" altLang="en-US" sz="1200" dirty="0" err="1">
                <a:solidFill>
                  <a:schemeClr val="accent2"/>
                </a:solidFill>
                <a:latin typeface="Times New Roman" panose="02020603050405020304" pitchFamily="18" charset="0"/>
              </a:rPr>
              <a:t>Entitas</a:t>
            </a:r>
            <a:r>
              <a:rPr lang="en-US" altLang="en-US" sz="1200" dirty="0">
                <a:solidFill>
                  <a:schemeClr val="accent2"/>
                </a:solidFill>
                <a:latin typeface="Times New Roman" panose="02020603050405020304" pitchFamily="18" charset="0"/>
              </a:rPr>
              <a:t> / </a:t>
            </a:r>
            <a:r>
              <a:rPr lang="en-US" altLang="en-US" sz="1200" dirty="0" err="1">
                <a:solidFill>
                  <a:schemeClr val="accent2"/>
                </a:solidFill>
                <a:latin typeface="Times New Roman" panose="02020603050405020304" pitchFamily="18" charset="0"/>
              </a:rPr>
              <a:t>Tabel</a:t>
            </a:r>
            <a:r>
              <a:rPr lang="en-US" altLang="en-US" sz="1200" dirty="0">
                <a:solidFill>
                  <a:schemeClr val="accent2"/>
                </a:solidFill>
                <a:latin typeface="Times New Roman" panose="02020603050405020304" pitchFamily="18" charset="0"/>
              </a:rPr>
              <a:t> </a:t>
            </a:r>
            <a:r>
              <a:rPr lang="en-US" altLang="en-US" sz="1200" dirty="0" err="1">
                <a:solidFill>
                  <a:schemeClr val="accent2"/>
                </a:solidFill>
                <a:latin typeface="Times New Roman" panose="02020603050405020304" pitchFamily="18" charset="0"/>
              </a:rPr>
              <a:t>Nilai</a:t>
            </a:r>
            <a:r>
              <a:rPr lang="en-US" altLang="en-US" sz="1200" dirty="0">
                <a:solidFill>
                  <a:schemeClr val="accent2"/>
                </a:solidFill>
                <a:latin typeface="Times New Roman" panose="02020603050405020304" pitchFamily="18" charset="0"/>
              </a:rPr>
              <a:t>	= { </a:t>
            </a:r>
            <a:r>
              <a:rPr lang="en-US" altLang="en-US" sz="1200" i="1" u="sng" dirty="0" err="1">
                <a:solidFill>
                  <a:schemeClr val="accent2"/>
                </a:solidFill>
                <a:latin typeface="Times New Roman" panose="02020603050405020304" pitchFamily="18" charset="0"/>
              </a:rPr>
              <a:t>nim</a:t>
            </a:r>
            <a:r>
              <a:rPr lang="en-US" altLang="en-US" sz="1200" i="1" dirty="0">
                <a:solidFill>
                  <a:schemeClr val="accent2"/>
                </a:solidFill>
                <a:latin typeface="Times New Roman" panose="02020603050405020304" pitchFamily="18" charset="0"/>
              </a:rPr>
              <a:t>, </a:t>
            </a:r>
            <a:r>
              <a:rPr lang="en-US" altLang="en-US" sz="1200" i="1" u="sng" dirty="0" err="1">
                <a:solidFill>
                  <a:schemeClr val="accent2"/>
                </a:solidFill>
                <a:latin typeface="Times New Roman" panose="02020603050405020304" pitchFamily="18" charset="0"/>
              </a:rPr>
              <a:t>kode_mk</a:t>
            </a:r>
            <a:r>
              <a:rPr lang="en-US" altLang="en-US" sz="1200" i="1" dirty="0">
                <a:solidFill>
                  <a:schemeClr val="accent2"/>
                </a:solidFill>
                <a:latin typeface="Times New Roman" panose="02020603050405020304" pitchFamily="18" charset="0"/>
              </a:rPr>
              <a:t>, </a:t>
            </a:r>
            <a:r>
              <a:rPr lang="en-US" altLang="en-US" sz="1200" i="1" dirty="0" err="1">
                <a:solidFill>
                  <a:schemeClr val="accent2"/>
                </a:solidFill>
                <a:latin typeface="Times New Roman" panose="02020603050405020304" pitchFamily="18" charset="0"/>
              </a:rPr>
              <a:t>nilai</a:t>
            </a:r>
            <a:r>
              <a:rPr lang="en-US" altLang="en-US" sz="1200" i="1" dirty="0">
                <a:solidFill>
                  <a:schemeClr val="accent2"/>
                </a:solidFill>
                <a:latin typeface="Times New Roman" panose="02020603050405020304" pitchFamily="18" charset="0"/>
              </a:rPr>
              <a:t>}</a:t>
            </a:r>
          </a:p>
          <a:p>
            <a:pPr eaLnBrk="1" hangingPunct="1">
              <a:spcBef>
                <a:spcPct val="0"/>
              </a:spcBef>
              <a:buFontTx/>
              <a:buNone/>
            </a:pPr>
            <a:r>
              <a:rPr lang="en-US" altLang="en-US" sz="1200" dirty="0" err="1">
                <a:solidFill>
                  <a:schemeClr val="accent2"/>
                </a:solidFill>
                <a:latin typeface="Times New Roman" panose="02020603050405020304" pitchFamily="18" charset="0"/>
              </a:rPr>
              <a:t>Entitas</a:t>
            </a:r>
            <a:r>
              <a:rPr lang="en-US" altLang="en-US" sz="1200" dirty="0">
                <a:solidFill>
                  <a:schemeClr val="accent2"/>
                </a:solidFill>
                <a:latin typeface="Times New Roman" panose="02020603050405020304" pitchFamily="18" charset="0"/>
              </a:rPr>
              <a:t> / </a:t>
            </a:r>
            <a:r>
              <a:rPr lang="en-US" altLang="en-US" sz="1200" dirty="0" err="1">
                <a:solidFill>
                  <a:schemeClr val="accent2"/>
                </a:solidFill>
                <a:latin typeface="Times New Roman" panose="02020603050405020304" pitchFamily="18" charset="0"/>
              </a:rPr>
              <a:t>Tabel</a:t>
            </a:r>
            <a:r>
              <a:rPr lang="en-US" altLang="en-US" sz="1200" dirty="0">
                <a:solidFill>
                  <a:schemeClr val="accent2"/>
                </a:solidFill>
                <a:latin typeface="Times New Roman" panose="02020603050405020304" pitchFamily="18" charset="0"/>
              </a:rPr>
              <a:t> </a:t>
            </a:r>
            <a:r>
              <a:rPr lang="en-US" altLang="en-US" sz="1200" dirty="0" err="1">
                <a:solidFill>
                  <a:schemeClr val="accent2"/>
                </a:solidFill>
                <a:latin typeface="Times New Roman" panose="02020603050405020304" pitchFamily="18" charset="0"/>
              </a:rPr>
              <a:t>Jadwal</a:t>
            </a:r>
            <a:r>
              <a:rPr lang="en-US" altLang="en-US" sz="1200" dirty="0">
                <a:solidFill>
                  <a:schemeClr val="accent2"/>
                </a:solidFill>
                <a:latin typeface="Times New Roman" panose="02020603050405020304" pitchFamily="18" charset="0"/>
              </a:rPr>
              <a:t>	= { </a:t>
            </a:r>
            <a:r>
              <a:rPr lang="en-US" altLang="en-US" sz="1200" i="1" u="sng" dirty="0" err="1">
                <a:solidFill>
                  <a:schemeClr val="accent2"/>
                </a:solidFill>
                <a:latin typeface="Times New Roman" panose="02020603050405020304" pitchFamily="18" charset="0"/>
              </a:rPr>
              <a:t>kode_mk</a:t>
            </a:r>
            <a:r>
              <a:rPr lang="en-US" altLang="en-US" sz="1200" i="1" dirty="0">
                <a:solidFill>
                  <a:schemeClr val="accent2"/>
                </a:solidFill>
                <a:latin typeface="Times New Roman" panose="02020603050405020304" pitchFamily="18" charset="0"/>
              </a:rPr>
              <a:t>, </a:t>
            </a:r>
            <a:r>
              <a:rPr lang="en-US" altLang="en-US" sz="1200" i="1" u="sng" dirty="0" err="1">
                <a:solidFill>
                  <a:schemeClr val="accent2"/>
                </a:solidFill>
                <a:latin typeface="Times New Roman" panose="02020603050405020304" pitchFamily="18" charset="0"/>
              </a:rPr>
              <a:t>kd_ruang</a:t>
            </a:r>
            <a:r>
              <a:rPr lang="en-US" altLang="en-US" sz="1200" i="1" dirty="0">
                <a:solidFill>
                  <a:schemeClr val="accent2"/>
                </a:solidFill>
                <a:latin typeface="Times New Roman" panose="02020603050405020304" pitchFamily="18" charset="0"/>
              </a:rPr>
              <a:t>, </a:t>
            </a:r>
            <a:r>
              <a:rPr lang="en-US" altLang="en-US" sz="1200" i="1" u="sng" dirty="0" err="1">
                <a:solidFill>
                  <a:schemeClr val="accent2"/>
                </a:solidFill>
                <a:latin typeface="Times New Roman" panose="02020603050405020304" pitchFamily="18" charset="0"/>
              </a:rPr>
              <a:t>nid</a:t>
            </a:r>
            <a:r>
              <a:rPr lang="en-US" altLang="en-US" sz="1200" i="1" dirty="0">
                <a:solidFill>
                  <a:schemeClr val="accent2"/>
                </a:solidFill>
                <a:latin typeface="Times New Roman" panose="02020603050405020304" pitchFamily="18" charset="0"/>
              </a:rPr>
              <a:t>, </a:t>
            </a:r>
            <a:r>
              <a:rPr lang="en-US" altLang="en-US" sz="1200" i="1" dirty="0" err="1">
                <a:solidFill>
                  <a:schemeClr val="accent2"/>
                </a:solidFill>
                <a:latin typeface="Times New Roman" panose="02020603050405020304" pitchFamily="18" charset="0"/>
              </a:rPr>
              <a:t>hari</a:t>
            </a:r>
            <a:r>
              <a:rPr lang="en-US" altLang="en-US" sz="1200" i="1" dirty="0">
                <a:solidFill>
                  <a:schemeClr val="accent2"/>
                </a:solidFill>
                <a:latin typeface="Times New Roman" panose="02020603050405020304" pitchFamily="18" charset="0"/>
              </a:rPr>
              <a:t>, jam}</a:t>
            </a:r>
          </a:p>
        </p:txBody>
      </p:sp>
      <p:sp>
        <p:nvSpPr>
          <p:cNvPr id="17521" name="Freeform 342"/>
          <p:cNvSpPr>
            <a:spLocks/>
          </p:cNvSpPr>
          <p:nvPr/>
        </p:nvSpPr>
        <p:spPr bwMode="auto">
          <a:xfrm>
            <a:off x="1460500" y="3390900"/>
            <a:ext cx="4724400" cy="1803400"/>
          </a:xfrm>
          <a:custGeom>
            <a:avLst/>
            <a:gdLst>
              <a:gd name="T0" fmla="*/ 2147483646 w 2976"/>
              <a:gd name="T1" fmla="*/ 0 h 1136"/>
              <a:gd name="T2" fmla="*/ 2147483646 w 2976"/>
              <a:gd name="T3" fmla="*/ 2147483646 h 1136"/>
              <a:gd name="T4" fmla="*/ 2147483646 w 2976"/>
              <a:gd name="T5" fmla="*/ 2147483646 h 1136"/>
              <a:gd name="T6" fmla="*/ 0 w 2976"/>
              <a:gd name="T7" fmla="*/ 2147483646 h 1136"/>
              <a:gd name="T8" fmla="*/ 0 60000 65536"/>
              <a:gd name="T9" fmla="*/ 0 60000 65536"/>
              <a:gd name="T10" fmla="*/ 0 60000 65536"/>
              <a:gd name="T11" fmla="*/ 0 60000 65536"/>
              <a:gd name="T12" fmla="*/ 0 w 2976"/>
              <a:gd name="T13" fmla="*/ 0 h 1136"/>
              <a:gd name="T14" fmla="*/ 2976 w 2976"/>
              <a:gd name="T15" fmla="*/ 1136 h 1136"/>
            </a:gdLst>
            <a:ahLst/>
            <a:cxnLst>
              <a:cxn ang="T8">
                <a:pos x="T0" y="T1"/>
              </a:cxn>
              <a:cxn ang="T9">
                <a:pos x="T2" y="T3"/>
              </a:cxn>
              <a:cxn ang="T10">
                <a:pos x="T4" y="T5"/>
              </a:cxn>
              <a:cxn ang="T11">
                <a:pos x="T6" y="T7"/>
              </a:cxn>
            </a:cxnLst>
            <a:rect l="T12" t="T13" r="T14" b="T15"/>
            <a:pathLst>
              <a:path w="2976" h="1136">
                <a:moveTo>
                  <a:pt x="2976" y="0"/>
                </a:moveTo>
                <a:lnTo>
                  <a:pt x="2925" y="946"/>
                </a:lnTo>
                <a:lnTo>
                  <a:pt x="55" y="946"/>
                </a:lnTo>
                <a:lnTo>
                  <a:pt x="0" y="1136"/>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id-ID"/>
          </a:p>
        </p:txBody>
      </p:sp>
    </p:spTree>
    <p:extLst>
      <p:ext uri="{BB962C8B-B14F-4D97-AF65-F5344CB8AC3E}">
        <p14:creationId xmlns:p14="http://schemas.microsoft.com/office/powerpoint/2010/main" val="335349080"/>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Studi Kasus-Poliklinik</a:t>
            </a:r>
          </a:p>
        </p:txBody>
      </p:sp>
      <p:sp>
        <p:nvSpPr>
          <p:cNvPr id="17411" name="Rectangle 3"/>
          <p:cNvSpPr>
            <a:spLocks noGrp="1" noChangeArrowheads="1"/>
          </p:cNvSpPr>
          <p:nvPr>
            <p:ph type="body" idx="1"/>
          </p:nvPr>
        </p:nvSpPr>
        <p:spPr>
          <a:xfrm>
            <a:off x="381000" y="1752600"/>
            <a:ext cx="1828800" cy="457200"/>
          </a:xfrm>
        </p:spPr>
        <p:txBody>
          <a:bodyPr/>
          <a:lstStyle/>
          <a:p>
            <a:pPr>
              <a:lnSpc>
                <a:spcPct val="80000"/>
              </a:lnSpc>
              <a:buFont typeface="Wingdings" panose="05000000000000000000" pitchFamily="2" charset="2"/>
              <a:buNone/>
            </a:pPr>
            <a:r>
              <a:rPr lang="en-US">
                <a:solidFill>
                  <a:srgbClr val="3333FF"/>
                </a:solidFill>
              </a:rPr>
              <a:t>Asumsi</a:t>
            </a:r>
          </a:p>
        </p:txBody>
      </p:sp>
      <p:sp>
        <p:nvSpPr>
          <p:cNvPr id="17412" name="Rectangle 4"/>
          <p:cNvSpPr>
            <a:spLocks noChangeArrowheads="1"/>
          </p:cNvSpPr>
          <p:nvPr/>
        </p:nvSpPr>
        <p:spPr bwMode="auto">
          <a:xfrm>
            <a:off x="457200" y="2209800"/>
            <a:ext cx="74676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just" eaLnBrk="1" hangingPunct="1">
              <a:lnSpc>
                <a:spcPct val="80000"/>
              </a:lnSpc>
              <a:buClrTx/>
            </a:pPr>
            <a:r>
              <a:rPr lang="en-US" sz="2800" dirty="0" err="1"/>
              <a:t>Setiap</a:t>
            </a:r>
            <a:r>
              <a:rPr lang="en-US" sz="2800" dirty="0"/>
              <a:t> </a:t>
            </a:r>
            <a:r>
              <a:rPr lang="en-US" sz="2800" dirty="0" err="1"/>
              <a:t>pasien</a:t>
            </a:r>
            <a:r>
              <a:rPr lang="en-US" sz="2800" dirty="0"/>
              <a:t> yang </a:t>
            </a:r>
            <a:r>
              <a:rPr lang="en-US" sz="2800" dirty="0" err="1"/>
              <a:t>akan</a:t>
            </a:r>
            <a:r>
              <a:rPr lang="en-US" sz="2800" dirty="0"/>
              <a:t> </a:t>
            </a:r>
            <a:r>
              <a:rPr lang="en-US" sz="2800" dirty="0" err="1"/>
              <a:t>memeriksakan</a:t>
            </a:r>
            <a:r>
              <a:rPr lang="en-US" sz="2800" dirty="0"/>
              <a:t> </a:t>
            </a:r>
            <a:r>
              <a:rPr lang="en-US" sz="2800" dirty="0" err="1"/>
              <a:t>kesehatan</a:t>
            </a:r>
            <a:r>
              <a:rPr lang="en-US" sz="2800" dirty="0"/>
              <a:t> </a:t>
            </a:r>
            <a:r>
              <a:rPr lang="en-US" sz="2800" dirty="0" err="1"/>
              <a:t>terdaftar</a:t>
            </a:r>
            <a:r>
              <a:rPr lang="en-US" sz="2800" dirty="0"/>
              <a:t> </a:t>
            </a:r>
            <a:r>
              <a:rPr lang="en-US" sz="2800" dirty="0" err="1"/>
              <a:t>dalam</a:t>
            </a:r>
            <a:r>
              <a:rPr lang="en-US" sz="2800" dirty="0"/>
              <a:t> data </a:t>
            </a:r>
            <a:r>
              <a:rPr lang="en-US" sz="2800" dirty="0" err="1"/>
              <a:t>pasien</a:t>
            </a:r>
            <a:endParaRPr lang="en-US" sz="2800" dirty="0"/>
          </a:p>
          <a:p>
            <a:pPr algn="just" eaLnBrk="1" hangingPunct="1">
              <a:lnSpc>
                <a:spcPct val="80000"/>
              </a:lnSpc>
              <a:buClrTx/>
            </a:pPr>
            <a:r>
              <a:rPr lang="en-US" sz="2800" dirty="0" err="1"/>
              <a:t>Setiap</a:t>
            </a:r>
            <a:r>
              <a:rPr lang="en-US" sz="2800" dirty="0"/>
              <a:t> </a:t>
            </a:r>
            <a:r>
              <a:rPr lang="en-US" sz="2800" dirty="0" err="1"/>
              <a:t>pasien</a:t>
            </a:r>
            <a:r>
              <a:rPr lang="en-US" sz="2800" dirty="0"/>
              <a:t> </a:t>
            </a:r>
            <a:r>
              <a:rPr lang="en-US" sz="2800" dirty="0" err="1"/>
              <a:t>memiliki</a:t>
            </a:r>
            <a:r>
              <a:rPr lang="en-US" sz="2800" dirty="0"/>
              <a:t> </a:t>
            </a:r>
            <a:r>
              <a:rPr lang="en-US" sz="2800" dirty="0" err="1"/>
              <a:t>catatan</a:t>
            </a:r>
            <a:r>
              <a:rPr lang="en-US" sz="2800" dirty="0"/>
              <a:t> </a:t>
            </a:r>
            <a:r>
              <a:rPr lang="en-US" sz="2800" dirty="0" err="1"/>
              <a:t>medik</a:t>
            </a:r>
            <a:r>
              <a:rPr lang="en-US" sz="2800" dirty="0"/>
              <a:t> </a:t>
            </a:r>
            <a:r>
              <a:rPr lang="en-US" sz="2800" dirty="0" err="1"/>
              <a:t>dari</a:t>
            </a:r>
            <a:r>
              <a:rPr lang="en-US" sz="2800" dirty="0"/>
              <a:t> </a:t>
            </a:r>
            <a:r>
              <a:rPr lang="en-US" sz="2800" dirty="0" err="1"/>
              <a:t>penyakit</a:t>
            </a:r>
            <a:r>
              <a:rPr lang="en-US" sz="2800" dirty="0"/>
              <a:t> yang </a:t>
            </a:r>
            <a:r>
              <a:rPr lang="en-US" sz="2800" dirty="0" err="1"/>
              <a:t>pernah</a:t>
            </a:r>
            <a:r>
              <a:rPr lang="en-US" sz="2800" dirty="0"/>
              <a:t> </a:t>
            </a:r>
            <a:r>
              <a:rPr lang="en-US" sz="2800" dirty="0" err="1"/>
              <a:t>diperiksakan</a:t>
            </a:r>
            <a:r>
              <a:rPr lang="en-US" sz="2800" dirty="0"/>
              <a:t>, </a:t>
            </a:r>
            <a:r>
              <a:rPr lang="en-US" sz="2800" dirty="0" err="1"/>
              <a:t>catatan</a:t>
            </a:r>
            <a:r>
              <a:rPr lang="en-US" sz="2800" dirty="0"/>
              <a:t> </a:t>
            </a:r>
            <a:r>
              <a:rPr lang="en-US" sz="2800" dirty="0" err="1"/>
              <a:t>medik</a:t>
            </a:r>
            <a:r>
              <a:rPr lang="en-US" sz="2800" dirty="0"/>
              <a:t> </a:t>
            </a:r>
            <a:r>
              <a:rPr lang="en-US" sz="2800" dirty="0" err="1"/>
              <a:t>juga</a:t>
            </a:r>
            <a:r>
              <a:rPr lang="en-US" sz="2800" dirty="0"/>
              <a:t> </a:t>
            </a:r>
            <a:r>
              <a:rPr lang="en-US" sz="2800" dirty="0" err="1"/>
              <a:t>menyimpan</a:t>
            </a:r>
            <a:r>
              <a:rPr lang="en-US" sz="2800" dirty="0"/>
              <a:t> </a:t>
            </a:r>
            <a:r>
              <a:rPr lang="en-US" sz="2800" dirty="0" err="1"/>
              <a:t>jenis</a:t>
            </a:r>
            <a:r>
              <a:rPr lang="en-US" sz="2800" dirty="0"/>
              <a:t> </a:t>
            </a:r>
            <a:r>
              <a:rPr lang="en-US" sz="2800" dirty="0" err="1"/>
              <a:t>penyakit</a:t>
            </a:r>
            <a:r>
              <a:rPr lang="en-US" sz="2800" dirty="0"/>
              <a:t> </a:t>
            </a:r>
            <a:r>
              <a:rPr lang="en-US" sz="2800" dirty="0" err="1"/>
              <a:t>dari</a:t>
            </a:r>
            <a:r>
              <a:rPr lang="en-US" sz="2800" dirty="0"/>
              <a:t> </a:t>
            </a:r>
            <a:r>
              <a:rPr lang="en-US" sz="2800" dirty="0" err="1"/>
              <a:t>pasien</a:t>
            </a:r>
            <a:endParaRPr lang="en-US" sz="2800" dirty="0"/>
          </a:p>
          <a:p>
            <a:pPr algn="just" eaLnBrk="1" hangingPunct="1">
              <a:lnSpc>
                <a:spcPct val="80000"/>
              </a:lnSpc>
              <a:buClrTx/>
            </a:pPr>
            <a:r>
              <a:rPr lang="en-US" sz="2800" dirty="0" err="1"/>
              <a:t>Setiap</a:t>
            </a:r>
            <a:r>
              <a:rPr lang="en-US" sz="2800" dirty="0"/>
              <a:t> </a:t>
            </a:r>
            <a:r>
              <a:rPr lang="en-US" sz="2800" dirty="0" err="1"/>
              <a:t>dokter</a:t>
            </a:r>
            <a:r>
              <a:rPr lang="en-US" sz="2800" dirty="0"/>
              <a:t> </a:t>
            </a:r>
            <a:r>
              <a:rPr lang="en-US" sz="2800" dirty="0" err="1"/>
              <a:t>memiliki</a:t>
            </a:r>
            <a:r>
              <a:rPr lang="en-US" sz="2800" dirty="0"/>
              <a:t> </a:t>
            </a:r>
            <a:r>
              <a:rPr lang="en-US" sz="2800" dirty="0" err="1"/>
              <a:t>catatan</a:t>
            </a:r>
            <a:r>
              <a:rPr lang="en-US" sz="2800" dirty="0"/>
              <a:t> </a:t>
            </a:r>
            <a:r>
              <a:rPr lang="en-US" sz="2800" dirty="0" err="1"/>
              <a:t>medik</a:t>
            </a:r>
            <a:r>
              <a:rPr lang="en-US" sz="2800" dirty="0"/>
              <a:t> </a:t>
            </a:r>
            <a:r>
              <a:rPr lang="en-US" sz="2800" dirty="0" err="1"/>
              <a:t>dari</a:t>
            </a:r>
            <a:r>
              <a:rPr lang="en-US" sz="2800" dirty="0"/>
              <a:t> </a:t>
            </a:r>
            <a:r>
              <a:rPr lang="en-US" sz="2800" dirty="0" err="1"/>
              <a:t>pasien-pasien</a:t>
            </a:r>
            <a:r>
              <a:rPr lang="en-US" sz="2800" dirty="0"/>
              <a:t> yang </a:t>
            </a:r>
            <a:r>
              <a:rPr lang="en-US" sz="2800" dirty="0" err="1"/>
              <a:t>telah</a:t>
            </a:r>
            <a:r>
              <a:rPr lang="en-US" sz="2800" dirty="0"/>
              <a:t> </a:t>
            </a:r>
            <a:r>
              <a:rPr lang="en-US" sz="2800" dirty="0" err="1"/>
              <a:t>diperiksa</a:t>
            </a:r>
            <a:endParaRPr lang="en-US" sz="2800" dirty="0"/>
          </a:p>
          <a:p>
            <a:pPr algn="just" eaLnBrk="1" hangingPunct="1">
              <a:lnSpc>
                <a:spcPct val="80000"/>
              </a:lnSpc>
              <a:buClrTx/>
            </a:pPr>
            <a:r>
              <a:rPr lang="en-US" sz="2800" dirty="0" err="1"/>
              <a:t>Poliklinik</a:t>
            </a:r>
            <a:r>
              <a:rPr lang="en-US" sz="2800" dirty="0"/>
              <a:t> </a:t>
            </a:r>
            <a:r>
              <a:rPr lang="en-US" sz="2800" dirty="0" err="1"/>
              <a:t>menangani</a:t>
            </a:r>
            <a:r>
              <a:rPr lang="en-US" sz="2800" dirty="0"/>
              <a:t> </a:t>
            </a:r>
            <a:r>
              <a:rPr lang="en-US" sz="2800" dirty="0" err="1"/>
              <a:t>transaksi</a:t>
            </a:r>
            <a:r>
              <a:rPr lang="en-US" sz="2800" dirty="0"/>
              <a:t> </a:t>
            </a:r>
            <a:r>
              <a:rPr lang="en-US" sz="2800" dirty="0" err="1"/>
              <a:t>pembelian</a:t>
            </a:r>
            <a:r>
              <a:rPr lang="en-US" sz="2800" dirty="0"/>
              <a:t> </a:t>
            </a:r>
            <a:r>
              <a:rPr lang="en-US" sz="2800" dirty="0" err="1"/>
              <a:t>obat</a:t>
            </a:r>
            <a:r>
              <a:rPr lang="en-US" sz="2800" dirty="0"/>
              <a:t> </a:t>
            </a:r>
            <a:r>
              <a:rPr lang="en-US" sz="2800" dirty="0" err="1"/>
              <a:t>dari</a:t>
            </a:r>
            <a:r>
              <a:rPr lang="en-US" sz="2800" dirty="0"/>
              <a:t> </a:t>
            </a:r>
            <a:r>
              <a:rPr lang="en-US" sz="2800" dirty="0" err="1"/>
              <a:t>pasien</a:t>
            </a:r>
            <a:endParaRPr lang="en-US" sz="2800" dirty="0"/>
          </a:p>
        </p:txBody>
      </p:sp>
    </p:spTree>
    <p:extLst>
      <p:ext uri="{BB962C8B-B14F-4D97-AF65-F5344CB8AC3E}">
        <p14:creationId xmlns:p14="http://schemas.microsoft.com/office/powerpoint/2010/main" val="20160781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Studi Kasus-Poliklinik</a:t>
            </a:r>
          </a:p>
        </p:txBody>
      </p:sp>
      <p:pic>
        <p:nvPicPr>
          <p:cNvPr id="18437" name="Picture 5" descr="PE02002_"/>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04066" y="2354113"/>
            <a:ext cx="3464459" cy="346898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5" name="Rectangle 3"/>
          <p:cNvSpPr>
            <a:spLocks noGrp="1" noChangeArrowheads="1"/>
          </p:cNvSpPr>
          <p:nvPr>
            <p:ph type="body" sz="half" idx="4294967295"/>
          </p:nvPr>
        </p:nvSpPr>
        <p:spPr>
          <a:xfrm>
            <a:off x="0" y="1828800"/>
            <a:ext cx="1371600" cy="533400"/>
          </a:xfrm>
        </p:spPr>
        <p:txBody>
          <a:bodyPr/>
          <a:lstStyle/>
          <a:p>
            <a:pPr>
              <a:buFont typeface="Wingdings" panose="05000000000000000000" pitchFamily="2" charset="2"/>
              <a:buNone/>
            </a:pPr>
            <a:r>
              <a:rPr lang="en-US">
                <a:solidFill>
                  <a:srgbClr val="3333FF"/>
                </a:solidFill>
              </a:rPr>
              <a:t>Entitas:</a:t>
            </a:r>
            <a:r>
              <a:rPr lang="en-US" sz="2400"/>
              <a:t> </a:t>
            </a:r>
          </a:p>
        </p:txBody>
      </p:sp>
      <p:sp>
        <p:nvSpPr>
          <p:cNvPr id="18436" name="Rectangle 4"/>
          <p:cNvSpPr>
            <a:spLocks noChangeArrowheads="1"/>
          </p:cNvSpPr>
          <p:nvPr/>
        </p:nvSpPr>
        <p:spPr bwMode="auto">
          <a:xfrm>
            <a:off x="457200" y="2514600"/>
            <a:ext cx="44958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90000"/>
              </a:lnSpc>
              <a:buClr>
                <a:schemeClr val="tx1"/>
              </a:buClr>
              <a:buFont typeface="Wingdings" panose="05000000000000000000" pitchFamily="2" charset="2"/>
              <a:buChar char="q"/>
            </a:pPr>
            <a:r>
              <a:rPr lang="en-US" sz="2400" dirty="0" err="1"/>
              <a:t>Pasien</a:t>
            </a:r>
            <a:endParaRPr lang="en-US" sz="2400" dirty="0"/>
          </a:p>
          <a:p>
            <a:pPr eaLnBrk="1" hangingPunct="1">
              <a:lnSpc>
                <a:spcPct val="90000"/>
              </a:lnSpc>
              <a:buClr>
                <a:schemeClr val="tx1"/>
              </a:buClr>
              <a:buFont typeface="Wingdings" panose="05000000000000000000" pitchFamily="2" charset="2"/>
              <a:buChar char="q"/>
            </a:pPr>
            <a:r>
              <a:rPr lang="en-US" sz="2400" dirty="0" err="1"/>
              <a:t>Dokter</a:t>
            </a:r>
            <a:endParaRPr lang="en-US" sz="2400" dirty="0"/>
          </a:p>
          <a:p>
            <a:pPr eaLnBrk="1" hangingPunct="1">
              <a:lnSpc>
                <a:spcPct val="90000"/>
              </a:lnSpc>
              <a:buClr>
                <a:schemeClr val="tx1"/>
              </a:buClr>
              <a:buFont typeface="Wingdings" panose="05000000000000000000" pitchFamily="2" charset="2"/>
              <a:buChar char="q"/>
            </a:pPr>
            <a:r>
              <a:rPr lang="en-US" sz="2400" dirty="0" err="1"/>
              <a:t>Catatan_medik</a:t>
            </a:r>
            <a:endParaRPr lang="en-US" sz="2400" dirty="0"/>
          </a:p>
          <a:p>
            <a:pPr eaLnBrk="1" hangingPunct="1">
              <a:lnSpc>
                <a:spcPct val="90000"/>
              </a:lnSpc>
              <a:buClr>
                <a:schemeClr val="tx1"/>
              </a:buClr>
              <a:buFont typeface="Wingdings" panose="05000000000000000000" pitchFamily="2" charset="2"/>
              <a:buChar char="q"/>
            </a:pPr>
            <a:r>
              <a:rPr lang="en-US" sz="2400" dirty="0" err="1"/>
              <a:t>Penyakit</a:t>
            </a:r>
            <a:endParaRPr lang="en-US" sz="2400" dirty="0"/>
          </a:p>
          <a:p>
            <a:pPr eaLnBrk="1" hangingPunct="1">
              <a:lnSpc>
                <a:spcPct val="90000"/>
              </a:lnSpc>
              <a:buClr>
                <a:schemeClr val="tx1"/>
              </a:buClr>
              <a:buFont typeface="Wingdings" panose="05000000000000000000" pitchFamily="2" charset="2"/>
              <a:buChar char="q"/>
            </a:pPr>
            <a:r>
              <a:rPr lang="en-US" sz="2400" dirty="0" err="1"/>
              <a:t>Detail_penyakit</a:t>
            </a:r>
            <a:endParaRPr lang="en-US" sz="2400" dirty="0"/>
          </a:p>
          <a:p>
            <a:pPr eaLnBrk="1" hangingPunct="1">
              <a:lnSpc>
                <a:spcPct val="90000"/>
              </a:lnSpc>
              <a:buClr>
                <a:schemeClr val="tx1"/>
              </a:buClr>
              <a:buFont typeface="Wingdings" panose="05000000000000000000" pitchFamily="2" charset="2"/>
              <a:buChar char="q"/>
            </a:pPr>
            <a:r>
              <a:rPr lang="en-US" sz="2400" dirty="0" err="1"/>
              <a:t>Transaksi</a:t>
            </a:r>
            <a:endParaRPr lang="en-US" sz="2400" dirty="0"/>
          </a:p>
          <a:p>
            <a:pPr eaLnBrk="1" hangingPunct="1">
              <a:lnSpc>
                <a:spcPct val="90000"/>
              </a:lnSpc>
              <a:buClr>
                <a:schemeClr val="tx1"/>
              </a:buClr>
              <a:buFont typeface="Wingdings" panose="05000000000000000000" pitchFamily="2" charset="2"/>
              <a:buChar char="q"/>
            </a:pPr>
            <a:r>
              <a:rPr lang="en-US" sz="2400" dirty="0" err="1"/>
              <a:t>Obat</a:t>
            </a:r>
            <a:r>
              <a:rPr lang="en-US" sz="2400" dirty="0"/>
              <a:t> </a:t>
            </a:r>
          </a:p>
        </p:txBody>
      </p:sp>
    </p:spTree>
    <p:extLst>
      <p:ext uri="{BB962C8B-B14F-4D97-AF65-F5344CB8AC3E}">
        <p14:creationId xmlns:p14="http://schemas.microsoft.com/office/powerpoint/2010/main" val="2577610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dissolve">
                                      <p:cBhvr>
                                        <p:cTn id="7" dur="5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457200"/>
            <a:ext cx="8229600" cy="914400"/>
          </a:xfrm>
        </p:spPr>
        <p:txBody>
          <a:bodyPr/>
          <a:lstStyle/>
          <a:p>
            <a:r>
              <a:rPr lang="en-US" sz="3600"/>
              <a:t>ERD-Poliklinik</a:t>
            </a:r>
          </a:p>
        </p:txBody>
      </p:sp>
      <p:grpSp>
        <p:nvGrpSpPr>
          <p:cNvPr id="16475" name="Group 91"/>
          <p:cNvGrpSpPr>
            <a:grpSpLocks/>
          </p:cNvGrpSpPr>
          <p:nvPr/>
        </p:nvGrpSpPr>
        <p:grpSpPr bwMode="auto">
          <a:xfrm>
            <a:off x="0" y="1447800"/>
            <a:ext cx="9144000" cy="5105400"/>
            <a:chOff x="1260" y="1800"/>
            <a:chExt cx="14040" cy="8640"/>
          </a:xfrm>
        </p:grpSpPr>
        <p:sp>
          <p:nvSpPr>
            <p:cNvPr id="16476" name="Oval 92"/>
            <p:cNvSpPr>
              <a:spLocks noChangeArrowheads="1"/>
            </p:cNvSpPr>
            <p:nvPr/>
          </p:nvSpPr>
          <p:spPr bwMode="auto">
            <a:xfrm>
              <a:off x="1260" y="9360"/>
              <a:ext cx="1260" cy="720"/>
            </a:xfrm>
            <a:prstGeom prst="ellipse">
              <a:avLst/>
            </a:prstGeom>
            <a:solidFill>
              <a:srgbClr val="FFFFFF"/>
            </a:solidFill>
            <a:ln w="9525">
              <a:solidFill>
                <a:srgbClr val="000000"/>
              </a:solidFill>
              <a:round/>
              <a:headEnd/>
              <a:tailEnd/>
            </a:ln>
          </p:spPr>
          <p:txBody>
            <a:bodyPr/>
            <a:lstStyle/>
            <a:p>
              <a:pPr algn="ctr" eaLnBrk="1" hangingPunct="1"/>
              <a:r>
                <a:rPr lang="en-US" sz="800" u="sng"/>
                <a:t>Kode_obat</a:t>
              </a:r>
              <a:endParaRPr lang="en-US"/>
            </a:p>
          </p:txBody>
        </p:sp>
        <p:sp>
          <p:nvSpPr>
            <p:cNvPr id="16477" name="Rectangle 93"/>
            <p:cNvSpPr>
              <a:spLocks noChangeArrowheads="1"/>
            </p:cNvSpPr>
            <p:nvPr/>
          </p:nvSpPr>
          <p:spPr bwMode="auto">
            <a:xfrm>
              <a:off x="3420" y="3600"/>
              <a:ext cx="1260" cy="540"/>
            </a:xfrm>
            <a:prstGeom prst="rect">
              <a:avLst/>
            </a:prstGeom>
            <a:solidFill>
              <a:srgbClr val="99CCFF"/>
            </a:solidFill>
            <a:ln w="9525">
              <a:solidFill>
                <a:srgbClr val="000000"/>
              </a:solidFill>
              <a:miter lim="800000"/>
              <a:headEnd/>
              <a:tailEnd/>
            </a:ln>
          </p:spPr>
          <p:txBody>
            <a:bodyPr/>
            <a:lstStyle/>
            <a:p>
              <a:pPr algn="ctr" eaLnBrk="1" hangingPunct="1"/>
              <a:r>
                <a:rPr lang="en-US" sz="900"/>
                <a:t>PASIEN</a:t>
              </a:r>
              <a:endParaRPr lang="en-US"/>
            </a:p>
          </p:txBody>
        </p:sp>
        <p:sp>
          <p:nvSpPr>
            <p:cNvPr id="16478" name="Oval 94"/>
            <p:cNvSpPr>
              <a:spLocks noChangeArrowheads="1"/>
            </p:cNvSpPr>
            <p:nvPr/>
          </p:nvSpPr>
          <p:spPr bwMode="auto">
            <a:xfrm>
              <a:off x="1800" y="2880"/>
              <a:ext cx="1440" cy="540"/>
            </a:xfrm>
            <a:prstGeom prst="ellipse">
              <a:avLst/>
            </a:prstGeom>
            <a:solidFill>
              <a:srgbClr val="FFFFFF"/>
            </a:solidFill>
            <a:ln w="9525">
              <a:solidFill>
                <a:srgbClr val="000000"/>
              </a:solidFill>
              <a:round/>
              <a:headEnd/>
              <a:tailEnd/>
            </a:ln>
          </p:spPr>
          <p:txBody>
            <a:bodyPr/>
            <a:lstStyle/>
            <a:p>
              <a:pPr algn="ctr" eaLnBrk="1" hangingPunct="1"/>
              <a:r>
                <a:rPr lang="en-US" sz="800" u="sng"/>
                <a:t>Kode_psn</a:t>
              </a:r>
              <a:endParaRPr lang="en-US"/>
            </a:p>
          </p:txBody>
        </p:sp>
        <p:sp>
          <p:nvSpPr>
            <p:cNvPr id="16479" name="Oval 95"/>
            <p:cNvSpPr>
              <a:spLocks noChangeArrowheads="1"/>
            </p:cNvSpPr>
            <p:nvPr/>
          </p:nvSpPr>
          <p:spPr bwMode="auto">
            <a:xfrm>
              <a:off x="2340" y="1980"/>
              <a:ext cx="1080" cy="540"/>
            </a:xfrm>
            <a:prstGeom prst="ellipse">
              <a:avLst/>
            </a:prstGeom>
            <a:solidFill>
              <a:srgbClr val="FFFFFF"/>
            </a:solidFill>
            <a:ln w="9525">
              <a:solidFill>
                <a:srgbClr val="000000"/>
              </a:solidFill>
              <a:round/>
              <a:headEnd/>
              <a:tailEnd/>
            </a:ln>
          </p:spPr>
          <p:txBody>
            <a:bodyPr/>
            <a:lstStyle/>
            <a:p>
              <a:pPr algn="ctr" eaLnBrk="1" hangingPunct="1"/>
              <a:r>
                <a:rPr lang="en-US" sz="800"/>
                <a:t>nama</a:t>
              </a:r>
              <a:endParaRPr lang="en-US"/>
            </a:p>
          </p:txBody>
        </p:sp>
        <p:sp>
          <p:nvSpPr>
            <p:cNvPr id="16480" name="Oval 96"/>
            <p:cNvSpPr>
              <a:spLocks noChangeArrowheads="1"/>
            </p:cNvSpPr>
            <p:nvPr/>
          </p:nvSpPr>
          <p:spPr bwMode="auto">
            <a:xfrm>
              <a:off x="3420" y="2700"/>
              <a:ext cx="1080" cy="540"/>
            </a:xfrm>
            <a:prstGeom prst="ellipse">
              <a:avLst/>
            </a:prstGeom>
            <a:solidFill>
              <a:srgbClr val="FFFFFF"/>
            </a:solidFill>
            <a:ln w="9525">
              <a:solidFill>
                <a:srgbClr val="000000"/>
              </a:solidFill>
              <a:round/>
              <a:headEnd/>
              <a:tailEnd/>
            </a:ln>
          </p:spPr>
          <p:txBody>
            <a:bodyPr/>
            <a:lstStyle/>
            <a:p>
              <a:pPr algn="ctr" eaLnBrk="1" hangingPunct="1"/>
              <a:r>
                <a:rPr lang="en-US" sz="800"/>
                <a:t>alamat</a:t>
              </a:r>
              <a:endParaRPr lang="en-US"/>
            </a:p>
          </p:txBody>
        </p:sp>
        <p:sp>
          <p:nvSpPr>
            <p:cNvPr id="16481" name="Oval 97"/>
            <p:cNvSpPr>
              <a:spLocks noChangeArrowheads="1"/>
            </p:cNvSpPr>
            <p:nvPr/>
          </p:nvSpPr>
          <p:spPr bwMode="auto">
            <a:xfrm>
              <a:off x="4500" y="1800"/>
              <a:ext cx="1080" cy="540"/>
            </a:xfrm>
            <a:prstGeom prst="ellipse">
              <a:avLst/>
            </a:prstGeom>
            <a:solidFill>
              <a:srgbClr val="FFFFFF"/>
            </a:solidFill>
            <a:ln w="9525">
              <a:solidFill>
                <a:srgbClr val="000000"/>
              </a:solidFill>
              <a:round/>
              <a:headEnd/>
              <a:tailEnd/>
            </a:ln>
          </p:spPr>
          <p:txBody>
            <a:bodyPr/>
            <a:lstStyle/>
            <a:p>
              <a:pPr algn="ctr" eaLnBrk="1" hangingPunct="1"/>
              <a:r>
                <a:rPr lang="en-US" sz="800"/>
                <a:t>telp</a:t>
              </a:r>
              <a:endParaRPr lang="en-US"/>
            </a:p>
          </p:txBody>
        </p:sp>
        <p:sp>
          <p:nvSpPr>
            <p:cNvPr id="16482" name="Oval 98"/>
            <p:cNvSpPr>
              <a:spLocks noChangeArrowheads="1"/>
            </p:cNvSpPr>
            <p:nvPr/>
          </p:nvSpPr>
          <p:spPr bwMode="auto">
            <a:xfrm>
              <a:off x="4860" y="2700"/>
              <a:ext cx="1080" cy="540"/>
            </a:xfrm>
            <a:prstGeom prst="ellipse">
              <a:avLst/>
            </a:prstGeom>
            <a:solidFill>
              <a:srgbClr val="FFFFFF"/>
            </a:solidFill>
            <a:ln w="9525">
              <a:solidFill>
                <a:srgbClr val="000000"/>
              </a:solidFill>
              <a:round/>
              <a:headEnd/>
              <a:tailEnd/>
            </a:ln>
          </p:spPr>
          <p:txBody>
            <a:bodyPr/>
            <a:lstStyle/>
            <a:p>
              <a:pPr algn="ctr" eaLnBrk="1" hangingPunct="1"/>
              <a:r>
                <a:rPr lang="en-US" sz="800"/>
                <a:t>Tgl_lahir</a:t>
              </a:r>
              <a:endParaRPr lang="en-US"/>
            </a:p>
          </p:txBody>
        </p:sp>
        <p:sp>
          <p:nvSpPr>
            <p:cNvPr id="16483" name="Line 99"/>
            <p:cNvSpPr>
              <a:spLocks noChangeShapeType="1"/>
            </p:cNvSpPr>
            <p:nvPr/>
          </p:nvSpPr>
          <p:spPr bwMode="auto">
            <a:xfrm>
              <a:off x="2880" y="3420"/>
              <a:ext cx="54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84" name="Line 100"/>
            <p:cNvSpPr>
              <a:spLocks noChangeShapeType="1"/>
            </p:cNvSpPr>
            <p:nvPr/>
          </p:nvSpPr>
          <p:spPr bwMode="auto">
            <a:xfrm>
              <a:off x="3060" y="2520"/>
              <a:ext cx="540" cy="10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85" name="Line 101"/>
            <p:cNvSpPr>
              <a:spLocks noChangeShapeType="1"/>
            </p:cNvSpPr>
            <p:nvPr/>
          </p:nvSpPr>
          <p:spPr bwMode="auto">
            <a:xfrm>
              <a:off x="3960" y="3240"/>
              <a:ext cx="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86" name="Line 102"/>
            <p:cNvSpPr>
              <a:spLocks noChangeShapeType="1"/>
            </p:cNvSpPr>
            <p:nvPr/>
          </p:nvSpPr>
          <p:spPr bwMode="auto">
            <a:xfrm flipH="1">
              <a:off x="4320" y="2340"/>
              <a:ext cx="720" cy="12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87" name="Line 103"/>
            <p:cNvSpPr>
              <a:spLocks noChangeShapeType="1"/>
            </p:cNvSpPr>
            <p:nvPr/>
          </p:nvSpPr>
          <p:spPr bwMode="auto">
            <a:xfrm flipH="1">
              <a:off x="4500" y="3240"/>
              <a:ext cx="90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88" name="Rectangle 104"/>
            <p:cNvSpPr>
              <a:spLocks noChangeArrowheads="1"/>
            </p:cNvSpPr>
            <p:nvPr/>
          </p:nvSpPr>
          <p:spPr bwMode="auto">
            <a:xfrm>
              <a:off x="8100" y="3600"/>
              <a:ext cx="1440" cy="540"/>
            </a:xfrm>
            <a:prstGeom prst="rect">
              <a:avLst/>
            </a:prstGeom>
            <a:solidFill>
              <a:srgbClr val="99CCFF"/>
            </a:solidFill>
            <a:ln w="9525">
              <a:solidFill>
                <a:srgbClr val="000000"/>
              </a:solidFill>
              <a:miter lim="800000"/>
              <a:headEnd/>
              <a:tailEnd/>
            </a:ln>
          </p:spPr>
          <p:txBody>
            <a:bodyPr/>
            <a:lstStyle/>
            <a:p>
              <a:pPr algn="ctr" eaLnBrk="1" hangingPunct="1"/>
              <a:r>
                <a:rPr lang="en-US" sz="900"/>
                <a:t>CATATAN_MEDIK</a:t>
              </a:r>
              <a:endParaRPr lang="en-US"/>
            </a:p>
          </p:txBody>
        </p:sp>
        <p:sp>
          <p:nvSpPr>
            <p:cNvPr id="16489" name="AutoShape 105"/>
            <p:cNvSpPr>
              <a:spLocks noChangeArrowheads="1"/>
            </p:cNvSpPr>
            <p:nvPr/>
          </p:nvSpPr>
          <p:spPr bwMode="auto">
            <a:xfrm>
              <a:off x="5760" y="3420"/>
              <a:ext cx="1440" cy="900"/>
            </a:xfrm>
            <a:prstGeom prst="flowChartDecision">
              <a:avLst/>
            </a:prstGeom>
            <a:solidFill>
              <a:srgbClr val="FFFFFF"/>
            </a:solidFill>
            <a:ln w="9525">
              <a:solidFill>
                <a:srgbClr val="000000"/>
              </a:solidFill>
              <a:miter lim="800000"/>
              <a:headEnd/>
              <a:tailEnd/>
            </a:ln>
          </p:spPr>
          <p:txBody>
            <a:bodyPr/>
            <a:lstStyle/>
            <a:p>
              <a:pPr algn="ctr" eaLnBrk="1" hangingPunct="1"/>
              <a:r>
                <a:rPr lang="en-US" sz="800"/>
                <a:t>mempunyai</a:t>
              </a:r>
              <a:endParaRPr lang="en-US"/>
            </a:p>
          </p:txBody>
        </p:sp>
        <p:sp>
          <p:nvSpPr>
            <p:cNvPr id="16490" name="Line 106"/>
            <p:cNvSpPr>
              <a:spLocks noChangeShapeType="1"/>
            </p:cNvSpPr>
            <p:nvPr/>
          </p:nvSpPr>
          <p:spPr bwMode="auto">
            <a:xfrm>
              <a:off x="4680" y="3780"/>
              <a:ext cx="12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91" name="Line 107"/>
            <p:cNvSpPr>
              <a:spLocks noChangeShapeType="1"/>
            </p:cNvSpPr>
            <p:nvPr/>
          </p:nvSpPr>
          <p:spPr bwMode="auto">
            <a:xfrm>
              <a:off x="7020" y="3780"/>
              <a:ext cx="10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92" name="Oval 108"/>
            <p:cNvSpPr>
              <a:spLocks noChangeArrowheads="1"/>
            </p:cNvSpPr>
            <p:nvPr/>
          </p:nvSpPr>
          <p:spPr bwMode="auto">
            <a:xfrm>
              <a:off x="7200" y="2520"/>
              <a:ext cx="1080" cy="720"/>
            </a:xfrm>
            <a:prstGeom prst="ellipse">
              <a:avLst/>
            </a:prstGeom>
            <a:solidFill>
              <a:srgbClr val="FFFFFF"/>
            </a:solidFill>
            <a:ln w="9525">
              <a:solidFill>
                <a:srgbClr val="000000"/>
              </a:solidFill>
              <a:round/>
              <a:headEnd/>
              <a:tailEnd/>
            </a:ln>
          </p:spPr>
          <p:txBody>
            <a:bodyPr/>
            <a:lstStyle/>
            <a:p>
              <a:pPr algn="ctr" eaLnBrk="1" hangingPunct="1"/>
              <a:r>
                <a:rPr lang="en-US" sz="800" u="sng"/>
                <a:t>kode_mdk</a:t>
              </a:r>
              <a:endParaRPr lang="en-US"/>
            </a:p>
          </p:txBody>
        </p:sp>
        <p:sp>
          <p:nvSpPr>
            <p:cNvPr id="16493" name="Oval 109"/>
            <p:cNvSpPr>
              <a:spLocks noChangeArrowheads="1"/>
            </p:cNvSpPr>
            <p:nvPr/>
          </p:nvSpPr>
          <p:spPr bwMode="auto">
            <a:xfrm>
              <a:off x="8100" y="1980"/>
              <a:ext cx="1260" cy="540"/>
            </a:xfrm>
            <a:prstGeom prst="ellipse">
              <a:avLst/>
            </a:prstGeom>
            <a:solidFill>
              <a:srgbClr val="FFFFFF"/>
            </a:solidFill>
            <a:ln w="9525">
              <a:solidFill>
                <a:srgbClr val="000000"/>
              </a:solidFill>
              <a:round/>
              <a:headEnd/>
              <a:tailEnd/>
            </a:ln>
          </p:spPr>
          <p:txBody>
            <a:bodyPr/>
            <a:lstStyle/>
            <a:p>
              <a:pPr algn="ctr" eaLnBrk="1" hangingPunct="1"/>
              <a:r>
                <a:rPr lang="en-US" sz="800"/>
                <a:t>Tgl_prks</a:t>
              </a:r>
              <a:endParaRPr lang="en-US"/>
            </a:p>
          </p:txBody>
        </p:sp>
        <p:sp>
          <p:nvSpPr>
            <p:cNvPr id="16494" name="Oval 110"/>
            <p:cNvSpPr>
              <a:spLocks noChangeArrowheads="1"/>
            </p:cNvSpPr>
            <p:nvPr/>
          </p:nvSpPr>
          <p:spPr bwMode="auto">
            <a:xfrm>
              <a:off x="9000" y="2700"/>
              <a:ext cx="1080" cy="540"/>
            </a:xfrm>
            <a:prstGeom prst="ellipse">
              <a:avLst/>
            </a:prstGeom>
            <a:solidFill>
              <a:srgbClr val="FFFFFF"/>
            </a:solidFill>
            <a:ln w="9525">
              <a:solidFill>
                <a:srgbClr val="000000"/>
              </a:solidFill>
              <a:round/>
              <a:headEnd/>
              <a:tailEnd/>
            </a:ln>
          </p:spPr>
          <p:txBody>
            <a:bodyPr/>
            <a:lstStyle/>
            <a:p>
              <a:pPr algn="ctr" eaLnBrk="1" hangingPunct="1"/>
              <a:r>
                <a:rPr lang="en-US" sz="800"/>
                <a:t>resep</a:t>
              </a:r>
              <a:endParaRPr lang="en-US"/>
            </a:p>
          </p:txBody>
        </p:sp>
        <p:sp>
          <p:nvSpPr>
            <p:cNvPr id="16495" name="Line 111"/>
            <p:cNvSpPr>
              <a:spLocks noChangeShapeType="1"/>
            </p:cNvSpPr>
            <p:nvPr/>
          </p:nvSpPr>
          <p:spPr bwMode="auto">
            <a:xfrm>
              <a:off x="8640" y="2520"/>
              <a:ext cx="0" cy="10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96" name="Line 112"/>
            <p:cNvSpPr>
              <a:spLocks noChangeShapeType="1"/>
            </p:cNvSpPr>
            <p:nvPr/>
          </p:nvSpPr>
          <p:spPr bwMode="auto">
            <a:xfrm flipH="1">
              <a:off x="9000" y="3240"/>
              <a:ext cx="54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97" name="Line 113"/>
            <p:cNvSpPr>
              <a:spLocks noChangeShapeType="1"/>
            </p:cNvSpPr>
            <p:nvPr/>
          </p:nvSpPr>
          <p:spPr bwMode="auto">
            <a:xfrm>
              <a:off x="7920" y="3240"/>
              <a:ext cx="36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98" name="AutoShape 114"/>
            <p:cNvSpPr>
              <a:spLocks noChangeArrowheads="1"/>
            </p:cNvSpPr>
            <p:nvPr/>
          </p:nvSpPr>
          <p:spPr bwMode="auto">
            <a:xfrm>
              <a:off x="10620" y="3420"/>
              <a:ext cx="1440" cy="720"/>
            </a:xfrm>
            <a:prstGeom prst="flowChartDecision">
              <a:avLst/>
            </a:prstGeom>
            <a:solidFill>
              <a:srgbClr val="FFFFFF"/>
            </a:solidFill>
            <a:ln w="9525">
              <a:solidFill>
                <a:srgbClr val="000000"/>
              </a:solidFill>
              <a:miter lim="800000"/>
              <a:headEnd/>
              <a:tailEnd/>
            </a:ln>
          </p:spPr>
          <p:txBody>
            <a:bodyPr/>
            <a:lstStyle/>
            <a:p>
              <a:pPr algn="ctr" eaLnBrk="1" hangingPunct="1"/>
              <a:r>
                <a:rPr lang="en-US" sz="800"/>
                <a:t>dimiliki</a:t>
              </a:r>
              <a:endParaRPr lang="en-US"/>
            </a:p>
          </p:txBody>
        </p:sp>
        <p:sp>
          <p:nvSpPr>
            <p:cNvPr id="16499" name="Line 115"/>
            <p:cNvSpPr>
              <a:spLocks noChangeShapeType="1"/>
            </p:cNvSpPr>
            <p:nvPr/>
          </p:nvSpPr>
          <p:spPr bwMode="auto">
            <a:xfrm flipH="1">
              <a:off x="9540" y="3780"/>
              <a:ext cx="10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00" name="Rectangle 116"/>
            <p:cNvSpPr>
              <a:spLocks noChangeArrowheads="1"/>
            </p:cNvSpPr>
            <p:nvPr/>
          </p:nvSpPr>
          <p:spPr bwMode="auto">
            <a:xfrm>
              <a:off x="12780" y="3420"/>
              <a:ext cx="1440" cy="540"/>
            </a:xfrm>
            <a:prstGeom prst="rect">
              <a:avLst/>
            </a:prstGeom>
            <a:solidFill>
              <a:srgbClr val="99CCFF"/>
            </a:solidFill>
            <a:ln w="9525">
              <a:solidFill>
                <a:srgbClr val="000000"/>
              </a:solidFill>
              <a:miter lim="800000"/>
              <a:headEnd/>
              <a:tailEnd/>
            </a:ln>
          </p:spPr>
          <p:txBody>
            <a:bodyPr/>
            <a:lstStyle/>
            <a:p>
              <a:pPr algn="ctr" eaLnBrk="1" hangingPunct="1"/>
              <a:r>
                <a:rPr lang="en-US" sz="900"/>
                <a:t>DOKTER</a:t>
              </a:r>
              <a:endParaRPr lang="en-US"/>
            </a:p>
          </p:txBody>
        </p:sp>
        <p:sp>
          <p:nvSpPr>
            <p:cNvPr id="16501" name="Line 117"/>
            <p:cNvSpPr>
              <a:spLocks noChangeShapeType="1"/>
            </p:cNvSpPr>
            <p:nvPr/>
          </p:nvSpPr>
          <p:spPr bwMode="auto">
            <a:xfrm>
              <a:off x="12060" y="3780"/>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02" name="Oval 118"/>
            <p:cNvSpPr>
              <a:spLocks noChangeArrowheads="1"/>
            </p:cNvSpPr>
            <p:nvPr/>
          </p:nvSpPr>
          <p:spPr bwMode="auto">
            <a:xfrm>
              <a:off x="11520" y="1980"/>
              <a:ext cx="1260" cy="540"/>
            </a:xfrm>
            <a:prstGeom prst="ellipse">
              <a:avLst/>
            </a:prstGeom>
            <a:solidFill>
              <a:srgbClr val="FFFFFF"/>
            </a:solidFill>
            <a:ln w="9525">
              <a:solidFill>
                <a:srgbClr val="000000"/>
              </a:solidFill>
              <a:round/>
              <a:headEnd/>
              <a:tailEnd/>
            </a:ln>
          </p:spPr>
          <p:txBody>
            <a:bodyPr/>
            <a:lstStyle/>
            <a:p>
              <a:pPr algn="ctr" eaLnBrk="1" hangingPunct="1"/>
              <a:r>
                <a:rPr lang="en-US" sz="800" u="sng"/>
                <a:t>kode_dr</a:t>
              </a:r>
              <a:endParaRPr lang="en-US"/>
            </a:p>
          </p:txBody>
        </p:sp>
        <p:sp>
          <p:nvSpPr>
            <p:cNvPr id="16503" name="Oval 119"/>
            <p:cNvSpPr>
              <a:spLocks noChangeArrowheads="1"/>
            </p:cNvSpPr>
            <p:nvPr/>
          </p:nvSpPr>
          <p:spPr bwMode="auto">
            <a:xfrm>
              <a:off x="12600" y="2520"/>
              <a:ext cx="1080" cy="540"/>
            </a:xfrm>
            <a:prstGeom prst="ellipse">
              <a:avLst/>
            </a:prstGeom>
            <a:solidFill>
              <a:srgbClr val="FFFFFF"/>
            </a:solidFill>
            <a:ln w="9525">
              <a:solidFill>
                <a:srgbClr val="000000"/>
              </a:solidFill>
              <a:round/>
              <a:headEnd/>
              <a:tailEnd/>
            </a:ln>
          </p:spPr>
          <p:txBody>
            <a:bodyPr/>
            <a:lstStyle/>
            <a:p>
              <a:pPr algn="ctr" eaLnBrk="1" hangingPunct="1"/>
              <a:r>
                <a:rPr lang="en-US" sz="800"/>
                <a:t>nama</a:t>
              </a:r>
              <a:endParaRPr lang="en-US"/>
            </a:p>
          </p:txBody>
        </p:sp>
        <p:sp>
          <p:nvSpPr>
            <p:cNvPr id="16504" name="Oval 120"/>
            <p:cNvSpPr>
              <a:spLocks noChangeArrowheads="1"/>
            </p:cNvSpPr>
            <p:nvPr/>
          </p:nvSpPr>
          <p:spPr bwMode="auto">
            <a:xfrm>
              <a:off x="13140" y="1980"/>
              <a:ext cx="1080" cy="540"/>
            </a:xfrm>
            <a:prstGeom prst="ellipse">
              <a:avLst/>
            </a:prstGeom>
            <a:solidFill>
              <a:srgbClr val="FFFFFF"/>
            </a:solidFill>
            <a:ln w="9525">
              <a:solidFill>
                <a:srgbClr val="000000"/>
              </a:solidFill>
              <a:round/>
              <a:headEnd/>
              <a:tailEnd/>
            </a:ln>
          </p:spPr>
          <p:txBody>
            <a:bodyPr/>
            <a:lstStyle/>
            <a:p>
              <a:pPr algn="ctr" eaLnBrk="1" hangingPunct="1"/>
              <a:r>
                <a:rPr lang="en-US" sz="800"/>
                <a:t>alamat</a:t>
              </a:r>
              <a:endParaRPr lang="en-US"/>
            </a:p>
          </p:txBody>
        </p:sp>
        <p:sp>
          <p:nvSpPr>
            <p:cNvPr id="16505" name="Oval 121"/>
            <p:cNvSpPr>
              <a:spLocks noChangeArrowheads="1"/>
            </p:cNvSpPr>
            <p:nvPr/>
          </p:nvSpPr>
          <p:spPr bwMode="auto">
            <a:xfrm>
              <a:off x="14040" y="2520"/>
              <a:ext cx="1260" cy="540"/>
            </a:xfrm>
            <a:prstGeom prst="ellipse">
              <a:avLst/>
            </a:prstGeom>
            <a:solidFill>
              <a:srgbClr val="FFFFFF"/>
            </a:solidFill>
            <a:ln w="9525">
              <a:solidFill>
                <a:srgbClr val="000000"/>
              </a:solidFill>
              <a:round/>
              <a:headEnd/>
              <a:tailEnd/>
            </a:ln>
          </p:spPr>
          <p:txBody>
            <a:bodyPr/>
            <a:lstStyle/>
            <a:p>
              <a:pPr algn="ctr" eaLnBrk="1" hangingPunct="1"/>
              <a:r>
                <a:rPr lang="en-US" sz="800"/>
                <a:t>spesialis</a:t>
              </a:r>
              <a:endParaRPr lang="en-US"/>
            </a:p>
          </p:txBody>
        </p:sp>
        <p:sp>
          <p:nvSpPr>
            <p:cNvPr id="16506" name="AutoShape 122"/>
            <p:cNvSpPr>
              <a:spLocks noChangeArrowheads="1"/>
            </p:cNvSpPr>
            <p:nvPr/>
          </p:nvSpPr>
          <p:spPr bwMode="auto">
            <a:xfrm>
              <a:off x="7920" y="4860"/>
              <a:ext cx="1440" cy="900"/>
            </a:xfrm>
            <a:prstGeom prst="flowChartDecision">
              <a:avLst/>
            </a:prstGeom>
            <a:solidFill>
              <a:srgbClr val="FFFFFF"/>
            </a:solidFill>
            <a:ln w="9525">
              <a:solidFill>
                <a:srgbClr val="000000"/>
              </a:solidFill>
              <a:miter lim="800000"/>
              <a:headEnd/>
              <a:tailEnd/>
            </a:ln>
          </p:spPr>
          <p:txBody>
            <a:bodyPr/>
            <a:lstStyle/>
            <a:p>
              <a:pPr algn="ctr" eaLnBrk="1" hangingPunct="1"/>
              <a:r>
                <a:rPr lang="en-US" sz="800"/>
                <a:t>mencatat</a:t>
              </a:r>
              <a:endParaRPr lang="en-US"/>
            </a:p>
          </p:txBody>
        </p:sp>
        <p:sp>
          <p:nvSpPr>
            <p:cNvPr id="16507" name="Line 123"/>
            <p:cNvSpPr>
              <a:spLocks noChangeShapeType="1"/>
            </p:cNvSpPr>
            <p:nvPr/>
          </p:nvSpPr>
          <p:spPr bwMode="auto">
            <a:xfrm flipH="1">
              <a:off x="8640" y="4140"/>
              <a:ext cx="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08" name="Line 124"/>
            <p:cNvSpPr>
              <a:spLocks noChangeShapeType="1"/>
            </p:cNvSpPr>
            <p:nvPr/>
          </p:nvSpPr>
          <p:spPr bwMode="auto">
            <a:xfrm>
              <a:off x="11880" y="2520"/>
              <a:ext cx="900" cy="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09" name="Line 125"/>
            <p:cNvSpPr>
              <a:spLocks noChangeShapeType="1"/>
            </p:cNvSpPr>
            <p:nvPr/>
          </p:nvSpPr>
          <p:spPr bwMode="auto">
            <a:xfrm>
              <a:off x="13140" y="3060"/>
              <a:ext cx="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10" name="Line 126"/>
            <p:cNvSpPr>
              <a:spLocks noChangeShapeType="1"/>
            </p:cNvSpPr>
            <p:nvPr/>
          </p:nvSpPr>
          <p:spPr bwMode="auto">
            <a:xfrm flipH="1">
              <a:off x="13680" y="2520"/>
              <a:ext cx="180" cy="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11" name="Line 127"/>
            <p:cNvSpPr>
              <a:spLocks noChangeShapeType="1"/>
            </p:cNvSpPr>
            <p:nvPr/>
          </p:nvSpPr>
          <p:spPr bwMode="auto">
            <a:xfrm flipH="1">
              <a:off x="14040" y="3060"/>
              <a:ext cx="54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12" name="Rectangle 128"/>
            <p:cNvSpPr>
              <a:spLocks noChangeArrowheads="1"/>
            </p:cNvSpPr>
            <p:nvPr/>
          </p:nvSpPr>
          <p:spPr bwMode="auto">
            <a:xfrm>
              <a:off x="8100" y="6660"/>
              <a:ext cx="1440" cy="540"/>
            </a:xfrm>
            <a:prstGeom prst="rect">
              <a:avLst/>
            </a:prstGeom>
            <a:solidFill>
              <a:srgbClr val="99CCFF"/>
            </a:solidFill>
            <a:ln w="9525">
              <a:solidFill>
                <a:srgbClr val="000000"/>
              </a:solidFill>
              <a:miter lim="800000"/>
              <a:headEnd/>
              <a:tailEnd/>
            </a:ln>
          </p:spPr>
          <p:txBody>
            <a:bodyPr/>
            <a:lstStyle/>
            <a:p>
              <a:pPr algn="ctr" eaLnBrk="1" hangingPunct="1"/>
              <a:r>
                <a:rPr lang="en-US" sz="900"/>
                <a:t>DETAIL_PENYAKIT</a:t>
              </a:r>
              <a:endParaRPr lang="en-US"/>
            </a:p>
          </p:txBody>
        </p:sp>
        <p:sp>
          <p:nvSpPr>
            <p:cNvPr id="16513" name="Line 129"/>
            <p:cNvSpPr>
              <a:spLocks noChangeShapeType="1"/>
            </p:cNvSpPr>
            <p:nvPr/>
          </p:nvSpPr>
          <p:spPr bwMode="auto">
            <a:xfrm>
              <a:off x="8640" y="5760"/>
              <a:ext cx="0" cy="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14" name="AutoShape 130"/>
            <p:cNvSpPr>
              <a:spLocks noChangeArrowheads="1"/>
            </p:cNvSpPr>
            <p:nvPr/>
          </p:nvSpPr>
          <p:spPr bwMode="auto">
            <a:xfrm>
              <a:off x="10620" y="6480"/>
              <a:ext cx="1440" cy="720"/>
            </a:xfrm>
            <a:prstGeom prst="flowChartDecision">
              <a:avLst/>
            </a:prstGeom>
            <a:solidFill>
              <a:srgbClr val="FFFFFF"/>
            </a:solidFill>
            <a:ln w="9525">
              <a:solidFill>
                <a:srgbClr val="000000"/>
              </a:solidFill>
              <a:miter lim="800000"/>
              <a:headEnd/>
              <a:tailEnd/>
            </a:ln>
          </p:spPr>
          <p:txBody>
            <a:bodyPr/>
            <a:lstStyle/>
            <a:p>
              <a:pPr algn="ctr" eaLnBrk="1" hangingPunct="1"/>
              <a:r>
                <a:rPr lang="en-US" sz="800"/>
                <a:t>detail</a:t>
              </a:r>
              <a:endParaRPr lang="en-US"/>
            </a:p>
          </p:txBody>
        </p:sp>
        <p:sp>
          <p:nvSpPr>
            <p:cNvPr id="16515" name="Rectangle 131"/>
            <p:cNvSpPr>
              <a:spLocks noChangeArrowheads="1"/>
            </p:cNvSpPr>
            <p:nvPr/>
          </p:nvSpPr>
          <p:spPr bwMode="auto">
            <a:xfrm>
              <a:off x="12780" y="6660"/>
              <a:ext cx="1440" cy="540"/>
            </a:xfrm>
            <a:prstGeom prst="rect">
              <a:avLst/>
            </a:prstGeom>
            <a:solidFill>
              <a:srgbClr val="99CCFF"/>
            </a:solidFill>
            <a:ln w="9525">
              <a:solidFill>
                <a:srgbClr val="000000"/>
              </a:solidFill>
              <a:miter lim="800000"/>
              <a:headEnd/>
              <a:tailEnd/>
            </a:ln>
          </p:spPr>
          <p:txBody>
            <a:bodyPr/>
            <a:lstStyle/>
            <a:p>
              <a:pPr algn="ctr" eaLnBrk="1" hangingPunct="1"/>
              <a:r>
                <a:rPr lang="en-US" sz="900"/>
                <a:t>PENYAKIT</a:t>
              </a:r>
              <a:endParaRPr lang="en-US"/>
            </a:p>
          </p:txBody>
        </p:sp>
        <p:sp>
          <p:nvSpPr>
            <p:cNvPr id="16516" name="Line 132"/>
            <p:cNvSpPr>
              <a:spLocks noChangeShapeType="1"/>
            </p:cNvSpPr>
            <p:nvPr/>
          </p:nvSpPr>
          <p:spPr bwMode="auto">
            <a:xfrm flipH="1">
              <a:off x="9540" y="6840"/>
              <a:ext cx="10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17" name="Line 133"/>
            <p:cNvSpPr>
              <a:spLocks noChangeShapeType="1"/>
            </p:cNvSpPr>
            <p:nvPr/>
          </p:nvSpPr>
          <p:spPr bwMode="auto">
            <a:xfrm>
              <a:off x="12060" y="6840"/>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18" name="Oval 134"/>
            <p:cNvSpPr>
              <a:spLocks noChangeArrowheads="1"/>
            </p:cNvSpPr>
            <p:nvPr/>
          </p:nvSpPr>
          <p:spPr bwMode="auto">
            <a:xfrm>
              <a:off x="12240" y="7740"/>
              <a:ext cx="1260" cy="540"/>
            </a:xfrm>
            <a:prstGeom prst="ellipse">
              <a:avLst/>
            </a:prstGeom>
            <a:solidFill>
              <a:srgbClr val="FFFFFF"/>
            </a:solidFill>
            <a:ln w="9525">
              <a:solidFill>
                <a:srgbClr val="000000"/>
              </a:solidFill>
              <a:round/>
              <a:headEnd/>
              <a:tailEnd/>
            </a:ln>
          </p:spPr>
          <p:txBody>
            <a:bodyPr/>
            <a:lstStyle/>
            <a:p>
              <a:pPr algn="ctr" eaLnBrk="1" hangingPunct="1"/>
              <a:r>
                <a:rPr lang="en-US" sz="800" u="sng"/>
                <a:t>Kode_p</a:t>
              </a:r>
              <a:endParaRPr lang="en-US"/>
            </a:p>
          </p:txBody>
        </p:sp>
        <p:sp>
          <p:nvSpPr>
            <p:cNvPr id="16519" name="Oval 135"/>
            <p:cNvSpPr>
              <a:spLocks noChangeArrowheads="1"/>
            </p:cNvSpPr>
            <p:nvPr/>
          </p:nvSpPr>
          <p:spPr bwMode="auto">
            <a:xfrm>
              <a:off x="13680" y="7740"/>
              <a:ext cx="1260" cy="540"/>
            </a:xfrm>
            <a:prstGeom prst="ellipse">
              <a:avLst/>
            </a:prstGeom>
            <a:solidFill>
              <a:srgbClr val="FFFFFF"/>
            </a:solidFill>
            <a:ln w="9525">
              <a:solidFill>
                <a:srgbClr val="000000"/>
              </a:solidFill>
              <a:round/>
              <a:headEnd/>
              <a:tailEnd/>
            </a:ln>
          </p:spPr>
          <p:txBody>
            <a:bodyPr/>
            <a:lstStyle/>
            <a:p>
              <a:pPr algn="ctr" eaLnBrk="1" hangingPunct="1"/>
              <a:r>
                <a:rPr lang="en-US" sz="800"/>
                <a:t>nama_p</a:t>
              </a:r>
              <a:endParaRPr lang="en-US"/>
            </a:p>
          </p:txBody>
        </p:sp>
        <p:sp>
          <p:nvSpPr>
            <p:cNvPr id="16520" name="Line 136"/>
            <p:cNvSpPr>
              <a:spLocks noChangeShapeType="1"/>
            </p:cNvSpPr>
            <p:nvPr/>
          </p:nvSpPr>
          <p:spPr bwMode="auto">
            <a:xfrm flipH="1">
              <a:off x="12780" y="7200"/>
              <a:ext cx="36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21" name="Line 137"/>
            <p:cNvSpPr>
              <a:spLocks noChangeShapeType="1"/>
            </p:cNvSpPr>
            <p:nvPr/>
          </p:nvSpPr>
          <p:spPr bwMode="auto">
            <a:xfrm>
              <a:off x="13860" y="7200"/>
              <a:ext cx="36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22" name="Oval 138"/>
            <p:cNvSpPr>
              <a:spLocks noChangeArrowheads="1"/>
            </p:cNvSpPr>
            <p:nvPr/>
          </p:nvSpPr>
          <p:spPr bwMode="auto">
            <a:xfrm>
              <a:off x="7560" y="7740"/>
              <a:ext cx="1260" cy="540"/>
            </a:xfrm>
            <a:prstGeom prst="ellipse">
              <a:avLst/>
            </a:prstGeom>
            <a:solidFill>
              <a:srgbClr val="FFFFFF"/>
            </a:solidFill>
            <a:ln w="9525">
              <a:solidFill>
                <a:srgbClr val="000000"/>
              </a:solidFill>
              <a:round/>
              <a:headEnd/>
              <a:tailEnd/>
            </a:ln>
          </p:spPr>
          <p:txBody>
            <a:bodyPr/>
            <a:lstStyle/>
            <a:p>
              <a:pPr algn="ctr" eaLnBrk="1" hangingPunct="1"/>
              <a:r>
                <a:rPr lang="en-US" sz="800" u="sng"/>
                <a:t>kode_dp</a:t>
              </a:r>
              <a:endParaRPr lang="en-US"/>
            </a:p>
          </p:txBody>
        </p:sp>
        <p:sp>
          <p:nvSpPr>
            <p:cNvPr id="16523" name="Oval 139"/>
            <p:cNvSpPr>
              <a:spLocks noChangeArrowheads="1"/>
            </p:cNvSpPr>
            <p:nvPr/>
          </p:nvSpPr>
          <p:spPr bwMode="auto">
            <a:xfrm>
              <a:off x="9180" y="7740"/>
              <a:ext cx="1260" cy="540"/>
            </a:xfrm>
            <a:prstGeom prst="ellipse">
              <a:avLst/>
            </a:prstGeom>
            <a:solidFill>
              <a:srgbClr val="FFFFFF"/>
            </a:solidFill>
            <a:ln w="9525">
              <a:solidFill>
                <a:srgbClr val="000000"/>
              </a:solidFill>
              <a:round/>
              <a:headEnd/>
              <a:tailEnd/>
            </a:ln>
          </p:spPr>
          <p:txBody>
            <a:bodyPr/>
            <a:lstStyle/>
            <a:p>
              <a:pPr algn="ctr" eaLnBrk="1" hangingPunct="1"/>
              <a:r>
                <a:rPr lang="en-US" sz="800"/>
                <a:t>nama_dp</a:t>
              </a:r>
              <a:endParaRPr lang="en-US"/>
            </a:p>
          </p:txBody>
        </p:sp>
        <p:sp>
          <p:nvSpPr>
            <p:cNvPr id="16524" name="Line 140"/>
            <p:cNvSpPr>
              <a:spLocks noChangeShapeType="1"/>
            </p:cNvSpPr>
            <p:nvPr/>
          </p:nvSpPr>
          <p:spPr bwMode="auto">
            <a:xfrm flipH="1">
              <a:off x="8280" y="7200"/>
              <a:ext cx="36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25" name="Line 141"/>
            <p:cNvSpPr>
              <a:spLocks noChangeShapeType="1"/>
            </p:cNvSpPr>
            <p:nvPr/>
          </p:nvSpPr>
          <p:spPr bwMode="auto">
            <a:xfrm>
              <a:off x="9180" y="7200"/>
              <a:ext cx="54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26" name="AutoShape 142"/>
            <p:cNvSpPr>
              <a:spLocks noChangeArrowheads="1"/>
            </p:cNvSpPr>
            <p:nvPr/>
          </p:nvSpPr>
          <p:spPr bwMode="auto">
            <a:xfrm>
              <a:off x="3240" y="4500"/>
              <a:ext cx="1440" cy="900"/>
            </a:xfrm>
            <a:prstGeom prst="flowChartDecision">
              <a:avLst/>
            </a:prstGeom>
            <a:solidFill>
              <a:srgbClr val="FFFFFF"/>
            </a:solidFill>
            <a:ln w="9525">
              <a:solidFill>
                <a:srgbClr val="000000"/>
              </a:solidFill>
              <a:miter lim="800000"/>
              <a:headEnd/>
              <a:tailEnd/>
            </a:ln>
          </p:spPr>
          <p:txBody>
            <a:bodyPr/>
            <a:lstStyle/>
            <a:p>
              <a:pPr algn="ctr" eaLnBrk="1" hangingPunct="1"/>
              <a:r>
                <a:rPr lang="en-US" sz="800"/>
                <a:t>melakukan</a:t>
              </a:r>
              <a:endParaRPr lang="en-US"/>
            </a:p>
          </p:txBody>
        </p:sp>
        <p:sp>
          <p:nvSpPr>
            <p:cNvPr id="16527" name="Line 143"/>
            <p:cNvSpPr>
              <a:spLocks noChangeShapeType="1"/>
            </p:cNvSpPr>
            <p:nvPr/>
          </p:nvSpPr>
          <p:spPr bwMode="auto">
            <a:xfrm>
              <a:off x="3960" y="4140"/>
              <a:ext cx="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28" name="Rectangle 144"/>
            <p:cNvSpPr>
              <a:spLocks noChangeArrowheads="1"/>
            </p:cNvSpPr>
            <p:nvPr/>
          </p:nvSpPr>
          <p:spPr bwMode="auto">
            <a:xfrm>
              <a:off x="3240" y="5760"/>
              <a:ext cx="1440" cy="540"/>
            </a:xfrm>
            <a:prstGeom prst="rect">
              <a:avLst/>
            </a:prstGeom>
            <a:solidFill>
              <a:srgbClr val="99CCFF"/>
            </a:solidFill>
            <a:ln w="9525">
              <a:solidFill>
                <a:srgbClr val="000000"/>
              </a:solidFill>
              <a:miter lim="800000"/>
              <a:headEnd/>
              <a:tailEnd/>
            </a:ln>
          </p:spPr>
          <p:txBody>
            <a:bodyPr/>
            <a:lstStyle/>
            <a:p>
              <a:pPr algn="ctr" eaLnBrk="1" hangingPunct="1"/>
              <a:r>
                <a:rPr lang="en-US" sz="900"/>
                <a:t>TRANSAKSI</a:t>
              </a:r>
              <a:endParaRPr lang="en-US"/>
            </a:p>
          </p:txBody>
        </p:sp>
        <p:sp>
          <p:nvSpPr>
            <p:cNvPr id="16529" name="Line 145"/>
            <p:cNvSpPr>
              <a:spLocks noChangeShapeType="1"/>
            </p:cNvSpPr>
            <p:nvPr/>
          </p:nvSpPr>
          <p:spPr bwMode="auto">
            <a:xfrm>
              <a:off x="3960" y="5400"/>
              <a:ext cx="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30" name="Oval 146"/>
            <p:cNvSpPr>
              <a:spLocks noChangeArrowheads="1"/>
            </p:cNvSpPr>
            <p:nvPr/>
          </p:nvSpPr>
          <p:spPr bwMode="auto">
            <a:xfrm>
              <a:off x="5400" y="5040"/>
              <a:ext cx="1440" cy="540"/>
            </a:xfrm>
            <a:prstGeom prst="ellipse">
              <a:avLst/>
            </a:prstGeom>
            <a:solidFill>
              <a:srgbClr val="FFFFFF"/>
            </a:solidFill>
            <a:ln w="9525">
              <a:solidFill>
                <a:srgbClr val="000000"/>
              </a:solidFill>
              <a:round/>
              <a:headEnd/>
              <a:tailEnd/>
            </a:ln>
          </p:spPr>
          <p:txBody>
            <a:bodyPr/>
            <a:lstStyle/>
            <a:p>
              <a:pPr algn="ctr" eaLnBrk="1" hangingPunct="1"/>
              <a:r>
                <a:rPr lang="en-US" sz="800" u="sng"/>
                <a:t>kode_trans</a:t>
              </a:r>
              <a:endParaRPr lang="en-US"/>
            </a:p>
          </p:txBody>
        </p:sp>
        <p:sp>
          <p:nvSpPr>
            <p:cNvPr id="16531" name="Oval 147"/>
            <p:cNvSpPr>
              <a:spLocks noChangeArrowheads="1"/>
            </p:cNvSpPr>
            <p:nvPr/>
          </p:nvSpPr>
          <p:spPr bwMode="auto">
            <a:xfrm>
              <a:off x="5940" y="5580"/>
              <a:ext cx="1260" cy="540"/>
            </a:xfrm>
            <a:prstGeom prst="ellipse">
              <a:avLst/>
            </a:prstGeom>
            <a:solidFill>
              <a:srgbClr val="FFFFFF"/>
            </a:solidFill>
            <a:ln w="9525">
              <a:solidFill>
                <a:srgbClr val="000000"/>
              </a:solidFill>
              <a:round/>
              <a:headEnd/>
              <a:tailEnd/>
            </a:ln>
          </p:spPr>
          <p:txBody>
            <a:bodyPr/>
            <a:lstStyle/>
            <a:p>
              <a:pPr algn="ctr" eaLnBrk="1" hangingPunct="1"/>
              <a:r>
                <a:rPr lang="en-US" sz="800"/>
                <a:t>tgl_trans</a:t>
              </a:r>
              <a:endParaRPr lang="en-US"/>
            </a:p>
          </p:txBody>
        </p:sp>
        <p:sp>
          <p:nvSpPr>
            <p:cNvPr id="16532" name="Line 148"/>
            <p:cNvSpPr>
              <a:spLocks noChangeShapeType="1"/>
            </p:cNvSpPr>
            <p:nvPr/>
          </p:nvSpPr>
          <p:spPr bwMode="auto">
            <a:xfrm flipH="1">
              <a:off x="4680" y="5400"/>
              <a:ext cx="72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33" name="Line 149"/>
            <p:cNvSpPr>
              <a:spLocks noChangeShapeType="1"/>
            </p:cNvSpPr>
            <p:nvPr/>
          </p:nvSpPr>
          <p:spPr bwMode="auto">
            <a:xfrm flipH="1">
              <a:off x="4680" y="5760"/>
              <a:ext cx="126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34" name="AutoShape 150"/>
            <p:cNvSpPr>
              <a:spLocks noChangeArrowheads="1"/>
            </p:cNvSpPr>
            <p:nvPr/>
          </p:nvSpPr>
          <p:spPr bwMode="auto">
            <a:xfrm>
              <a:off x="3240" y="6840"/>
              <a:ext cx="1440" cy="900"/>
            </a:xfrm>
            <a:prstGeom prst="flowChartDecision">
              <a:avLst/>
            </a:prstGeom>
            <a:solidFill>
              <a:srgbClr val="FFFFFF"/>
            </a:solidFill>
            <a:ln w="9525">
              <a:solidFill>
                <a:srgbClr val="000000"/>
              </a:solidFill>
              <a:miter lim="800000"/>
              <a:headEnd/>
              <a:tailEnd/>
            </a:ln>
          </p:spPr>
          <p:txBody>
            <a:bodyPr/>
            <a:lstStyle/>
            <a:p>
              <a:pPr algn="ctr" eaLnBrk="1" hangingPunct="1"/>
              <a:r>
                <a:rPr lang="en-US" sz="800"/>
                <a:t>transaksi</a:t>
              </a:r>
              <a:endParaRPr lang="en-US"/>
            </a:p>
          </p:txBody>
        </p:sp>
        <p:sp>
          <p:nvSpPr>
            <p:cNvPr id="16535" name="Line 151"/>
            <p:cNvSpPr>
              <a:spLocks noChangeShapeType="1"/>
            </p:cNvSpPr>
            <p:nvPr/>
          </p:nvSpPr>
          <p:spPr bwMode="auto">
            <a:xfrm>
              <a:off x="3960" y="630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36" name="Line 152"/>
            <p:cNvSpPr>
              <a:spLocks noChangeShapeType="1"/>
            </p:cNvSpPr>
            <p:nvPr/>
          </p:nvSpPr>
          <p:spPr bwMode="auto">
            <a:xfrm>
              <a:off x="3960" y="774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37" name="Rectangle 153"/>
            <p:cNvSpPr>
              <a:spLocks noChangeArrowheads="1"/>
            </p:cNvSpPr>
            <p:nvPr/>
          </p:nvSpPr>
          <p:spPr bwMode="auto">
            <a:xfrm>
              <a:off x="3240" y="8280"/>
              <a:ext cx="1440" cy="540"/>
            </a:xfrm>
            <a:prstGeom prst="rect">
              <a:avLst/>
            </a:prstGeom>
            <a:solidFill>
              <a:srgbClr val="99CCFF"/>
            </a:solidFill>
            <a:ln w="9525">
              <a:solidFill>
                <a:srgbClr val="000000"/>
              </a:solidFill>
              <a:miter lim="800000"/>
              <a:headEnd/>
              <a:tailEnd/>
            </a:ln>
          </p:spPr>
          <p:txBody>
            <a:bodyPr/>
            <a:lstStyle/>
            <a:p>
              <a:pPr algn="ctr" eaLnBrk="1" hangingPunct="1"/>
              <a:r>
                <a:rPr lang="en-US" sz="900"/>
                <a:t>OBAT</a:t>
              </a:r>
              <a:endParaRPr lang="en-US"/>
            </a:p>
          </p:txBody>
        </p:sp>
        <p:sp>
          <p:nvSpPr>
            <p:cNvPr id="16538" name="Oval 154"/>
            <p:cNvSpPr>
              <a:spLocks noChangeArrowheads="1"/>
            </p:cNvSpPr>
            <p:nvPr/>
          </p:nvSpPr>
          <p:spPr bwMode="auto">
            <a:xfrm>
              <a:off x="2340" y="9900"/>
              <a:ext cx="1080" cy="540"/>
            </a:xfrm>
            <a:prstGeom prst="ellipse">
              <a:avLst/>
            </a:prstGeom>
            <a:solidFill>
              <a:srgbClr val="FFFFFF"/>
            </a:solidFill>
            <a:ln w="9525">
              <a:solidFill>
                <a:srgbClr val="000000"/>
              </a:solidFill>
              <a:round/>
              <a:headEnd/>
              <a:tailEnd/>
            </a:ln>
          </p:spPr>
          <p:txBody>
            <a:bodyPr/>
            <a:lstStyle/>
            <a:p>
              <a:pPr algn="ctr" eaLnBrk="1" hangingPunct="1"/>
              <a:r>
                <a:rPr lang="en-US" sz="800"/>
                <a:t>nama</a:t>
              </a:r>
              <a:endParaRPr lang="en-US"/>
            </a:p>
          </p:txBody>
        </p:sp>
        <p:sp>
          <p:nvSpPr>
            <p:cNvPr id="16539" name="Oval 155"/>
            <p:cNvSpPr>
              <a:spLocks noChangeArrowheads="1"/>
            </p:cNvSpPr>
            <p:nvPr/>
          </p:nvSpPr>
          <p:spPr bwMode="auto">
            <a:xfrm>
              <a:off x="3240" y="9360"/>
              <a:ext cx="1080" cy="540"/>
            </a:xfrm>
            <a:prstGeom prst="ellipse">
              <a:avLst/>
            </a:prstGeom>
            <a:solidFill>
              <a:srgbClr val="FFFFFF"/>
            </a:solidFill>
            <a:ln w="9525">
              <a:solidFill>
                <a:srgbClr val="000000"/>
              </a:solidFill>
              <a:round/>
              <a:headEnd/>
              <a:tailEnd/>
            </a:ln>
          </p:spPr>
          <p:txBody>
            <a:bodyPr/>
            <a:lstStyle/>
            <a:p>
              <a:pPr algn="ctr" eaLnBrk="1" hangingPunct="1"/>
              <a:r>
                <a:rPr lang="en-US" sz="800"/>
                <a:t>tgl</a:t>
              </a:r>
              <a:endParaRPr lang="en-US"/>
            </a:p>
          </p:txBody>
        </p:sp>
        <p:sp>
          <p:nvSpPr>
            <p:cNvPr id="16540" name="Oval 156"/>
            <p:cNvSpPr>
              <a:spLocks noChangeArrowheads="1"/>
            </p:cNvSpPr>
            <p:nvPr/>
          </p:nvSpPr>
          <p:spPr bwMode="auto">
            <a:xfrm>
              <a:off x="4320" y="9900"/>
              <a:ext cx="1080" cy="540"/>
            </a:xfrm>
            <a:prstGeom prst="ellipse">
              <a:avLst/>
            </a:prstGeom>
            <a:solidFill>
              <a:srgbClr val="FFFFFF"/>
            </a:solidFill>
            <a:ln w="9525">
              <a:solidFill>
                <a:srgbClr val="000000"/>
              </a:solidFill>
              <a:round/>
              <a:headEnd/>
              <a:tailEnd/>
            </a:ln>
          </p:spPr>
          <p:txBody>
            <a:bodyPr/>
            <a:lstStyle/>
            <a:p>
              <a:pPr algn="ctr" eaLnBrk="1" hangingPunct="1"/>
              <a:r>
                <a:rPr lang="en-US" sz="800"/>
                <a:t>stok</a:t>
              </a:r>
              <a:endParaRPr lang="en-US"/>
            </a:p>
          </p:txBody>
        </p:sp>
        <p:sp>
          <p:nvSpPr>
            <p:cNvPr id="16541" name="Oval 157"/>
            <p:cNvSpPr>
              <a:spLocks noChangeArrowheads="1"/>
            </p:cNvSpPr>
            <p:nvPr/>
          </p:nvSpPr>
          <p:spPr bwMode="auto">
            <a:xfrm>
              <a:off x="4860" y="9360"/>
              <a:ext cx="1080" cy="540"/>
            </a:xfrm>
            <a:prstGeom prst="ellipse">
              <a:avLst/>
            </a:prstGeom>
            <a:solidFill>
              <a:srgbClr val="FFFFFF"/>
            </a:solidFill>
            <a:ln w="9525">
              <a:solidFill>
                <a:srgbClr val="000000"/>
              </a:solidFill>
              <a:round/>
              <a:headEnd/>
              <a:tailEnd/>
            </a:ln>
          </p:spPr>
          <p:txBody>
            <a:bodyPr/>
            <a:lstStyle/>
            <a:p>
              <a:pPr algn="ctr" eaLnBrk="1" hangingPunct="1"/>
              <a:r>
                <a:rPr lang="en-US" sz="800"/>
                <a:t>harga</a:t>
              </a:r>
              <a:endParaRPr lang="en-US"/>
            </a:p>
          </p:txBody>
        </p:sp>
        <p:sp>
          <p:nvSpPr>
            <p:cNvPr id="16542" name="Line 158"/>
            <p:cNvSpPr>
              <a:spLocks noChangeShapeType="1"/>
            </p:cNvSpPr>
            <p:nvPr/>
          </p:nvSpPr>
          <p:spPr bwMode="auto">
            <a:xfrm flipH="1">
              <a:off x="1980" y="8820"/>
              <a:ext cx="144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43" name="Line 159"/>
            <p:cNvSpPr>
              <a:spLocks noChangeShapeType="1"/>
            </p:cNvSpPr>
            <p:nvPr/>
          </p:nvSpPr>
          <p:spPr bwMode="auto">
            <a:xfrm flipH="1">
              <a:off x="2880" y="8820"/>
              <a:ext cx="720" cy="10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44" name="Line 160"/>
            <p:cNvSpPr>
              <a:spLocks noChangeShapeType="1"/>
            </p:cNvSpPr>
            <p:nvPr/>
          </p:nvSpPr>
          <p:spPr bwMode="auto">
            <a:xfrm>
              <a:off x="3780" y="882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45" name="Line 161"/>
            <p:cNvSpPr>
              <a:spLocks noChangeShapeType="1"/>
            </p:cNvSpPr>
            <p:nvPr/>
          </p:nvSpPr>
          <p:spPr bwMode="auto">
            <a:xfrm>
              <a:off x="4140" y="8820"/>
              <a:ext cx="540" cy="10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46" name="Line 162"/>
            <p:cNvSpPr>
              <a:spLocks noChangeShapeType="1"/>
            </p:cNvSpPr>
            <p:nvPr/>
          </p:nvSpPr>
          <p:spPr bwMode="auto">
            <a:xfrm>
              <a:off x="4500" y="8820"/>
              <a:ext cx="90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47" name="Text Box 163"/>
            <p:cNvSpPr txBox="1">
              <a:spLocks noChangeArrowheads="1"/>
            </p:cNvSpPr>
            <p:nvPr/>
          </p:nvSpPr>
          <p:spPr bwMode="auto">
            <a:xfrm>
              <a:off x="5580" y="3420"/>
              <a:ext cx="36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1</a:t>
              </a:r>
              <a:endParaRPr lang="en-US"/>
            </a:p>
          </p:txBody>
        </p:sp>
        <p:sp>
          <p:nvSpPr>
            <p:cNvPr id="16548" name="Text Box 164"/>
            <p:cNvSpPr txBox="1">
              <a:spLocks noChangeArrowheads="1"/>
            </p:cNvSpPr>
            <p:nvPr/>
          </p:nvSpPr>
          <p:spPr bwMode="auto">
            <a:xfrm>
              <a:off x="7020" y="3420"/>
              <a:ext cx="36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N</a:t>
              </a:r>
              <a:endParaRPr lang="en-US"/>
            </a:p>
          </p:txBody>
        </p:sp>
        <p:sp>
          <p:nvSpPr>
            <p:cNvPr id="16549" name="Text Box 165"/>
            <p:cNvSpPr txBox="1">
              <a:spLocks noChangeArrowheads="1"/>
            </p:cNvSpPr>
            <p:nvPr/>
          </p:nvSpPr>
          <p:spPr bwMode="auto">
            <a:xfrm>
              <a:off x="10080" y="3420"/>
              <a:ext cx="54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M</a:t>
              </a:r>
              <a:endParaRPr lang="en-US"/>
            </a:p>
          </p:txBody>
        </p:sp>
        <p:sp>
          <p:nvSpPr>
            <p:cNvPr id="16550" name="Text Box 166"/>
            <p:cNvSpPr txBox="1">
              <a:spLocks noChangeArrowheads="1"/>
            </p:cNvSpPr>
            <p:nvPr/>
          </p:nvSpPr>
          <p:spPr bwMode="auto">
            <a:xfrm>
              <a:off x="12060" y="3420"/>
              <a:ext cx="36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1</a:t>
              </a:r>
              <a:endParaRPr lang="en-US"/>
            </a:p>
          </p:txBody>
        </p:sp>
        <p:sp>
          <p:nvSpPr>
            <p:cNvPr id="16551" name="Text Box 167"/>
            <p:cNvSpPr txBox="1">
              <a:spLocks noChangeArrowheads="1"/>
            </p:cNvSpPr>
            <p:nvPr/>
          </p:nvSpPr>
          <p:spPr bwMode="auto">
            <a:xfrm>
              <a:off x="8820" y="4500"/>
              <a:ext cx="54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M</a:t>
              </a:r>
              <a:endParaRPr lang="en-US"/>
            </a:p>
          </p:txBody>
        </p:sp>
        <p:sp>
          <p:nvSpPr>
            <p:cNvPr id="16552" name="Text Box 168"/>
            <p:cNvSpPr txBox="1">
              <a:spLocks noChangeArrowheads="1"/>
            </p:cNvSpPr>
            <p:nvPr/>
          </p:nvSpPr>
          <p:spPr bwMode="auto">
            <a:xfrm>
              <a:off x="8820" y="5760"/>
              <a:ext cx="36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1</a:t>
              </a:r>
              <a:endParaRPr lang="en-US"/>
            </a:p>
          </p:txBody>
        </p:sp>
        <p:sp>
          <p:nvSpPr>
            <p:cNvPr id="16553" name="Text Box 169"/>
            <p:cNvSpPr txBox="1">
              <a:spLocks noChangeArrowheads="1"/>
            </p:cNvSpPr>
            <p:nvPr/>
          </p:nvSpPr>
          <p:spPr bwMode="auto">
            <a:xfrm>
              <a:off x="10080" y="6480"/>
              <a:ext cx="54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M</a:t>
              </a:r>
              <a:endParaRPr lang="en-US"/>
            </a:p>
          </p:txBody>
        </p:sp>
        <p:sp>
          <p:nvSpPr>
            <p:cNvPr id="16554" name="Text Box 170"/>
            <p:cNvSpPr txBox="1">
              <a:spLocks noChangeArrowheads="1"/>
            </p:cNvSpPr>
            <p:nvPr/>
          </p:nvSpPr>
          <p:spPr bwMode="auto">
            <a:xfrm>
              <a:off x="12060" y="6480"/>
              <a:ext cx="36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1</a:t>
              </a:r>
              <a:endParaRPr lang="en-US"/>
            </a:p>
          </p:txBody>
        </p:sp>
        <p:sp>
          <p:nvSpPr>
            <p:cNvPr id="16555" name="Text Box 171"/>
            <p:cNvSpPr txBox="1">
              <a:spLocks noChangeArrowheads="1"/>
            </p:cNvSpPr>
            <p:nvPr/>
          </p:nvSpPr>
          <p:spPr bwMode="auto">
            <a:xfrm>
              <a:off x="4320" y="4320"/>
              <a:ext cx="36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1</a:t>
              </a:r>
              <a:endParaRPr lang="en-US"/>
            </a:p>
          </p:txBody>
        </p:sp>
        <p:sp>
          <p:nvSpPr>
            <p:cNvPr id="16556" name="Text Box 172"/>
            <p:cNvSpPr txBox="1">
              <a:spLocks noChangeArrowheads="1"/>
            </p:cNvSpPr>
            <p:nvPr/>
          </p:nvSpPr>
          <p:spPr bwMode="auto">
            <a:xfrm>
              <a:off x="4320" y="5220"/>
              <a:ext cx="54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N</a:t>
              </a:r>
              <a:endParaRPr lang="en-US"/>
            </a:p>
          </p:txBody>
        </p:sp>
        <p:sp>
          <p:nvSpPr>
            <p:cNvPr id="16557" name="Text Box 173"/>
            <p:cNvSpPr txBox="1">
              <a:spLocks noChangeArrowheads="1"/>
            </p:cNvSpPr>
            <p:nvPr/>
          </p:nvSpPr>
          <p:spPr bwMode="auto">
            <a:xfrm>
              <a:off x="4140" y="6480"/>
              <a:ext cx="54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M</a:t>
              </a:r>
              <a:endParaRPr lang="en-US"/>
            </a:p>
          </p:txBody>
        </p:sp>
        <p:sp>
          <p:nvSpPr>
            <p:cNvPr id="16558" name="Text Box 174"/>
            <p:cNvSpPr txBox="1">
              <a:spLocks noChangeArrowheads="1"/>
            </p:cNvSpPr>
            <p:nvPr/>
          </p:nvSpPr>
          <p:spPr bwMode="auto">
            <a:xfrm>
              <a:off x="4140" y="7740"/>
              <a:ext cx="54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N</a:t>
              </a:r>
              <a:endParaRPr lang="en-US"/>
            </a:p>
          </p:txBody>
        </p:sp>
        <p:sp>
          <p:nvSpPr>
            <p:cNvPr id="16559" name="Oval 175"/>
            <p:cNvSpPr>
              <a:spLocks noChangeArrowheads="1"/>
            </p:cNvSpPr>
            <p:nvPr/>
          </p:nvSpPr>
          <p:spPr bwMode="auto">
            <a:xfrm>
              <a:off x="5940" y="6120"/>
              <a:ext cx="1260" cy="540"/>
            </a:xfrm>
            <a:prstGeom prst="ellipse">
              <a:avLst/>
            </a:prstGeom>
            <a:solidFill>
              <a:srgbClr val="FFFFFF"/>
            </a:solidFill>
            <a:ln w="9525">
              <a:solidFill>
                <a:srgbClr val="000000"/>
              </a:solidFill>
              <a:round/>
              <a:headEnd/>
              <a:tailEnd/>
            </a:ln>
          </p:spPr>
          <p:txBody>
            <a:bodyPr/>
            <a:lstStyle/>
            <a:p>
              <a:pPr algn="ctr" eaLnBrk="1" hangingPunct="1"/>
              <a:r>
                <a:rPr lang="en-US" sz="800"/>
                <a:t>jml_trans</a:t>
              </a:r>
              <a:endParaRPr lang="en-US"/>
            </a:p>
          </p:txBody>
        </p:sp>
        <p:sp>
          <p:nvSpPr>
            <p:cNvPr id="16560" name="Oval 176"/>
            <p:cNvSpPr>
              <a:spLocks noChangeArrowheads="1"/>
            </p:cNvSpPr>
            <p:nvPr/>
          </p:nvSpPr>
          <p:spPr bwMode="auto">
            <a:xfrm>
              <a:off x="5220" y="6660"/>
              <a:ext cx="1440" cy="540"/>
            </a:xfrm>
            <a:prstGeom prst="ellipse">
              <a:avLst/>
            </a:prstGeom>
            <a:solidFill>
              <a:srgbClr val="FFFFFF"/>
            </a:solidFill>
            <a:ln w="9525">
              <a:solidFill>
                <a:srgbClr val="000000"/>
              </a:solidFill>
              <a:round/>
              <a:headEnd/>
              <a:tailEnd/>
            </a:ln>
          </p:spPr>
          <p:txBody>
            <a:bodyPr/>
            <a:lstStyle/>
            <a:p>
              <a:pPr algn="ctr" eaLnBrk="1" hangingPunct="1"/>
              <a:r>
                <a:rPr lang="en-US" sz="800"/>
                <a:t>totall_trans</a:t>
              </a:r>
              <a:endParaRPr lang="en-US"/>
            </a:p>
          </p:txBody>
        </p:sp>
        <p:sp>
          <p:nvSpPr>
            <p:cNvPr id="16561" name="Line 177"/>
            <p:cNvSpPr>
              <a:spLocks noChangeShapeType="1"/>
            </p:cNvSpPr>
            <p:nvPr/>
          </p:nvSpPr>
          <p:spPr bwMode="auto">
            <a:xfrm>
              <a:off x="4680" y="6120"/>
              <a:ext cx="126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62" name="Line 178"/>
            <p:cNvSpPr>
              <a:spLocks noChangeShapeType="1"/>
            </p:cNvSpPr>
            <p:nvPr/>
          </p:nvSpPr>
          <p:spPr bwMode="auto">
            <a:xfrm>
              <a:off x="4680" y="6300"/>
              <a:ext cx="90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grpSp>
    </p:spTree>
    <p:extLst>
      <p:ext uri="{BB962C8B-B14F-4D97-AF65-F5344CB8AC3E}">
        <p14:creationId xmlns:p14="http://schemas.microsoft.com/office/powerpoint/2010/main" val="1310942468"/>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RDBMS</a:t>
            </a:r>
            <a:r>
              <a:rPr lang="id-ID" dirty="0">
                <a:solidFill>
                  <a:prstClr val="black"/>
                </a:solidFill>
              </a:rPr>
              <a:t/>
            </a:r>
            <a:br>
              <a:rPr lang="id-ID" dirty="0">
                <a:solidFill>
                  <a:prstClr val="black"/>
                </a:solidFill>
              </a:rPr>
            </a:br>
            <a:r>
              <a:rPr lang="id-ID" sz="3200" b="1" dirty="0">
                <a:solidFill>
                  <a:srgbClr val="0070C0"/>
                </a:solidFill>
              </a:rPr>
              <a:t>a) ERD</a:t>
            </a:r>
            <a:r>
              <a:rPr lang="en-US" sz="3200" b="1" dirty="0">
                <a:solidFill>
                  <a:srgbClr val="0070C0"/>
                </a:solidFill>
              </a:rPr>
              <a:t> – </a:t>
            </a:r>
            <a:r>
              <a:rPr lang="en-US" sz="3200" b="1" dirty="0">
                <a:solidFill>
                  <a:srgbClr val="FF0000"/>
                </a:solidFill>
              </a:rPr>
              <a:t>Alur </a:t>
            </a:r>
            <a:r>
              <a:rPr lang="en-US" sz="3200" b="1" dirty="0" err="1">
                <a:solidFill>
                  <a:srgbClr val="FF0000"/>
                </a:solidFill>
              </a:rPr>
              <a:t>menentukan</a:t>
            </a:r>
            <a:r>
              <a:rPr lang="en-US" sz="3200" b="1" dirty="0">
                <a:solidFill>
                  <a:srgbClr val="FF0000"/>
                </a:solidFill>
              </a:rPr>
              <a:t> </a:t>
            </a:r>
            <a:r>
              <a:rPr lang="en-US" sz="3200" b="1" dirty="0" err="1">
                <a:solidFill>
                  <a:srgbClr val="FF0000"/>
                </a:solidFill>
              </a:rPr>
              <a:t>relasi</a:t>
            </a:r>
            <a:r>
              <a:rPr lang="en-US" sz="3200" b="1" dirty="0">
                <a:solidFill>
                  <a:srgbClr val="FF0000"/>
                </a:solidFill>
              </a:rPr>
              <a:t> </a:t>
            </a:r>
            <a:r>
              <a:rPr lang="en-US" sz="3200" b="1" dirty="0" err="1">
                <a:solidFill>
                  <a:srgbClr val="FF0000"/>
                </a:solidFill>
              </a:rPr>
              <a:t>tabel</a:t>
            </a:r>
            <a:endParaRPr lang="id-ID" sz="3200" b="1" dirty="0">
              <a:solidFill>
                <a:srgbClr val="FF0000"/>
              </a:solidFill>
            </a:endParaRPr>
          </a:p>
        </p:txBody>
      </p:sp>
      <p:sp>
        <p:nvSpPr>
          <p:cNvPr id="5" name="Content Placeholder 4"/>
          <p:cNvSpPr>
            <a:spLocks noGrp="1"/>
          </p:cNvSpPr>
          <p:nvPr>
            <p:ph idx="1"/>
          </p:nvPr>
        </p:nvSpPr>
        <p:spPr/>
        <p:txBody>
          <a:bodyPr>
            <a:normAutofit/>
          </a:bodyPr>
          <a:lstStyle/>
          <a:p>
            <a:pPr algn="just"/>
            <a:r>
              <a:rPr lang="en-US" sz="3600" dirty="0"/>
              <a:t>Alur </a:t>
            </a:r>
            <a:r>
              <a:rPr lang="en-US" sz="3600" dirty="0" err="1"/>
              <a:t>menentukan</a:t>
            </a:r>
            <a:r>
              <a:rPr lang="en-US" sz="3600" dirty="0"/>
              <a:t> </a:t>
            </a:r>
            <a:r>
              <a:rPr lang="en-US" sz="3600" dirty="0" err="1"/>
              <a:t>Relasi</a:t>
            </a:r>
            <a:r>
              <a:rPr lang="en-US" sz="3600" dirty="0"/>
              <a:t> table:</a:t>
            </a:r>
          </a:p>
          <a:p>
            <a:pPr marL="914377" lvl="1" indent="-457200" algn="just">
              <a:buFont typeface="+mj-lt"/>
              <a:buAutoNum type="arabicPeriod"/>
            </a:pPr>
            <a:r>
              <a:rPr lang="en-US" sz="3200" dirty="0" err="1"/>
              <a:t>Pahami</a:t>
            </a:r>
            <a:r>
              <a:rPr lang="en-US" sz="3200" dirty="0"/>
              <a:t> system yang </a:t>
            </a:r>
            <a:r>
              <a:rPr lang="en-US" sz="3200" dirty="0" err="1"/>
              <a:t>akan</a:t>
            </a:r>
            <a:r>
              <a:rPr lang="en-US" sz="3200" dirty="0"/>
              <a:t> </a:t>
            </a:r>
            <a:r>
              <a:rPr lang="en-US" sz="3200" dirty="0" err="1"/>
              <a:t>dibuat</a:t>
            </a:r>
            <a:r>
              <a:rPr lang="en-US" sz="3200" dirty="0"/>
              <a:t>.</a:t>
            </a:r>
          </a:p>
          <a:p>
            <a:pPr marL="914377" lvl="1" indent="-457200" algn="just">
              <a:buFont typeface="+mj-lt"/>
              <a:buAutoNum type="arabicPeriod"/>
            </a:pPr>
            <a:r>
              <a:rPr lang="en-US" sz="3200" dirty="0" err="1"/>
              <a:t>Berdasar</a:t>
            </a:r>
            <a:r>
              <a:rPr lang="en-US" sz="3200" dirty="0"/>
              <a:t> point 1, </a:t>
            </a:r>
            <a:r>
              <a:rPr lang="en-US" sz="3200" dirty="0" err="1"/>
              <a:t>ekstrak</a:t>
            </a:r>
            <a:r>
              <a:rPr lang="en-US" sz="3200" dirty="0"/>
              <a:t> </a:t>
            </a:r>
            <a:r>
              <a:rPr lang="en-US" sz="3200" dirty="0" err="1"/>
              <a:t>satu</a:t>
            </a:r>
            <a:r>
              <a:rPr lang="en-US" sz="3200" dirty="0"/>
              <a:t> per </a:t>
            </a:r>
            <a:r>
              <a:rPr lang="en-US" sz="3200" dirty="0" err="1"/>
              <a:t>satu</a:t>
            </a:r>
            <a:r>
              <a:rPr lang="en-US" sz="3200" dirty="0"/>
              <a:t> </a:t>
            </a:r>
            <a:r>
              <a:rPr lang="en-US" sz="3200" dirty="0" err="1"/>
              <a:t>tabelnya</a:t>
            </a:r>
            <a:r>
              <a:rPr lang="en-US" sz="3200" dirty="0"/>
              <a:t>.</a:t>
            </a:r>
          </a:p>
          <a:p>
            <a:pPr marL="914377" lvl="1" indent="-457200" algn="just">
              <a:buFont typeface="+mj-lt"/>
              <a:buAutoNum type="arabicPeriod"/>
            </a:pPr>
            <a:r>
              <a:rPr lang="en-US" sz="3200" dirty="0" err="1"/>
              <a:t>Relasikan</a:t>
            </a:r>
            <a:r>
              <a:rPr lang="en-US" sz="3200" dirty="0"/>
              <a:t> </a:t>
            </a:r>
            <a:r>
              <a:rPr lang="en-US" sz="3200" dirty="0" err="1"/>
              <a:t>tabel-tabel</a:t>
            </a:r>
            <a:r>
              <a:rPr lang="en-US" sz="3200" dirty="0"/>
              <a:t> </a:t>
            </a:r>
            <a:r>
              <a:rPr lang="en-US" sz="3200" dirty="0" err="1"/>
              <a:t>dengan</a:t>
            </a:r>
            <a:r>
              <a:rPr lang="en-US" sz="3200" dirty="0"/>
              <a:t> </a:t>
            </a:r>
            <a:r>
              <a:rPr lang="en-US" sz="3200" dirty="0" err="1"/>
              <a:t>terlebih</a:t>
            </a:r>
            <a:r>
              <a:rPr lang="en-US" sz="3200" dirty="0"/>
              <a:t> </a:t>
            </a:r>
            <a:r>
              <a:rPr lang="en-US" sz="3200" dirty="0" err="1"/>
              <a:t>dahulu</a:t>
            </a:r>
            <a:r>
              <a:rPr lang="en-US" sz="3200" dirty="0"/>
              <a:t> </a:t>
            </a:r>
            <a:r>
              <a:rPr lang="en-US" sz="3200" dirty="0" err="1"/>
              <a:t>menentukan</a:t>
            </a:r>
            <a:r>
              <a:rPr lang="en-US" sz="3200" dirty="0"/>
              <a:t> </a:t>
            </a:r>
            <a:r>
              <a:rPr lang="en-US" sz="3200" dirty="0" err="1"/>
              <a:t>hubungan</a:t>
            </a:r>
            <a:r>
              <a:rPr lang="en-US" sz="3200" dirty="0"/>
              <a:t> </a:t>
            </a:r>
            <a:r>
              <a:rPr lang="en-US" sz="3200" dirty="0" err="1"/>
              <a:t>antar</a:t>
            </a:r>
            <a:r>
              <a:rPr lang="en-US" sz="3200" dirty="0"/>
              <a:t> </a:t>
            </a:r>
            <a:r>
              <a:rPr lang="en-US" sz="3200" dirty="0" err="1"/>
              <a:t>tabelnya</a:t>
            </a:r>
            <a:r>
              <a:rPr lang="en-US" sz="3200" dirty="0"/>
              <a:t>.</a:t>
            </a:r>
          </a:p>
          <a:p>
            <a:pPr algn="just"/>
            <a:endParaRPr lang="id-ID" sz="3600" dirty="0"/>
          </a:p>
        </p:txBody>
      </p:sp>
    </p:spTree>
    <p:extLst>
      <p:ext uri="{BB962C8B-B14F-4D97-AF65-F5344CB8AC3E}">
        <p14:creationId xmlns:p14="http://schemas.microsoft.com/office/powerpoint/2010/main" val="5146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RDBMS</a:t>
            </a:r>
            <a:r>
              <a:rPr lang="id-ID" dirty="0">
                <a:solidFill>
                  <a:prstClr val="black"/>
                </a:solidFill>
              </a:rPr>
              <a:t/>
            </a:r>
            <a:br>
              <a:rPr lang="id-ID" dirty="0">
                <a:solidFill>
                  <a:prstClr val="black"/>
                </a:solidFill>
              </a:rPr>
            </a:br>
            <a:r>
              <a:rPr lang="id-ID" sz="3200" b="1" dirty="0">
                <a:solidFill>
                  <a:srgbClr val="0070C0"/>
                </a:solidFill>
              </a:rPr>
              <a:t>a) ERD – </a:t>
            </a:r>
            <a:r>
              <a:rPr lang="id-ID" sz="3200" b="1" dirty="0">
                <a:solidFill>
                  <a:srgbClr val="FF0000"/>
                </a:solidFill>
              </a:rPr>
              <a:t>Studi Kasus 1</a:t>
            </a:r>
          </a:p>
        </p:txBody>
      </p:sp>
      <p:sp>
        <p:nvSpPr>
          <p:cNvPr id="4" name="Content Placeholder 2"/>
          <p:cNvSpPr>
            <a:spLocks noGrp="1"/>
          </p:cNvSpPr>
          <p:nvPr>
            <p:ph idx="1"/>
          </p:nvPr>
        </p:nvSpPr>
        <p:spPr>
          <a:xfrm>
            <a:off x="476251" y="1658984"/>
            <a:ext cx="8319406" cy="4637315"/>
          </a:xfrm>
        </p:spPr>
        <p:txBody>
          <a:bodyPr/>
          <a:lstStyle/>
          <a:p>
            <a:pPr marL="0" indent="0">
              <a:buNone/>
            </a:pPr>
            <a:r>
              <a:rPr lang="en-US" dirty="0" err="1"/>
              <a:t>Sebuah</a:t>
            </a:r>
            <a:r>
              <a:rPr lang="en-US" dirty="0"/>
              <a:t> </a:t>
            </a:r>
            <a:r>
              <a:rPr lang="en-US" dirty="0" err="1"/>
              <a:t>sekolah</a:t>
            </a:r>
            <a:r>
              <a:rPr lang="en-US" dirty="0"/>
              <a:t> </a:t>
            </a:r>
            <a:r>
              <a:rPr lang="en-US" dirty="0" err="1"/>
              <a:t>dengan</a:t>
            </a:r>
            <a:r>
              <a:rPr lang="en-US" dirty="0"/>
              <a:t> </a:t>
            </a:r>
            <a:r>
              <a:rPr lang="en-US" dirty="0" err="1"/>
              <a:t>ketentuan</a:t>
            </a:r>
            <a:r>
              <a:rPr lang="en-US" dirty="0"/>
              <a:t>:</a:t>
            </a:r>
          </a:p>
          <a:p>
            <a:pPr marL="620713" lvl="1" indent="-457200" defTabSz="690563">
              <a:buFont typeface="+mj-lt"/>
              <a:buAutoNum type="arabicPeriod"/>
            </a:pPr>
            <a:r>
              <a:rPr lang="en-US" sz="2800" dirty="0" err="1"/>
              <a:t>Setiap</a:t>
            </a:r>
            <a:r>
              <a:rPr lang="en-US" sz="2800" dirty="0"/>
              <a:t> </a:t>
            </a:r>
            <a:r>
              <a:rPr lang="en-US" sz="2800" dirty="0" err="1"/>
              <a:t>siswa</a:t>
            </a:r>
            <a:r>
              <a:rPr lang="en-US" sz="2800" dirty="0"/>
              <a:t> </a:t>
            </a:r>
            <a:r>
              <a:rPr lang="en-US" sz="2800" dirty="0" err="1"/>
              <a:t>akan</a:t>
            </a:r>
            <a:r>
              <a:rPr lang="en-US" sz="2800" dirty="0"/>
              <a:t> </a:t>
            </a:r>
            <a:r>
              <a:rPr lang="en-US" sz="2800" dirty="0" err="1"/>
              <a:t>masuk</a:t>
            </a:r>
            <a:r>
              <a:rPr lang="en-US" sz="2800" dirty="0"/>
              <a:t> </a:t>
            </a:r>
            <a:r>
              <a:rPr lang="en-US" sz="2800" dirty="0" err="1"/>
              <a:t>dalam</a:t>
            </a:r>
            <a:r>
              <a:rPr lang="en-US" sz="2800" dirty="0"/>
              <a:t> </a:t>
            </a:r>
            <a:r>
              <a:rPr lang="en-US" sz="2800" dirty="0" err="1"/>
              <a:t>sebuah</a:t>
            </a:r>
            <a:r>
              <a:rPr lang="en-US" sz="2800" dirty="0"/>
              <a:t> </a:t>
            </a:r>
            <a:r>
              <a:rPr lang="en-US" sz="2800" dirty="0" err="1"/>
              <a:t>kelas</a:t>
            </a:r>
            <a:r>
              <a:rPr lang="en-US" sz="2800" dirty="0"/>
              <a:t> </a:t>
            </a:r>
            <a:r>
              <a:rPr lang="en-US" sz="2800" dirty="0" err="1"/>
              <a:t>berjenjang</a:t>
            </a:r>
            <a:r>
              <a:rPr lang="en-US" sz="2800" dirty="0"/>
              <a:t>.</a:t>
            </a:r>
          </a:p>
          <a:p>
            <a:pPr marL="620713" lvl="1" indent="-457200" defTabSz="690563">
              <a:buFont typeface="+mj-lt"/>
              <a:buAutoNum type="arabicPeriod"/>
            </a:pPr>
            <a:r>
              <a:rPr lang="en-US" sz="2800" dirty="0" err="1"/>
              <a:t>Setiap</a:t>
            </a:r>
            <a:r>
              <a:rPr lang="en-US" sz="2800" dirty="0"/>
              <a:t> </a:t>
            </a:r>
            <a:r>
              <a:rPr lang="en-US" sz="2800" dirty="0" err="1"/>
              <a:t>kelas</a:t>
            </a:r>
            <a:r>
              <a:rPr lang="en-US" sz="2800" dirty="0"/>
              <a:t> </a:t>
            </a:r>
            <a:r>
              <a:rPr lang="en-US" sz="2800" dirty="0" err="1"/>
              <a:t>akan</a:t>
            </a:r>
            <a:r>
              <a:rPr lang="en-US" sz="2800" dirty="0"/>
              <a:t> </a:t>
            </a:r>
            <a:r>
              <a:rPr lang="en-US" sz="2800" dirty="0" err="1"/>
              <a:t>memiliki</a:t>
            </a:r>
            <a:r>
              <a:rPr lang="en-US" sz="2800" dirty="0"/>
              <a:t> </a:t>
            </a:r>
            <a:r>
              <a:rPr lang="en-US" sz="2800" dirty="0" err="1"/>
              <a:t>pelajaran</a:t>
            </a:r>
            <a:r>
              <a:rPr lang="en-US" sz="2800" dirty="0"/>
              <a:t> yang </a:t>
            </a:r>
            <a:r>
              <a:rPr lang="en-US" sz="2800" dirty="0" err="1"/>
              <a:t>telah</a:t>
            </a:r>
            <a:r>
              <a:rPr lang="en-US" sz="2800" dirty="0"/>
              <a:t> </a:t>
            </a:r>
            <a:r>
              <a:rPr lang="en-US" sz="2800" dirty="0" err="1"/>
              <a:t>ditetapkan</a:t>
            </a:r>
            <a:r>
              <a:rPr lang="en-US" sz="2800" dirty="0"/>
              <a:t>.</a:t>
            </a:r>
          </a:p>
          <a:p>
            <a:pPr marL="620713" lvl="1" indent="-457200" defTabSz="690563">
              <a:buFont typeface="+mj-lt"/>
              <a:buAutoNum type="arabicPeriod"/>
            </a:pPr>
            <a:r>
              <a:rPr lang="en-US" sz="2800" dirty="0" err="1"/>
              <a:t>Setiap</a:t>
            </a:r>
            <a:r>
              <a:rPr lang="en-US" sz="2800" dirty="0"/>
              <a:t> </a:t>
            </a:r>
            <a:r>
              <a:rPr lang="en-US" sz="2800" dirty="0" err="1"/>
              <a:t>pelajaran</a:t>
            </a:r>
            <a:r>
              <a:rPr lang="en-US" sz="2800" dirty="0"/>
              <a:t> </a:t>
            </a:r>
            <a:r>
              <a:rPr lang="en-US" sz="2800" dirty="0" err="1"/>
              <a:t>diajar</a:t>
            </a:r>
            <a:r>
              <a:rPr lang="en-US" sz="2800" dirty="0"/>
              <a:t> </a:t>
            </a:r>
            <a:r>
              <a:rPr lang="en-US" sz="2800" dirty="0" err="1"/>
              <a:t>oleh</a:t>
            </a:r>
            <a:r>
              <a:rPr lang="en-US" sz="2800" dirty="0"/>
              <a:t> </a:t>
            </a:r>
            <a:r>
              <a:rPr lang="en-US" sz="2800" dirty="0" err="1"/>
              <a:t>seorang</a:t>
            </a:r>
            <a:r>
              <a:rPr lang="en-US" sz="2800" dirty="0"/>
              <a:t> guru.</a:t>
            </a:r>
          </a:p>
        </p:txBody>
      </p:sp>
    </p:spTree>
    <p:extLst>
      <p:ext uri="{BB962C8B-B14F-4D97-AF65-F5344CB8AC3E}">
        <p14:creationId xmlns:p14="http://schemas.microsoft.com/office/powerpoint/2010/main" val="4001682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Data - Informasi</a:t>
            </a:r>
            <a:endParaRPr lang="id-ID" dirty="0"/>
          </a:p>
        </p:txBody>
      </p:sp>
      <p:sp>
        <p:nvSpPr>
          <p:cNvPr id="3" name="Content Placeholder 2"/>
          <p:cNvSpPr>
            <a:spLocks noGrp="1"/>
          </p:cNvSpPr>
          <p:nvPr>
            <p:ph idx="1"/>
          </p:nvPr>
        </p:nvSpPr>
        <p:spPr/>
        <p:txBody>
          <a:bodyPr/>
          <a:lstStyle/>
          <a:p>
            <a:endParaRPr lang="id-ID" dirty="0"/>
          </a:p>
        </p:txBody>
      </p:sp>
      <p:pic>
        <p:nvPicPr>
          <p:cNvPr id="4" name="Picture 3"/>
          <p:cNvPicPr>
            <a:picLocks noChangeAspect="1"/>
          </p:cNvPicPr>
          <p:nvPr/>
        </p:nvPicPr>
        <p:blipFill>
          <a:blip r:embed="rId2"/>
          <a:stretch>
            <a:fillRect/>
          </a:stretch>
        </p:blipFill>
        <p:spPr>
          <a:xfrm>
            <a:off x="476250" y="1513167"/>
            <a:ext cx="5178716" cy="2670971"/>
          </a:xfrm>
          <a:prstGeom prst="rect">
            <a:avLst/>
          </a:prstGeom>
        </p:spPr>
      </p:pic>
      <p:pic>
        <p:nvPicPr>
          <p:cNvPr id="5" name="Picture 4"/>
          <p:cNvPicPr>
            <a:picLocks noChangeAspect="1"/>
          </p:cNvPicPr>
          <p:nvPr/>
        </p:nvPicPr>
        <p:blipFill>
          <a:blip r:embed="rId3"/>
          <a:stretch>
            <a:fillRect/>
          </a:stretch>
        </p:blipFill>
        <p:spPr>
          <a:xfrm>
            <a:off x="3691366" y="4184138"/>
            <a:ext cx="5104292" cy="2334521"/>
          </a:xfrm>
          <a:prstGeom prst="rect">
            <a:avLst/>
          </a:prstGeom>
        </p:spPr>
      </p:pic>
    </p:spTree>
    <p:extLst>
      <p:ext uri="{BB962C8B-B14F-4D97-AF65-F5344CB8AC3E}">
        <p14:creationId xmlns:p14="http://schemas.microsoft.com/office/powerpoint/2010/main" val="3671641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RDBMS</a:t>
            </a:r>
            <a:r>
              <a:rPr lang="id-ID" dirty="0">
                <a:solidFill>
                  <a:prstClr val="black"/>
                </a:solidFill>
              </a:rPr>
              <a:t/>
            </a:r>
            <a:br>
              <a:rPr lang="id-ID" dirty="0">
                <a:solidFill>
                  <a:prstClr val="black"/>
                </a:solidFill>
              </a:rPr>
            </a:br>
            <a:r>
              <a:rPr lang="id-ID" sz="3200" b="1" dirty="0">
                <a:solidFill>
                  <a:srgbClr val="0070C0"/>
                </a:solidFill>
              </a:rPr>
              <a:t>a) ERD – </a:t>
            </a:r>
            <a:r>
              <a:rPr lang="id-ID" sz="3200" b="1" dirty="0">
                <a:solidFill>
                  <a:srgbClr val="FF0000"/>
                </a:solidFill>
              </a:rPr>
              <a:t>Studi Kasus 1 (proses 1)</a:t>
            </a:r>
          </a:p>
        </p:txBody>
      </p:sp>
      <p:sp>
        <p:nvSpPr>
          <p:cNvPr id="5" name="Content Placeholder 2"/>
          <p:cNvSpPr>
            <a:spLocks noGrp="1"/>
          </p:cNvSpPr>
          <p:nvPr>
            <p:ph idx="1"/>
          </p:nvPr>
        </p:nvSpPr>
        <p:spPr>
          <a:xfrm>
            <a:off x="476251" y="1658984"/>
            <a:ext cx="8319406" cy="4637315"/>
          </a:xfrm>
        </p:spPr>
        <p:txBody>
          <a:bodyPr/>
          <a:lstStyle/>
          <a:p>
            <a:pPr marL="0" indent="0">
              <a:buNone/>
            </a:pPr>
            <a:r>
              <a:rPr lang="en-US" dirty="0" err="1"/>
              <a:t>Sebuah</a:t>
            </a:r>
            <a:r>
              <a:rPr lang="en-US" dirty="0"/>
              <a:t> </a:t>
            </a:r>
            <a:r>
              <a:rPr lang="en-US" dirty="0" err="1"/>
              <a:t>sekolah</a:t>
            </a:r>
            <a:r>
              <a:rPr lang="en-US" dirty="0"/>
              <a:t> </a:t>
            </a:r>
            <a:r>
              <a:rPr lang="en-US" dirty="0" err="1"/>
              <a:t>dengan</a:t>
            </a:r>
            <a:r>
              <a:rPr lang="en-US" dirty="0"/>
              <a:t> </a:t>
            </a:r>
            <a:r>
              <a:rPr lang="en-US" dirty="0" err="1"/>
              <a:t>ketentuan</a:t>
            </a:r>
            <a:r>
              <a:rPr lang="en-US" dirty="0"/>
              <a:t>:</a:t>
            </a:r>
          </a:p>
          <a:p>
            <a:pPr marL="620713" lvl="1" indent="-457200" defTabSz="690563">
              <a:buFont typeface="+mj-lt"/>
              <a:buAutoNum type="arabicPeriod"/>
            </a:pPr>
            <a:r>
              <a:rPr lang="en-US" dirty="0" err="1">
                <a:solidFill>
                  <a:srgbClr val="0070C0"/>
                </a:solidFill>
              </a:rPr>
              <a:t>Setiap</a:t>
            </a:r>
            <a:r>
              <a:rPr lang="en-US" dirty="0">
                <a:solidFill>
                  <a:srgbClr val="0070C0"/>
                </a:solidFill>
              </a:rPr>
              <a:t> </a:t>
            </a:r>
            <a:r>
              <a:rPr lang="en-US" dirty="0" err="1">
                <a:solidFill>
                  <a:srgbClr val="0070C0"/>
                </a:solidFill>
              </a:rPr>
              <a:t>siswa</a:t>
            </a:r>
            <a:r>
              <a:rPr lang="en-US" dirty="0">
                <a:solidFill>
                  <a:srgbClr val="0070C0"/>
                </a:solidFill>
              </a:rPr>
              <a:t> </a:t>
            </a:r>
            <a:r>
              <a:rPr lang="en-US" dirty="0" err="1">
                <a:solidFill>
                  <a:srgbClr val="0070C0"/>
                </a:solidFill>
              </a:rPr>
              <a:t>akan</a:t>
            </a:r>
            <a:r>
              <a:rPr lang="en-US" dirty="0">
                <a:solidFill>
                  <a:srgbClr val="0070C0"/>
                </a:solidFill>
              </a:rPr>
              <a:t> </a:t>
            </a:r>
            <a:r>
              <a:rPr lang="en-US" dirty="0" err="1">
                <a:solidFill>
                  <a:srgbClr val="0070C0"/>
                </a:solidFill>
              </a:rPr>
              <a:t>masuk</a:t>
            </a:r>
            <a:r>
              <a:rPr lang="en-US" dirty="0">
                <a:solidFill>
                  <a:srgbClr val="0070C0"/>
                </a:solidFill>
              </a:rPr>
              <a:t> </a:t>
            </a:r>
            <a:r>
              <a:rPr lang="en-US" dirty="0" err="1">
                <a:solidFill>
                  <a:srgbClr val="0070C0"/>
                </a:solidFill>
              </a:rPr>
              <a:t>dalam</a:t>
            </a:r>
            <a:r>
              <a:rPr lang="en-US" dirty="0">
                <a:solidFill>
                  <a:srgbClr val="0070C0"/>
                </a:solidFill>
              </a:rPr>
              <a:t> </a:t>
            </a:r>
            <a:r>
              <a:rPr lang="en-US" dirty="0" err="1">
                <a:solidFill>
                  <a:srgbClr val="0070C0"/>
                </a:solidFill>
              </a:rPr>
              <a:t>sebuah</a:t>
            </a:r>
            <a:r>
              <a:rPr lang="en-US" dirty="0">
                <a:solidFill>
                  <a:srgbClr val="0070C0"/>
                </a:solidFill>
              </a:rPr>
              <a:t> </a:t>
            </a:r>
            <a:r>
              <a:rPr lang="en-US" dirty="0" err="1">
                <a:solidFill>
                  <a:srgbClr val="0070C0"/>
                </a:solidFill>
              </a:rPr>
              <a:t>kelas</a:t>
            </a:r>
            <a:r>
              <a:rPr lang="en-US" dirty="0">
                <a:solidFill>
                  <a:srgbClr val="0070C0"/>
                </a:solidFill>
              </a:rPr>
              <a:t> </a:t>
            </a:r>
            <a:r>
              <a:rPr lang="en-US" dirty="0" err="1">
                <a:solidFill>
                  <a:srgbClr val="0070C0"/>
                </a:solidFill>
              </a:rPr>
              <a:t>berjenjang</a:t>
            </a:r>
            <a:r>
              <a:rPr lang="en-US" dirty="0">
                <a:solidFill>
                  <a:srgbClr val="0070C0"/>
                </a:solidFill>
              </a:rPr>
              <a:t>.</a:t>
            </a:r>
          </a:p>
        </p:txBody>
      </p:sp>
      <p:pic>
        <p:nvPicPr>
          <p:cNvPr id="6" name="Content Placeholder 3"/>
          <p:cNvPicPr>
            <a:picLocks noChangeAspect="1"/>
          </p:cNvPicPr>
          <p:nvPr/>
        </p:nvPicPr>
        <p:blipFill>
          <a:blip r:embed="rId2"/>
          <a:stretch>
            <a:fillRect/>
          </a:stretch>
        </p:blipFill>
        <p:spPr>
          <a:xfrm>
            <a:off x="1201117" y="2915478"/>
            <a:ext cx="6869674" cy="25745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0079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RDBMS</a:t>
            </a:r>
            <a:r>
              <a:rPr lang="id-ID" dirty="0">
                <a:solidFill>
                  <a:prstClr val="black"/>
                </a:solidFill>
              </a:rPr>
              <a:t/>
            </a:r>
            <a:br>
              <a:rPr lang="id-ID" dirty="0">
                <a:solidFill>
                  <a:prstClr val="black"/>
                </a:solidFill>
              </a:rPr>
            </a:br>
            <a:r>
              <a:rPr lang="id-ID" sz="3200" b="1" dirty="0">
                <a:solidFill>
                  <a:srgbClr val="0070C0"/>
                </a:solidFill>
              </a:rPr>
              <a:t>a) ERD – </a:t>
            </a:r>
            <a:r>
              <a:rPr lang="id-ID" sz="3200" b="1" dirty="0">
                <a:solidFill>
                  <a:srgbClr val="FF0000"/>
                </a:solidFill>
              </a:rPr>
              <a:t>Studi Kasus 1 (proses 2)</a:t>
            </a:r>
          </a:p>
        </p:txBody>
      </p:sp>
      <p:sp>
        <p:nvSpPr>
          <p:cNvPr id="7" name="Content Placeholder 2"/>
          <p:cNvSpPr>
            <a:spLocks noGrp="1"/>
          </p:cNvSpPr>
          <p:nvPr>
            <p:ph idx="1"/>
          </p:nvPr>
        </p:nvSpPr>
        <p:spPr>
          <a:xfrm>
            <a:off x="476251" y="1658984"/>
            <a:ext cx="8319406" cy="4637315"/>
          </a:xfrm>
        </p:spPr>
        <p:txBody>
          <a:bodyPr/>
          <a:lstStyle/>
          <a:p>
            <a:pPr marL="0" indent="0">
              <a:buNone/>
            </a:pPr>
            <a:r>
              <a:rPr lang="en-US" dirty="0" err="1"/>
              <a:t>Sebuah</a:t>
            </a:r>
            <a:r>
              <a:rPr lang="en-US" dirty="0"/>
              <a:t> </a:t>
            </a:r>
            <a:r>
              <a:rPr lang="en-US" dirty="0" err="1"/>
              <a:t>sekolah</a:t>
            </a:r>
            <a:r>
              <a:rPr lang="en-US" dirty="0"/>
              <a:t> </a:t>
            </a:r>
            <a:r>
              <a:rPr lang="en-US" dirty="0" err="1"/>
              <a:t>dengan</a:t>
            </a:r>
            <a:r>
              <a:rPr lang="en-US" dirty="0"/>
              <a:t> </a:t>
            </a:r>
            <a:r>
              <a:rPr lang="en-US" dirty="0" err="1"/>
              <a:t>ketentuan</a:t>
            </a:r>
            <a:r>
              <a:rPr lang="en-US" dirty="0"/>
              <a:t>:</a:t>
            </a:r>
          </a:p>
          <a:p>
            <a:pPr marL="620713" lvl="1" indent="-457200" defTabSz="690563">
              <a:buFont typeface="+mj-lt"/>
              <a:buAutoNum type="arabicPeriod"/>
            </a:pPr>
            <a:r>
              <a:rPr lang="en-US" dirty="0" err="1"/>
              <a:t>Setiap</a:t>
            </a:r>
            <a:r>
              <a:rPr lang="en-US" dirty="0"/>
              <a:t> </a:t>
            </a:r>
            <a:r>
              <a:rPr lang="en-US" dirty="0" err="1"/>
              <a:t>siswa</a:t>
            </a:r>
            <a:r>
              <a:rPr lang="en-US" dirty="0"/>
              <a:t> </a:t>
            </a:r>
            <a:r>
              <a:rPr lang="en-US" dirty="0" err="1"/>
              <a:t>akan</a:t>
            </a:r>
            <a:r>
              <a:rPr lang="en-US" dirty="0"/>
              <a:t> </a:t>
            </a:r>
            <a:r>
              <a:rPr lang="en-US" dirty="0" err="1"/>
              <a:t>masuk</a:t>
            </a:r>
            <a:r>
              <a:rPr lang="en-US" dirty="0"/>
              <a:t> </a:t>
            </a:r>
            <a:r>
              <a:rPr lang="en-US" dirty="0" err="1"/>
              <a:t>dalam</a:t>
            </a:r>
            <a:r>
              <a:rPr lang="en-US" dirty="0"/>
              <a:t> </a:t>
            </a:r>
            <a:r>
              <a:rPr lang="en-US" dirty="0" err="1"/>
              <a:t>sebuah</a:t>
            </a:r>
            <a:r>
              <a:rPr lang="en-US" dirty="0"/>
              <a:t> </a:t>
            </a:r>
            <a:r>
              <a:rPr lang="en-US" dirty="0" err="1"/>
              <a:t>kelas</a:t>
            </a:r>
            <a:r>
              <a:rPr lang="en-US" dirty="0"/>
              <a:t> </a:t>
            </a:r>
            <a:r>
              <a:rPr lang="en-US" dirty="0" err="1"/>
              <a:t>berjenjang</a:t>
            </a:r>
            <a:r>
              <a:rPr lang="en-US" dirty="0"/>
              <a:t>.</a:t>
            </a:r>
          </a:p>
          <a:p>
            <a:pPr marL="620713" lvl="1" indent="-457200" defTabSz="690563">
              <a:buFont typeface="+mj-lt"/>
              <a:buAutoNum type="arabicPeriod"/>
            </a:pPr>
            <a:r>
              <a:rPr lang="en-US" dirty="0" err="1">
                <a:solidFill>
                  <a:srgbClr val="0070C0"/>
                </a:solidFill>
              </a:rPr>
              <a:t>Setiap</a:t>
            </a:r>
            <a:r>
              <a:rPr lang="en-US" dirty="0">
                <a:solidFill>
                  <a:srgbClr val="0070C0"/>
                </a:solidFill>
              </a:rPr>
              <a:t> </a:t>
            </a:r>
            <a:r>
              <a:rPr lang="en-US" dirty="0" err="1">
                <a:solidFill>
                  <a:srgbClr val="0070C0"/>
                </a:solidFill>
              </a:rPr>
              <a:t>kelas</a:t>
            </a:r>
            <a:r>
              <a:rPr lang="en-US" dirty="0">
                <a:solidFill>
                  <a:srgbClr val="0070C0"/>
                </a:solidFill>
              </a:rPr>
              <a:t> </a:t>
            </a:r>
            <a:r>
              <a:rPr lang="en-US" dirty="0" err="1">
                <a:solidFill>
                  <a:srgbClr val="0070C0"/>
                </a:solidFill>
              </a:rPr>
              <a:t>akan</a:t>
            </a:r>
            <a:r>
              <a:rPr lang="en-US" dirty="0">
                <a:solidFill>
                  <a:srgbClr val="0070C0"/>
                </a:solidFill>
              </a:rPr>
              <a:t> </a:t>
            </a:r>
            <a:r>
              <a:rPr lang="en-US" dirty="0" err="1">
                <a:solidFill>
                  <a:srgbClr val="0070C0"/>
                </a:solidFill>
              </a:rPr>
              <a:t>memiliki</a:t>
            </a:r>
            <a:r>
              <a:rPr lang="en-US" dirty="0">
                <a:solidFill>
                  <a:srgbClr val="0070C0"/>
                </a:solidFill>
              </a:rPr>
              <a:t> </a:t>
            </a:r>
            <a:r>
              <a:rPr lang="en-US" dirty="0" err="1">
                <a:solidFill>
                  <a:srgbClr val="0070C0"/>
                </a:solidFill>
              </a:rPr>
              <a:t>pelajaran</a:t>
            </a:r>
            <a:r>
              <a:rPr lang="en-US" dirty="0">
                <a:solidFill>
                  <a:srgbClr val="0070C0"/>
                </a:solidFill>
              </a:rPr>
              <a:t> yang </a:t>
            </a:r>
            <a:r>
              <a:rPr lang="en-US" dirty="0" err="1">
                <a:solidFill>
                  <a:srgbClr val="0070C0"/>
                </a:solidFill>
              </a:rPr>
              <a:t>telah</a:t>
            </a:r>
            <a:r>
              <a:rPr lang="en-US" dirty="0">
                <a:solidFill>
                  <a:srgbClr val="0070C0"/>
                </a:solidFill>
              </a:rPr>
              <a:t> </a:t>
            </a:r>
            <a:r>
              <a:rPr lang="en-US" dirty="0" err="1">
                <a:solidFill>
                  <a:srgbClr val="0070C0"/>
                </a:solidFill>
              </a:rPr>
              <a:t>ditetapkan</a:t>
            </a:r>
            <a:r>
              <a:rPr lang="en-US" dirty="0">
                <a:solidFill>
                  <a:srgbClr val="0070C0"/>
                </a:solidFill>
              </a:rPr>
              <a:t>.</a:t>
            </a:r>
          </a:p>
        </p:txBody>
      </p:sp>
      <p:pic>
        <p:nvPicPr>
          <p:cNvPr id="8" name="Picture 7"/>
          <p:cNvPicPr>
            <a:picLocks noChangeAspect="1"/>
          </p:cNvPicPr>
          <p:nvPr/>
        </p:nvPicPr>
        <p:blipFill>
          <a:blip r:embed="rId2"/>
          <a:stretch>
            <a:fillRect/>
          </a:stretch>
        </p:blipFill>
        <p:spPr>
          <a:xfrm>
            <a:off x="321129" y="3235601"/>
            <a:ext cx="8629650" cy="2533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2721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RDBMS</a:t>
            </a:r>
            <a:r>
              <a:rPr lang="id-ID" dirty="0">
                <a:solidFill>
                  <a:prstClr val="black"/>
                </a:solidFill>
              </a:rPr>
              <a:t/>
            </a:r>
            <a:br>
              <a:rPr lang="id-ID" dirty="0">
                <a:solidFill>
                  <a:prstClr val="black"/>
                </a:solidFill>
              </a:rPr>
            </a:br>
            <a:r>
              <a:rPr lang="id-ID" sz="3200" b="1" dirty="0">
                <a:solidFill>
                  <a:srgbClr val="0070C0"/>
                </a:solidFill>
              </a:rPr>
              <a:t>a) ERD – </a:t>
            </a:r>
            <a:r>
              <a:rPr lang="id-ID" sz="3200" b="1" dirty="0">
                <a:solidFill>
                  <a:srgbClr val="FF0000"/>
                </a:solidFill>
              </a:rPr>
              <a:t>Studi Kasus 1 (proses 3)</a:t>
            </a:r>
          </a:p>
        </p:txBody>
      </p:sp>
      <p:sp>
        <p:nvSpPr>
          <p:cNvPr id="4" name="Content Placeholder 2"/>
          <p:cNvSpPr>
            <a:spLocks noGrp="1"/>
          </p:cNvSpPr>
          <p:nvPr>
            <p:ph idx="1"/>
          </p:nvPr>
        </p:nvSpPr>
        <p:spPr>
          <a:xfrm>
            <a:off x="476251" y="1658984"/>
            <a:ext cx="8319406" cy="4637315"/>
          </a:xfrm>
        </p:spPr>
        <p:txBody>
          <a:bodyPr/>
          <a:lstStyle/>
          <a:p>
            <a:pPr marL="0" indent="0">
              <a:buNone/>
            </a:pPr>
            <a:r>
              <a:rPr lang="en-US" dirty="0" err="1"/>
              <a:t>Sebuah</a:t>
            </a:r>
            <a:r>
              <a:rPr lang="en-US" dirty="0"/>
              <a:t> </a:t>
            </a:r>
            <a:r>
              <a:rPr lang="en-US" dirty="0" err="1"/>
              <a:t>sekolah</a:t>
            </a:r>
            <a:r>
              <a:rPr lang="en-US" dirty="0"/>
              <a:t> </a:t>
            </a:r>
            <a:r>
              <a:rPr lang="en-US" dirty="0" err="1"/>
              <a:t>dengan</a:t>
            </a:r>
            <a:r>
              <a:rPr lang="en-US" dirty="0"/>
              <a:t> </a:t>
            </a:r>
            <a:r>
              <a:rPr lang="en-US" dirty="0" err="1"/>
              <a:t>ketentuan</a:t>
            </a:r>
            <a:r>
              <a:rPr lang="en-US" dirty="0"/>
              <a:t>:</a:t>
            </a:r>
          </a:p>
          <a:p>
            <a:pPr marL="620713" lvl="1" indent="-457200" defTabSz="690563">
              <a:buFont typeface="+mj-lt"/>
              <a:buAutoNum type="arabicPeriod"/>
            </a:pPr>
            <a:r>
              <a:rPr lang="en-US" dirty="0" err="1"/>
              <a:t>Setiap</a:t>
            </a:r>
            <a:r>
              <a:rPr lang="en-US" dirty="0"/>
              <a:t> </a:t>
            </a:r>
            <a:r>
              <a:rPr lang="en-US" dirty="0" err="1"/>
              <a:t>siswa</a:t>
            </a:r>
            <a:r>
              <a:rPr lang="en-US" dirty="0"/>
              <a:t> </a:t>
            </a:r>
            <a:r>
              <a:rPr lang="en-US" dirty="0" err="1"/>
              <a:t>akan</a:t>
            </a:r>
            <a:r>
              <a:rPr lang="en-US" dirty="0"/>
              <a:t> </a:t>
            </a:r>
            <a:r>
              <a:rPr lang="en-US" dirty="0" err="1"/>
              <a:t>masuk</a:t>
            </a:r>
            <a:r>
              <a:rPr lang="en-US" dirty="0"/>
              <a:t> </a:t>
            </a:r>
            <a:r>
              <a:rPr lang="en-US" dirty="0" err="1"/>
              <a:t>dalam</a:t>
            </a:r>
            <a:r>
              <a:rPr lang="en-US" dirty="0"/>
              <a:t> </a:t>
            </a:r>
            <a:r>
              <a:rPr lang="en-US" dirty="0" err="1"/>
              <a:t>sebuah</a:t>
            </a:r>
            <a:r>
              <a:rPr lang="en-US" dirty="0"/>
              <a:t> </a:t>
            </a:r>
            <a:r>
              <a:rPr lang="en-US" dirty="0" err="1"/>
              <a:t>kelas</a:t>
            </a:r>
            <a:r>
              <a:rPr lang="en-US" dirty="0"/>
              <a:t> </a:t>
            </a:r>
            <a:r>
              <a:rPr lang="en-US" dirty="0" err="1"/>
              <a:t>berjenjang</a:t>
            </a:r>
            <a:r>
              <a:rPr lang="en-US" dirty="0"/>
              <a:t>.</a:t>
            </a:r>
          </a:p>
          <a:p>
            <a:pPr marL="620713" lvl="1" indent="-457200" defTabSz="690563">
              <a:buFont typeface="+mj-lt"/>
              <a:buAutoNum type="arabicPeriod"/>
            </a:pPr>
            <a:r>
              <a:rPr lang="en-US" dirty="0" err="1"/>
              <a:t>Setiap</a:t>
            </a:r>
            <a:r>
              <a:rPr lang="en-US" dirty="0"/>
              <a:t> </a:t>
            </a:r>
            <a:r>
              <a:rPr lang="en-US" dirty="0" err="1"/>
              <a:t>kelas</a:t>
            </a:r>
            <a:r>
              <a:rPr lang="en-US" dirty="0"/>
              <a:t> </a:t>
            </a:r>
            <a:r>
              <a:rPr lang="en-US" dirty="0" err="1"/>
              <a:t>akan</a:t>
            </a:r>
            <a:r>
              <a:rPr lang="en-US" dirty="0"/>
              <a:t> </a:t>
            </a:r>
            <a:r>
              <a:rPr lang="en-US" dirty="0" err="1"/>
              <a:t>memiliki</a:t>
            </a:r>
            <a:r>
              <a:rPr lang="en-US" dirty="0"/>
              <a:t> </a:t>
            </a:r>
            <a:r>
              <a:rPr lang="en-US" dirty="0" err="1"/>
              <a:t>pelajaran</a:t>
            </a:r>
            <a:r>
              <a:rPr lang="en-US" dirty="0"/>
              <a:t> yang </a:t>
            </a:r>
            <a:r>
              <a:rPr lang="en-US" dirty="0" err="1"/>
              <a:t>telah</a:t>
            </a:r>
            <a:r>
              <a:rPr lang="en-US" dirty="0"/>
              <a:t> </a:t>
            </a:r>
            <a:r>
              <a:rPr lang="en-US" dirty="0" err="1"/>
              <a:t>ditetapkan</a:t>
            </a:r>
            <a:r>
              <a:rPr lang="en-US" dirty="0"/>
              <a:t>.</a:t>
            </a:r>
          </a:p>
          <a:p>
            <a:pPr marL="620713" lvl="1" indent="-457200" defTabSz="690563">
              <a:buFont typeface="+mj-lt"/>
              <a:buAutoNum type="arabicPeriod"/>
            </a:pPr>
            <a:r>
              <a:rPr lang="en-US" dirty="0" err="1">
                <a:solidFill>
                  <a:srgbClr val="0070C0"/>
                </a:solidFill>
              </a:rPr>
              <a:t>Setiap</a:t>
            </a:r>
            <a:r>
              <a:rPr lang="en-US" dirty="0">
                <a:solidFill>
                  <a:srgbClr val="0070C0"/>
                </a:solidFill>
              </a:rPr>
              <a:t> </a:t>
            </a:r>
            <a:r>
              <a:rPr lang="en-US" dirty="0" err="1">
                <a:solidFill>
                  <a:srgbClr val="0070C0"/>
                </a:solidFill>
              </a:rPr>
              <a:t>pelajaran</a:t>
            </a:r>
            <a:r>
              <a:rPr lang="en-US" dirty="0">
                <a:solidFill>
                  <a:srgbClr val="0070C0"/>
                </a:solidFill>
              </a:rPr>
              <a:t> </a:t>
            </a:r>
            <a:r>
              <a:rPr lang="en-US" dirty="0" err="1">
                <a:solidFill>
                  <a:srgbClr val="0070C0"/>
                </a:solidFill>
              </a:rPr>
              <a:t>diajar</a:t>
            </a:r>
            <a:r>
              <a:rPr lang="en-US" dirty="0">
                <a:solidFill>
                  <a:srgbClr val="0070C0"/>
                </a:solidFill>
              </a:rPr>
              <a:t> </a:t>
            </a:r>
            <a:r>
              <a:rPr lang="en-US" dirty="0" err="1">
                <a:solidFill>
                  <a:srgbClr val="0070C0"/>
                </a:solidFill>
              </a:rPr>
              <a:t>oleh</a:t>
            </a:r>
            <a:r>
              <a:rPr lang="en-US" dirty="0">
                <a:solidFill>
                  <a:srgbClr val="0070C0"/>
                </a:solidFill>
              </a:rPr>
              <a:t> </a:t>
            </a:r>
            <a:r>
              <a:rPr lang="en-US" dirty="0" err="1">
                <a:solidFill>
                  <a:srgbClr val="0070C0"/>
                </a:solidFill>
              </a:rPr>
              <a:t>seorang</a:t>
            </a:r>
            <a:r>
              <a:rPr lang="en-US" dirty="0">
                <a:solidFill>
                  <a:srgbClr val="0070C0"/>
                </a:solidFill>
              </a:rPr>
              <a:t> guru.</a:t>
            </a:r>
          </a:p>
          <a:p>
            <a:pPr marL="163513" lvl="1" indent="0" defTabSz="690563">
              <a:buNone/>
            </a:pPr>
            <a:endParaRPr lang="en-US" dirty="0">
              <a:solidFill>
                <a:srgbClr val="0070C0"/>
              </a:solidFill>
            </a:endParaRPr>
          </a:p>
          <a:p>
            <a:pPr marL="0" indent="0">
              <a:buNone/>
            </a:pPr>
            <a:endParaRPr lang="en-US" dirty="0"/>
          </a:p>
        </p:txBody>
      </p:sp>
      <p:pic>
        <p:nvPicPr>
          <p:cNvPr id="5" name="Picture 4"/>
          <p:cNvPicPr>
            <a:picLocks noChangeAspect="1"/>
          </p:cNvPicPr>
          <p:nvPr/>
        </p:nvPicPr>
        <p:blipFill>
          <a:blip r:embed="rId2"/>
          <a:stretch>
            <a:fillRect/>
          </a:stretch>
        </p:blipFill>
        <p:spPr>
          <a:xfrm>
            <a:off x="1080158" y="3348730"/>
            <a:ext cx="7111595" cy="29475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747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RDBMS</a:t>
            </a:r>
            <a:r>
              <a:rPr lang="id-ID" dirty="0">
                <a:solidFill>
                  <a:prstClr val="black"/>
                </a:solidFill>
              </a:rPr>
              <a:t/>
            </a:r>
            <a:br>
              <a:rPr lang="id-ID" dirty="0">
                <a:solidFill>
                  <a:prstClr val="black"/>
                </a:solidFill>
              </a:rPr>
            </a:br>
            <a:r>
              <a:rPr lang="id-ID" sz="3200" b="1" dirty="0">
                <a:solidFill>
                  <a:srgbClr val="0070C0"/>
                </a:solidFill>
              </a:rPr>
              <a:t>a) ERD – </a:t>
            </a:r>
            <a:r>
              <a:rPr lang="id-ID" sz="3200" b="1" dirty="0">
                <a:solidFill>
                  <a:srgbClr val="FF0000"/>
                </a:solidFill>
              </a:rPr>
              <a:t>Studi Kasus 2</a:t>
            </a:r>
          </a:p>
        </p:txBody>
      </p:sp>
      <p:sp>
        <p:nvSpPr>
          <p:cNvPr id="4" name="Content Placeholder 2"/>
          <p:cNvSpPr>
            <a:spLocks noGrp="1"/>
          </p:cNvSpPr>
          <p:nvPr>
            <p:ph idx="1"/>
          </p:nvPr>
        </p:nvSpPr>
        <p:spPr>
          <a:xfrm>
            <a:off x="476251" y="1658984"/>
            <a:ext cx="8319406" cy="4637315"/>
          </a:xfrm>
        </p:spPr>
        <p:txBody>
          <a:bodyPr>
            <a:normAutofit fontScale="92500" lnSpcReduction="20000"/>
          </a:bodyPr>
          <a:lstStyle/>
          <a:p>
            <a:pPr marL="0" indent="0" algn="just">
              <a:buNone/>
            </a:pPr>
            <a:r>
              <a:rPr lang="en-US" dirty="0" err="1"/>
              <a:t>Perpustakaan</a:t>
            </a:r>
            <a:r>
              <a:rPr lang="en-US" dirty="0"/>
              <a:t> </a:t>
            </a:r>
            <a:r>
              <a:rPr lang="id-ID" dirty="0" smtClean="0"/>
              <a:t>Fakultas Teknik </a:t>
            </a:r>
            <a:r>
              <a:rPr lang="en-US" dirty="0" err="1" smtClean="0"/>
              <a:t>akan</a:t>
            </a:r>
            <a:r>
              <a:rPr lang="en-US" dirty="0" smtClean="0"/>
              <a:t> </a:t>
            </a:r>
            <a:r>
              <a:rPr lang="en-US" dirty="0" err="1"/>
              <a:t>membuat</a:t>
            </a:r>
            <a:r>
              <a:rPr lang="en-US" dirty="0"/>
              <a:t> </a:t>
            </a:r>
            <a:r>
              <a:rPr lang="en-US" dirty="0" err="1"/>
              <a:t>sebuah</a:t>
            </a:r>
            <a:r>
              <a:rPr lang="en-US" dirty="0"/>
              <a:t> </a:t>
            </a:r>
            <a:r>
              <a:rPr lang="en-US" dirty="0" err="1"/>
              <a:t>aplikasi</a:t>
            </a:r>
            <a:r>
              <a:rPr lang="en-US" dirty="0"/>
              <a:t> </a:t>
            </a:r>
            <a:r>
              <a:rPr lang="en-US" dirty="0" err="1"/>
              <a:t>dengan</a:t>
            </a:r>
            <a:r>
              <a:rPr lang="en-US" dirty="0"/>
              <a:t> </a:t>
            </a:r>
            <a:r>
              <a:rPr lang="en-US" dirty="0" err="1"/>
              <a:t>ketentuan</a:t>
            </a:r>
            <a:r>
              <a:rPr lang="en-US" dirty="0"/>
              <a:t>:</a:t>
            </a:r>
          </a:p>
          <a:p>
            <a:pPr algn="just"/>
            <a:r>
              <a:rPr lang="en-US" dirty="0" err="1"/>
              <a:t>Anggota</a:t>
            </a:r>
            <a:r>
              <a:rPr lang="en-US" dirty="0"/>
              <a:t> </a:t>
            </a:r>
            <a:r>
              <a:rPr lang="en-US" dirty="0" err="1"/>
              <a:t>perpustakaan</a:t>
            </a:r>
            <a:r>
              <a:rPr lang="en-US" dirty="0"/>
              <a:t> </a:t>
            </a:r>
            <a:r>
              <a:rPr lang="en-US" dirty="0" err="1"/>
              <a:t>adalah</a:t>
            </a:r>
            <a:r>
              <a:rPr lang="en-US" dirty="0"/>
              <a:t> </a:t>
            </a:r>
            <a:r>
              <a:rPr lang="en-US" dirty="0" err="1"/>
              <a:t>mahasiswa</a:t>
            </a:r>
            <a:r>
              <a:rPr lang="en-US" dirty="0"/>
              <a:t>, </a:t>
            </a:r>
            <a:r>
              <a:rPr lang="en-US" dirty="0" err="1"/>
              <a:t>dosen</a:t>
            </a:r>
            <a:r>
              <a:rPr lang="en-US" dirty="0"/>
              <a:t>, </a:t>
            </a:r>
            <a:r>
              <a:rPr lang="en-US" dirty="0" err="1"/>
              <a:t>dan</a:t>
            </a:r>
            <a:r>
              <a:rPr lang="en-US" dirty="0"/>
              <a:t> staff </a:t>
            </a:r>
            <a:r>
              <a:rPr lang="id-ID" dirty="0"/>
              <a:t>Fakultas Teknik</a:t>
            </a:r>
            <a:r>
              <a:rPr lang="en-US" dirty="0" smtClean="0"/>
              <a:t>.</a:t>
            </a:r>
            <a:endParaRPr lang="en-US" dirty="0"/>
          </a:p>
          <a:p>
            <a:pPr algn="just"/>
            <a:r>
              <a:rPr lang="en-US" dirty="0"/>
              <a:t>Lama </a:t>
            </a:r>
            <a:r>
              <a:rPr lang="en-US" dirty="0" err="1"/>
              <a:t>waktu</a:t>
            </a:r>
            <a:r>
              <a:rPr lang="en-US" dirty="0"/>
              <a:t> </a:t>
            </a:r>
            <a:r>
              <a:rPr lang="en-US" dirty="0" err="1"/>
              <a:t>peminjaman</a:t>
            </a:r>
            <a:r>
              <a:rPr lang="en-US" dirty="0"/>
              <a:t> </a:t>
            </a:r>
            <a:r>
              <a:rPr lang="en-US" dirty="0" err="1"/>
              <a:t>buku</a:t>
            </a:r>
            <a:r>
              <a:rPr lang="en-US" dirty="0"/>
              <a:t> </a:t>
            </a:r>
            <a:r>
              <a:rPr lang="en-US" dirty="0" err="1"/>
              <a:t>untuk</a:t>
            </a:r>
            <a:r>
              <a:rPr lang="en-US" dirty="0"/>
              <a:t> </a:t>
            </a:r>
            <a:r>
              <a:rPr lang="en-US" dirty="0" err="1"/>
              <a:t>setiap</a:t>
            </a:r>
            <a:r>
              <a:rPr lang="en-US" dirty="0"/>
              <a:t> </a:t>
            </a:r>
            <a:r>
              <a:rPr lang="en-US" dirty="0" err="1"/>
              <a:t>anggota</a:t>
            </a:r>
            <a:r>
              <a:rPr lang="en-US" dirty="0"/>
              <a:t> </a:t>
            </a:r>
            <a:r>
              <a:rPr lang="en-US" dirty="0" err="1"/>
              <a:t>adalah</a:t>
            </a:r>
            <a:r>
              <a:rPr lang="en-US" dirty="0"/>
              <a:t> 1 </a:t>
            </a:r>
            <a:r>
              <a:rPr lang="en-US" dirty="0" err="1"/>
              <a:t>minggu</a:t>
            </a:r>
            <a:r>
              <a:rPr lang="en-US" dirty="0"/>
              <a:t>.</a:t>
            </a:r>
          </a:p>
          <a:p>
            <a:pPr algn="just"/>
            <a:r>
              <a:rPr lang="en-US" dirty="0" err="1"/>
              <a:t>Jumlah</a:t>
            </a:r>
            <a:r>
              <a:rPr lang="en-US" dirty="0"/>
              <a:t> </a:t>
            </a:r>
            <a:r>
              <a:rPr lang="en-US" dirty="0" err="1"/>
              <a:t>maksimal</a:t>
            </a:r>
            <a:r>
              <a:rPr lang="en-US" dirty="0"/>
              <a:t> </a:t>
            </a:r>
            <a:r>
              <a:rPr lang="en-US" dirty="0" err="1"/>
              <a:t>peminjaman</a:t>
            </a:r>
            <a:r>
              <a:rPr lang="en-US" dirty="0"/>
              <a:t> </a:t>
            </a:r>
            <a:r>
              <a:rPr lang="en-US" dirty="0" err="1"/>
              <a:t>buku</a:t>
            </a:r>
            <a:r>
              <a:rPr lang="en-US" dirty="0"/>
              <a:t> </a:t>
            </a:r>
            <a:r>
              <a:rPr lang="en-US" dirty="0" err="1"/>
              <a:t>dalam</a:t>
            </a:r>
            <a:r>
              <a:rPr lang="en-US" dirty="0"/>
              <a:t> </a:t>
            </a:r>
            <a:r>
              <a:rPr lang="en-US" dirty="0" err="1"/>
              <a:t>satu</a:t>
            </a:r>
            <a:r>
              <a:rPr lang="en-US" dirty="0"/>
              <a:t> </a:t>
            </a:r>
            <a:r>
              <a:rPr lang="en-US" dirty="0" err="1"/>
              <a:t>waktu</a:t>
            </a:r>
            <a:r>
              <a:rPr lang="en-US" dirty="0"/>
              <a:t> </a:t>
            </a:r>
            <a:r>
              <a:rPr lang="en-US" dirty="0" err="1"/>
              <a:t>adalah</a:t>
            </a:r>
            <a:r>
              <a:rPr lang="en-US" dirty="0"/>
              <a:t> 3 </a:t>
            </a:r>
            <a:r>
              <a:rPr lang="en-US" dirty="0" err="1"/>
              <a:t>buah</a:t>
            </a:r>
            <a:r>
              <a:rPr lang="en-US" dirty="0"/>
              <a:t>.</a:t>
            </a:r>
          </a:p>
          <a:p>
            <a:pPr algn="just"/>
            <a:r>
              <a:rPr lang="en-US" dirty="0" err="1"/>
              <a:t>Peminjaman</a:t>
            </a:r>
            <a:r>
              <a:rPr lang="en-US" dirty="0"/>
              <a:t> </a:t>
            </a:r>
            <a:r>
              <a:rPr lang="en-US" dirty="0" err="1"/>
              <a:t>dilayani</a:t>
            </a:r>
            <a:r>
              <a:rPr lang="en-US" dirty="0"/>
              <a:t> </a:t>
            </a:r>
            <a:r>
              <a:rPr lang="en-US" dirty="0" err="1"/>
              <a:t>oleh</a:t>
            </a:r>
            <a:r>
              <a:rPr lang="en-US" dirty="0"/>
              <a:t> staff </a:t>
            </a:r>
            <a:r>
              <a:rPr lang="en-US" dirty="0" err="1"/>
              <a:t>perpustakaan</a:t>
            </a:r>
            <a:r>
              <a:rPr lang="en-US" dirty="0"/>
              <a:t>.</a:t>
            </a:r>
          </a:p>
          <a:p>
            <a:pPr algn="just"/>
            <a:r>
              <a:rPr lang="en-US" dirty="0" err="1"/>
              <a:t>Denda</a:t>
            </a:r>
            <a:r>
              <a:rPr lang="en-US" dirty="0"/>
              <a:t> </a:t>
            </a:r>
            <a:r>
              <a:rPr lang="en-US" dirty="0" err="1"/>
              <a:t>akan</a:t>
            </a:r>
            <a:r>
              <a:rPr lang="en-US" dirty="0"/>
              <a:t> </a:t>
            </a:r>
            <a:r>
              <a:rPr lang="en-US" dirty="0" err="1"/>
              <a:t>dikenakan</a:t>
            </a:r>
            <a:r>
              <a:rPr lang="en-US" dirty="0"/>
              <a:t> </a:t>
            </a:r>
            <a:r>
              <a:rPr lang="en-US" dirty="0" err="1"/>
              <a:t>jika</a:t>
            </a:r>
            <a:r>
              <a:rPr lang="en-US" dirty="0"/>
              <a:t> </a:t>
            </a:r>
            <a:r>
              <a:rPr lang="en-US" dirty="0" err="1"/>
              <a:t>peminjam</a:t>
            </a:r>
            <a:r>
              <a:rPr lang="en-US" dirty="0"/>
              <a:t> </a:t>
            </a:r>
            <a:r>
              <a:rPr lang="en-US" dirty="0" err="1"/>
              <a:t>melewati</a:t>
            </a:r>
            <a:r>
              <a:rPr lang="en-US" dirty="0"/>
              <a:t> </a:t>
            </a:r>
            <a:r>
              <a:rPr lang="en-US" dirty="0" err="1"/>
              <a:t>waktu</a:t>
            </a:r>
            <a:r>
              <a:rPr lang="en-US" dirty="0"/>
              <a:t> </a:t>
            </a:r>
            <a:r>
              <a:rPr lang="en-US" dirty="0" err="1"/>
              <a:t>pengembalian</a:t>
            </a:r>
            <a:r>
              <a:rPr lang="en-US" dirty="0"/>
              <a:t>.</a:t>
            </a:r>
          </a:p>
          <a:p>
            <a:pPr algn="just"/>
            <a:r>
              <a:rPr lang="en-US" dirty="0" err="1">
                <a:solidFill>
                  <a:srgbClr val="FF0000"/>
                </a:solidFill>
              </a:rPr>
              <a:t>Gambarkan</a:t>
            </a:r>
            <a:r>
              <a:rPr lang="en-US" dirty="0">
                <a:solidFill>
                  <a:srgbClr val="FF0000"/>
                </a:solidFill>
              </a:rPr>
              <a:t> </a:t>
            </a:r>
            <a:r>
              <a:rPr lang="en-US" dirty="0" err="1">
                <a:solidFill>
                  <a:srgbClr val="FF0000"/>
                </a:solidFill>
              </a:rPr>
              <a:t>relasi</a:t>
            </a:r>
            <a:r>
              <a:rPr lang="en-US" dirty="0">
                <a:solidFill>
                  <a:srgbClr val="FF0000"/>
                </a:solidFill>
              </a:rPr>
              <a:t> </a:t>
            </a:r>
            <a:r>
              <a:rPr lang="en-US" dirty="0" err="1">
                <a:solidFill>
                  <a:srgbClr val="FF0000"/>
                </a:solidFill>
              </a:rPr>
              <a:t>tabelnya</a:t>
            </a:r>
            <a:r>
              <a:rPr lang="en-US" dirty="0">
                <a:solidFill>
                  <a:srgbClr val="FF0000"/>
                </a:solidFill>
              </a:rPr>
              <a:t>!</a:t>
            </a:r>
          </a:p>
        </p:txBody>
      </p:sp>
    </p:spTree>
    <p:extLst>
      <p:ext uri="{BB962C8B-B14F-4D97-AF65-F5344CB8AC3E}">
        <p14:creationId xmlns:p14="http://schemas.microsoft.com/office/powerpoint/2010/main" val="1149203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RDBMS</a:t>
            </a:r>
            <a:r>
              <a:rPr lang="id-ID" dirty="0">
                <a:solidFill>
                  <a:prstClr val="black"/>
                </a:solidFill>
              </a:rPr>
              <a:t/>
            </a:r>
            <a:br>
              <a:rPr lang="id-ID" dirty="0">
                <a:solidFill>
                  <a:prstClr val="black"/>
                </a:solidFill>
              </a:rPr>
            </a:br>
            <a:r>
              <a:rPr lang="id-ID" sz="3200" b="1" dirty="0">
                <a:solidFill>
                  <a:srgbClr val="0070C0"/>
                </a:solidFill>
              </a:rPr>
              <a:t>a) ERD – </a:t>
            </a:r>
            <a:r>
              <a:rPr lang="id-ID" sz="3200" b="1" dirty="0">
                <a:solidFill>
                  <a:srgbClr val="FF0000"/>
                </a:solidFill>
              </a:rPr>
              <a:t>Studi Kasus 3</a:t>
            </a:r>
          </a:p>
        </p:txBody>
      </p:sp>
      <p:sp>
        <p:nvSpPr>
          <p:cNvPr id="4" name="Content Placeholder 2"/>
          <p:cNvSpPr>
            <a:spLocks noGrp="1"/>
          </p:cNvSpPr>
          <p:nvPr>
            <p:ph idx="1"/>
          </p:nvPr>
        </p:nvSpPr>
        <p:spPr>
          <a:xfrm>
            <a:off x="476251" y="1658984"/>
            <a:ext cx="8319406" cy="4637315"/>
          </a:xfrm>
        </p:spPr>
        <p:txBody>
          <a:bodyPr>
            <a:normAutofit lnSpcReduction="10000"/>
          </a:bodyPr>
          <a:lstStyle/>
          <a:p>
            <a:pPr marL="0" indent="0" algn="just">
              <a:buNone/>
            </a:pPr>
            <a:r>
              <a:rPr lang="en-US" dirty="0" err="1"/>
              <a:t>Seorang</a:t>
            </a:r>
            <a:r>
              <a:rPr lang="en-US" dirty="0"/>
              <a:t> </a:t>
            </a:r>
            <a:r>
              <a:rPr lang="en-US" dirty="0" err="1"/>
              <a:t>dosen</a:t>
            </a:r>
            <a:r>
              <a:rPr lang="en-US" dirty="0"/>
              <a:t> </a:t>
            </a:r>
            <a:r>
              <a:rPr lang="en-US" dirty="0" err="1"/>
              <a:t>akan</a:t>
            </a:r>
            <a:r>
              <a:rPr lang="en-US" dirty="0"/>
              <a:t> </a:t>
            </a:r>
            <a:r>
              <a:rPr lang="en-US" dirty="0" err="1"/>
              <a:t>membuatkan</a:t>
            </a:r>
            <a:r>
              <a:rPr lang="en-US" dirty="0"/>
              <a:t> </a:t>
            </a:r>
            <a:r>
              <a:rPr lang="en-US" dirty="0" err="1"/>
              <a:t>aplikasi</a:t>
            </a:r>
            <a:r>
              <a:rPr lang="en-US" dirty="0"/>
              <a:t> </a:t>
            </a:r>
            <a:r>
              <a:rPr lang="en-US" dirty="0" err="1"/>
              <a:t>bagi</a:t>
            </a:r>
            <a:r>
              <a:rPr lang="en-US" dirty="0"/>
              <a:t> </a:t>
            </a:r>
            <a:r>
              <a:rPr lang="en-US" dirty="0" err="1"/>
              <a:t>seluruh</a:t>
            </a:r>
            <a:r>
              <a:rPr lang="en-US" dirty="0"/>
              <a:t> </a:t>
            </a:r>
            <a:r>
              <a:rPr lang="en-US" dirty="0" err="1"/>
              <a:t>dosen</a:t>
            </a:r>
            <a:r>
              <a:rPr lang="en-US" dirty="0"/>
              <a:t> di </a:t>
            </a:r>
            <a:r>
              <a:rPr lang="id-ID" dirty="0"/>
              <a:t>Fakultas Teknik </a:t>
            </a:r>
            <a:r>
              <a:rPr lang="id-ID" dirty="0" smtClean="0"/>
              <a:t>UTM </a:t>
            </a:r>
            <a:r>
              <a:rPr lang="en-US" dirty="0" err="1" smtClean="0"/>
              <a:t>untuk</a:t>
            </a:r>
            <a:r>
              <a:rPr lang="en-US" dirty="0" smtClean="0"/>
              <a:t> </a:t>
            </a:r>
            <a:r>
              <a:rPr lang="en-US" dirty="0" err="1"/>
              <a:t>mengorganisir</a:t>
            </a:r>
            <a:r>
              <a:rPr lang="en-US" dirty="0"/>
              <a:t> </a:t>
            </a:r>
            <a:r>
              <a:rPr lang="en-US" dirty="0" err="1"/>
              <a:t>pengumpulan</a:t>
            </a:r>
            <a:r>
              <a:rPr lang="en-US" dirty="0"/>
              <a:t> </a:t>
            </a:r>
            <a:r>
              <a:rPr lang="en-US" dirty="0" err="1"/>
              <a:t>tugas</a:t>
            </a:r>
            <a:r>
              <a:rPr lang="en-US" dirty="0"/>
              <a:t> </a:t>
            </a:r>
            <a:r>
              <a:rPr lang="en-US" dirty="0" err="1"/>
              <a:t>dari</a:t>
            </a:r>
            <a:r>
              <a:rPr lang="en-US" dirty="0"/>
              <a:t> </a:t>
            </a:r>
            <a:r>
              <a:rPr lang="en-US" dirty="0" err="1"/>
              <a:t>kelas</a:t>
            </a:r>
            <a:r>
              <a:rPr lang="en-US" dirty="0"/>
              <a:t> </a:t>
            </a:r>
            <a:r>
              <a:rPr lang="en-US" dirty="0" err="1"/>
              <a:t>mahasiswanya</a:t>
            </a:r>
            <a:r>
              <a:rPr lang="en-US" dirty="0"/>
              <a:t>, </a:t>
            </a:r>
            <a:r>
              <a:rPr lang="en-US" dirty="0" err="1"/>
              <a:t>dimana</a:t>
            </a:r>
            <a:r>
              <a:rPr lang="en-US" dirty="0"/>
              <a:t> </a:t>
            </a:r>
            <a:r>
              <a:rPr lang="en-US" dirty="0" err="1"/>
              <a:t>ketentuannya</a:t>
            </a:r>
            <a:r>
              <a:rPr lang="en-US" dirty="0"/>
              <a:t> </a:t>
            </a:r>
            <a:r>
              <a:rPr lang="en-US" dirty="0" err="1"/>
              <a:t>adalah</a:t>
            </a:r>
            <a:r>
              <a:rPr lang="en-US" dirty="0"/>
              <a:t> </a:t>
            </a:r>
            <a:r>
              <a:rPr lang="en-US" dirty="0" err="1"/>
              <a:t>sbb</a:t>
            </a:r>
            <a:r>
              <a:rPr lang="en-US" dirty="0"/>
              <a:t>:</a:t>
            </a:r>
          </a:p>
          <a:p>
            <a:pPr algn="just"/>
            <a:r>
              <a:rPr lang="en-US" dirty="0" err="1"/>
              <a:t>Dibutuhkan</a:t>
            </a:r>
            <a:r>
              <a:rPr lang="en-US" dirty="0"/>
              <a:t> </a:t>
            </a:r>
            <a:r>
              <a:rPr lang="en-US" dirty="0" err="1"/>
              <a:t>akses</a:t>
            </a:r>
            <a:r>
              <a:rPr lang="en-US" dirty="0"/>
              <a:t> login </a:t>
            </a:r>
            <a:r>
              <a:rPr lang="en-US" dirty="0" err="1"/>
              <a:t>untuk</a:t>
            </a:r>
            <a:r>
              <a:rPr lang="en-US" dirty="0"/>
              <a:t> </a:t>
            </a:r>
            <a:r>
              <a:rPr lang="en-US" dirty="0" err="1"/>
              <a:t>memasuki</a:t>
            </a:r>
            <a:r>
              <a:rPr lang="en-US" dirty="0"/>
              <a:t> </a:t>
            </a:r>
            <a:r>
              <a:rPr lang="en-US" dirty="0" err="1"/>
              <a:t>aplikasi</a:t>
            </a:r>
            <a:r>
              <a:rPr lang="en-US" dirty="0"/>
              <a:t> </a:t>
            </a:r>
            <a:r>
              <a:rPr lang="en-US" dirty="0" err="1"/>
              <a:t>tersebut</a:t>
            </a:r>
            <a:r>
              <a:rPr lang="en-US" dirty="0"/>
              <a:t>, </a:t>
            </a:r>
            <a:r>
              <a:rPr lang="en-US" dirty="0" err="1"/>
              <a:t>dengan</a:t>
            </a:r>
            <a:r>
              <a:rPr lang="en-US" dirty="0"/>
              <a:t> </a:t>
            </a:r>
            <a:r>
              <a:rPr lang="en-US" dirty="0" err="1"/>
              <a:t>menginputkan</a:t>
            </a:r>
            <a:r>
              <a:rPr lang="en-US" dirty="0"/>
              <a:t> username </a:t>
            </a:r>
            <a:r>
              <a:rPr lang="en-US" dirty="0" err="1"/>
              <a:t>dan</a:t>
            </a:r>
            <a:r>
              <a:rPr lang="en-US" dirty="0"/>
              <a:t> password.</a:t>
            </a:r>
          </a:p>
          <a:p>
            <a:pPr algn="just"/>
            <a:r>
              <a:rPr lang="en-US" dirty="0" err="1"/>
              <a:t>Tugas</a:t>
            </a:r>
            <a:r>
              <a:rPr lang="en-US" dirty="0"/>
              <a:t> </a:t>
            </a:r>
            <a:r>
              <a:rPr lang="en-US" dirty="0" err="1"/>
              <a:t>harus</a:t>
            </a:r>
            <a:r>
              <a:rPr lang="en-US" dirty="0"/>
              <a:t> </a:t>
            </a:r>
            <a:r>
              <a:rPr lang="en-US" dirty="0" err="1"/>
              <a:t>dikumpulkan</a:t>
            </a:r>
            <a:r>
              <a:rPr lang="en-US" dirty="0"/>
              <a:t> </a:t>
            </a:r>
            <a:r>
              <a:rPr lang="en-US" dirty="0" err="1"/>
              <a:t>tepat</a:t>
            </a:r>
            <a:r>
              <a:rPr lang="en-US" dirty="0"/>
              <a:t> </a:t>
            </a:r>
            <a:r>
              <a:rPr lang="en-US" dirty="0" err="1"/>
              <a:t>waktu</a:t>
            </a:r>
            <a:r>
              <a:rPr lang="en-US" dirty="0"/>
              <a:t>.</a:t>
            </a:r>
          </a:p>
          <a:p>
            <a:pPr algn="just"/>
            <a:r>
              <a:rPr lang="en-US" dirty="0" err="1"/>
              <a:t>Pengumpulan</a:t>
            </a:r>
            <a:r>
              <a:rPr lang="en-US" dirty="0"/>
              <a:t> </a:t>
            </a:r>
            <a:r>
              <a:rPr lang="en-US" dirty="0" err="1"/>
              <a:t>tugas</a:t>
            </a:r>
            <a:r>
              <a:rPr lang="en-US" dirty="0"/>
              <a:t> </a:t>
            </a:r>
            <a:r>
              <a:rPr lang="en-US" dirty="0" err="1"/>
              <a:t>dapat</a:t>
            </a:r>
            <a:r>
              <a:rPr lang="en-US" dirty="0"/>
              <a:t> </a:t>
            </a:r>
            <a:r>
              <a:rPr lang="en-US" dirty="0" err="1"/>
              <a:t>dalam</a:t>
            </a:r>
            <a:r>
              <a:rPr lang="en-US" dirty="0"/>
              <a:t> </a:t>
            </a:r>
            <a:r>
              <a:rPr lang="en-US" dirty="0" err="1"/>
              <a:t>bentuk</a:t>
            </a:r>
            <a:r>
              <a:rPr lang="en-US" dirty="0"/>
              <a:t> pdf, </a:t>
            </a:r>
            <a:r>
              <a:rPr lang="en-US" dirty="0" err="1"/>
              <a:t>teks</a:t>
            </a:r>
            <a:r>
              <a:rPr lang="en-US" dirty="0"/>
              <a:t>, </a:t>
            </a:r>
            <a:r>
              <a:rPr lang="en-US" dirty="0" err="1"/>
              <a:t>atau</a:t>
            </a:r>
            <a:r>
              <a:rPr lang="en-US" dirty="0"/>
              <a:t> </a:t>
            </a:r>
            <a:r>
              <a:rPr lang="en-US" dirty="0" err="1"/>
              <a:t>gambar</a:t>
            </a:r>
            <a:r>
              <a:rPr lang="en-US" dirty="0"/>
              <a:t>.</a:t>
            </a:r>
          </a:p>
          <a:p>
            <a:pPr algn="just"/>
            <a:r>
              <a:rPr lang="en-US" dirty="0" err="1">
                <a:solidFill>
                  <a:srgbClr val="FF0000"/>
                </a:solidFill>
              </a:rPr>
              <a:t>Gambarkan</a:t>
            </a:r>
            <a:r>
              <a:rPr lang="en-US" dirty="0">
                <a:solidFill>
                  <a:srgbClr val="FF0000"/>
                </a:solidFill>
              </a:rPr>
              <a:t> </a:t>
            </a:r>
            <a:r>
              <a:rPr lang="en-US" dirty="0" err="1">
                <a:solidFill>
                  <a:srgbClr val="FF0000"/>
                </a:solidFill>
              </a:rPr>
              <a:t>relasi</a:t>
            </a:r>
            <a:r>
              <a:rPr lang="en-US" dirty="0">
                <a:solidFill>
                  <a:srgbClr val="FF0000"/>
                </a:solidFill>
              </a:rPr>
              <a:t> </a:t>
            </a:r>
            <a:r>
              <a:rPr lang="en-US" dirty="0" err="1">
                <a:solidFill>
                  <a:srgbClr val="FF0000"/>
                </a:solidFill>
              </a:rPr>
              <a:t>tabelnya</a:t>
            </a:r>
            <a:r>
              <a:rPr lang="en-US" dirty="0">
                <a:solidFill>
                  <a:srgbClr val="FF0000"/>
                </a:solidFill>
              </a:rPr>
              <a:t>!</a:t>
            </a:r>
            <a:endParaRPr lang="en-US" dirty="0"/>
          </a:p>
        </p:txBody>
      </p:sp>
    </p:spTree>
    <p:extLst>
      <p:ext uri="{BB962C8B-B14F-4D97-AF65-F5344CB8AC3E}">
        <p14:creationId xmlns:p14="http://schemas.microsoft.com/office/powerpoint/2010/main" val="3378746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RDBMS</a:t>
            </a:r>
            <a:r>
              <a:rPr lang="id-ID" dirty="0">
                <a:solidFill>
                  <a:prstClr val="black"/>
                </a:solidFill>
              </a:rPr>
              <a:t/>
            </a:r>
            <a:br>
              <a:rPr lang="id-ID" dirty="0">
                <a:solidFill>
                  <a:prstClr val="black"/>
                </a:solidFill>
              </a:rPr>
            </a:br>
            <a:r>
              <a:rPr lang="id-ID" sz="3200" b="1" dirty="0">
                <a:solidFill>
                  <a:srgbClr val="0070C0"/>
                </a:solidFill>
              </a:rPr>
              <a:t>a) ERD – </a:t>
            </a:r>
            <a:r>
              <a:rPr lang="id-ID" sz="3200" b="1" dirty="0">
                <a:solidFill>
                  <a:srgbClr val="FF0000"/>
                </a:solidFill>
              </a:rPr>
              <a:t>Studi Kasus 4</a:t>
            </a:r>
          </a:p>
        </p:txBody>
      </p:sp>
      <p:sp>
        <p:nvSpPr>
          <p:cNvPr id="4" name="Content Placeholder 2"/>
          <p:cNvSpPr>
            <a:spLocks noGrp="1"/>
          </p:cNvSpPr>
          <p:nvPr>
            <p:ph idx="1"/>
          </p:nvPr>
        </p:nvSpPr>
        <p:spPr>
          <a:xfrm>
            <a:off x="476251" y="1658984"/>
            <a:ext cx="8319406" cy="4637315"/>
          </a:xfrm>
        </p:spPr>
        <p:txBody>
          <a:bodyPr>
            <a:normAutofit fontScale="92500" lnSpcReduction="10000"/>
          </a:bodyPr>
          <a:lstStyle/>
          <a:p>
            <a:r>
              <a:rPr lang="en-US" dirty="0" err="1"/>
              <a:t>Sebuah</a:t>
            </a:r>
            <a:r>
              <a:rPr lang="en-US" dirty="0"/>
              <a:t> supermarket </a:t>
            </a:r>
            <a:r>
              <a:rPr lang="en-US" dirty="0" err="1"/>
              <a:t>memiliki</a:t>
            </a:r>
            <a:r>
              <a:rPr lang="en-US" dirty="0"/>
              <a:t> </a:t>
            </a:r>
            <a:r>
              <a:rPr lang="en-US" dirty="0" err="1"/>
              <a:t>pelayanan</a:t>
            </a:r>
            <a:r>
              <a:rPr lang="en-US" dirty="0"/>
              <a:t> prima </a:t>
            </a:r>
            <a:r>
              <a:rPr lang="en-US" dirty="0" err="1"/>
              <a:t>terhadap</a:t>
            </a:r>
            <a:r>
              <a:rPr lang="en-US" dirty="0"/>
              <a:t> </a:t>
            </a:r>
            <a:r>
              <a:rPr lang="en-US" dirty="0" err="1"/>
              <a:t>pelanggannya</a:t>
            </a:r>
            <a:r>
              <a:rPr lang="en-US" dirty="0"/>
              <a:t>, </a:t>
            </a:r>
            <a:r>
              <a:rPr lang="en-US" dirty="0" err="1"/>
              <a:t>salah</a:t>
            </a:r>
            <a:r>
              <a:rPr lang="en-US" dirty="0"/>
              <a:t> </a:t>
            </a:r>
            <a:r>
              <a:rPr lang="en-US" dirty="0" err="1"/>
              <a:t>satu</a:t>
            </a:r>
            <a:r>
              <a:rPr lang="en-US" dirty="0"/>
              <a:t> </a:t>
            </a:r>
            <a:r>
              <a:rPr lang="en-US" dirty="0" err="1"/>
              <a:t>wujudnya</a:t>
            </a:r>
            <a:r>
              <a:rPr lang="en-US" dirty="0"/>
              <a:t> </a:t>
            </a:r>
            <a:r>
              <a:rPr lang="en-US" dirty="0" err="1"/>
              <a:t>adalah</a:t>
            </a:r>
            <a:r>
              <a:rPr lang="en-US" dirty="0"/>
              <a:t> </a:t>
            </a:r>
            <a:r>
              <a:rPr lang="en-US" dirty="0" err="1"/>
              <a:t>dengan</a:t>
            </a:r>
            <a:r>
              <a:rPr lang="en-US" dirty="0"/>
              <a:t> </a:t>
            </a:r>
            <a:r>
              <a:rPr lang="en-US" dirty="0" err="1"/>
              <a:t>menyediakan</a:t>
            </a:r>
            <a:r>
              <a:rPr lang="en-US" dirty="0"/>
              <a:t> </a:t>
            </a:r>
            <a:r>
              <a:rPr lang="en-US" dirty="0" err="1"/>
              <a:t>kasir</a:t>
            </a:r>
            <a:r>
              <a:rPr lang="en-US" dirty="0"/>
              <a:t> minimal 10.</a:t>
            </a:r>
          </a:p>
          <a:p>
            <a:r>
              <a:rPr lang="en-US" dirty="0" err="1"/>
              <a:t>Setiap</a:t>
            </a:r>
            <a:r>
              <a:rPr lang="en-US" dirty="0"/>
              <a:t> </a:t>
            </a:r>
            <a:r>
              <a:rPr lang="en-US" dirty="0" err="1"/>
              <a:t>kasir</a:t>
            </a:r>
            <a:r>
              <a:rPr lang="en-US" dirty="0"/>
              <a:t> </a:t>
            </a:r>
            <a:r>
              <a:rPr lang="en-US" dirty="0" err="1"/>
              <a:t>bertugas</a:t>
            </a:r>
            <a:r>
              <a:rPr lang="en-US" dirty="0"/>
              <a:t> </a:t>
            </a:r>
            <a:r>
              <a:rPr lang="en-US" dirty="0" err="1"/>
              <a:t>melayani</a:t>
            </a:r>
            <a:r>
              <a:rPr lang="en-US" dirty="0"/>
              <a:t> </a:t>
            </a:r>
            <a:r>
              <a:rPr lang="en-US" dirty="0" err="1"/>
              <a:t>pelanggan</a:t>
            </a:r>
            <a:r>
              <a:rPr lang="en-US" dirty="0"/>
              <a:t> yang </a:t>
            </a:r>
            <a:r>
              <a:rPr lang="en-US" dirty="0" err="1"/>
              <a:t>akan</a:t>
            </a:r>
            <a:r>
              <a:rPr lang="en-US" dirty="0"/>
              <a:t> </a:t>
            </a:r>
            <a:r>
              <a:rPr lang="en-US" dirty="0" err="1"/>
              <a:t>melakukan</a:t>
            </a:r>
            <a:r>
              <a:rPr lang="en-US" dirty="0"/>
              <a:t> </a:t>
            </a:r>
            <a:r>
              <a:rPr lang="en-US" dirty="0" err="1"/>
              <a:t>pembelian</a:t>
            </a:r>
            <a:r>
              <a:rPr lang="en-US" dirty="0"/>
              <a:t> </a:t>
            </a:r>
            <a:r>
              <a:rPr lang="en-US" dirty="0" err="1"/>
              <a:t>barang-barang</a:t>
            </a:r>
            <a:r>
              <a:rPr lang="en-US" dirty="0"/>
              <a:t>.</a:t>
            </a:r>
          </a:p>
          <a:p>
            <a:r>
              <a:rPr lang="en-US" dirty="0" err="1"/>
              <a:t>Dalam</a:t>
            </a:r>
            <a:r>
              <a:rPr lang="en-US" dirty="0"/>
              <a:t> </a:t>
            </a:r>
            <a:r>
              <a:rPr lang="en-US" dirty="0" err="1"/>
              <a:t>satu</a:t>
            </a:r>
            <a:r>
              <a:rPr lang="en-US" dirty="0"/>
              <a:t> shift </a:t>
            </a:r>
            <a:r>
              <a:rPr lang="en-US" dirty="0" err="1"/>
              <a:t>juga</a:t>
            </a:r>
            <a:r>
              <a:rPr lang="en-US" dirty="0"/>
              <a:t> </a:t>
            </a:r>
            <a:r>
              <a:rPr lang="en-US" dirty="0" err="1"/>
              <a:t>terdapat</a:t>
            </a:r>
            <a:r>
              <a:rPr lang="en-US" dirty="0"/>
              <a:t> 1 orang supervisor yang </a:t>
            </a:r>
            <a:r>
              <a:rPr lang="en-US" dirty="0" err="1"/>
              <a:t>akan</a:t>
            </a:r>
            <a:r>
              <a:rPr lang="en-US" dirty="0"/>
              <a:t> </a:t>
            </a:r>
            <a:r>
              <a:rPr lang="en-US" dirty="0" err="1"/>
              <a:t>mengawasi</a:t>
            </a:r>
            <a:r>
              <a:rPr lang="en-US" dirty="0"/>
              <a:t> 5 </a:t>
            </a:r>
            <a:r>
              <a:rPr lang="en-US" dirty="0" err="1"/>
              <a:t>kasir</a:t>
            </a:r>
            <a:r>
              <a:rPr lang="en-US" dirty="0"/>
              <a:t> </a:t>
            </a:r>
            <a:r>
              <a:rPr lang="en-US" dirty="0" err="1"/>
              <a:t>dan</a:t>
            </a:r>
            <a:r>
              <a:rPr lang="en-US" dirty="0"/>
              <a:t> </a:t>
            </a:r>
            <a:r>
              <a:rPr lang="en-US" dirty="0" err="1"/>
              <a:t>membantu</a:t>
            </a:r>
            <a:r>
              <a:rPr lang="en-US" dirty="0"/>
              <a:t> </a:t>
            </a:r>
            <a:r>
              <a:rPr lang="en-US" dirty="0" err="1"/>
              <a:t>dalam</a:t>
            </a:r>
            <a:r>
              <a:rPr lang="en-US" dirty="0"/>
              <a:t> </a:t>
            </a:r>
            <a:r>
              <a:rPr lang="en-US" dirty="0" err="1"/>
              <a:t>penganan</a:t>
            </a:r>
            <a:r>
              <a:rPr lang="en-US" dirty="0"/>
              <a:t> </a:t>
            </a:r>
            <a:r>
              <a:rPr lang="en-US" dirty="0" err="1"/>
              <a:t>khusus</a:t>
            </a:r>
            <a:r>
              <a:rPr lang="en-US" dirty="0"/>
              <a:t> </a:t>
            </a:r>
            <a:r>
              <a:rPr lang="en-US" dirty="0" err="1"/>
              <a:t>dari</a:t>
            </a:r>
            <a:r>
              <a:rPr lang="en-US" dirty="0"/>
              <a:t> </a:t>
            </a:r>
            <a:r>
              <a:rPr lang="en-US" dirty="0" err="1"/>
              <a:t>setiap</a:t>
            </a:r>
            <a:r>
              <a:rPr lang="en-US" dirty="0"/>
              <a:t> </a:t>
            </a:r>
            <a:r>
              <a:rPr lang="en-US" dirty="0" err="1"/>
              <a:t>transaksi</a:t>
            </a:r>
            <a:r>
              <a:rPr lang="en-US" dirty="0"/>
              <a:t> yang </a:t>
            </a:r>
            <a:r>
              <a:rPr lang="en-US" dirty="0" err="1"/>
              <a:t>terjadi</a:t>
            </a:r>
            <a:r>
              <a:rPr lang="en-US" dirty="0"/>
              <a:t>.</a:t>
            </a:r>
          </a:p>
          <a:p>
            <a:r>
              <a:rPr lang="en-US" dirty="0" err="1"/>
              <a:t>Pelayanan</a:t>
            </a:r>
            <a:r>
              <a:rPr lang="en-US" dirty="0"/>
              <a:t> prima </a:t>
            </a:r>
            <a:r>
              <a:rPr lang="en-US" dirty="0" err="1"/>
              <a:t>juga</a:t>
            </a:r>
            <a:r>
              <a:rPr lang="en-US" dirty="0"/>
              <a:t> </a:t>
            </a:r>
            <a:r>
              <a:rPr lang="en-US" dirty="0" err="1"/>
              <a:t>dilakukan</a:t>
            </a:r>
            <a:r>
              <a:rPr lang="en-US" dirty="0"/>
              <a:t> </a:t>
            </a:r>
            <a:r>
              <a:rPr lang="en-US" dirty="0" err="1"/>
              <a:t>dengan</a:t>
            </a:r>
            <a:r>
              <a:rPr lang="en-US" dirty="0"/>
              <a:t> </a:t>
            </a:r>
            <a:r>
              <a:rPr lang="en-US" dirty="0" err="1"/>
              <a:t>menerapkan</a:t>
            </a:r>
            <a:r>
              <a:rPr lang="en-US" dirty="0"/>
              <a:t> 2 shift per </a:t>
            </a:r>
            <a:r>
              <a:rPr lang="en-US" dirty="0" err="1"/>
              <a:t>harinya</a:t>
            </a:r>
            <a:r>
              <a:rPr lang="en-US" dirty="0"/>
              <a:t>.</a:t>
            </a:r>
          </a:p>
          <a:p>
            <a:r>
              <a:rPr lang="en-US" dirty="0">
                <a:solidFill>
                  <a:srgbClr val="FF0000"/>
                </a:solidFill>
              </a:rPr>
              <a:t>Supermarket </a:t>
            </a:r>
            <a:r>
              <a:rPr lang="en-US" dirty="0" err="1">
                <a:solidFill>
                  <a:srgbClr val="FF0000"/>
                </a:solidFill>
              </a:rPr>
              <a:t>tersebut</a:t>
            </a:r>
            <a:r>
              <a:rPr lang="en-US" dirty="0">
                <a:solidFill>
                  <a:srgbClr val="FF0000"/>
                </a:solidFill>
              </a:rPr>
              <a:t> </a:t>
            </a:r>
            <a:r>
              <a:rPr lang="en-US" dirty="0" err="1">
                <a:solidFill>
                  <a:srgbClr val="FF0000"/>
                </a:solidFill>
              </a:rPr>
              <a:t>akan</a:t>
            </a:r>
            <a:r>
              <a:rPr lang="en-US" dirty="0">
                <a:solidFill>
                  <a:srgbClr val="FF0000"/>
                </a:solidFill>
              </a:rPr>
              <a:t> di SI-</a:t>
            </a:r>
            <a:r>
              <a:rPr lang="en-US" dirty="0" err="1">
                <a:solidFill>
                  <a:srgbClr val="FF0000"/>
                </a:solidFill>
              </a:rPr>
              <a:t>kan</a:t>
            </a:r>
            <a:r>
              <a:rPr lang="en-US" dirty="0">
                <a:solidFill>
                  <a:srgbClr val="FF0000"/>
                </a:solidFill>
              </a:rPr>
              <a:t>, </a:t>
            </a:r>
            <a:r>
              <a:rPr lang="en-US" dirty="0" err="1">
                <a:solidFill>
                  <a:srgbClr val="FF0000"/>
                </a:solidFill>
              </a:rPr>
              <a:t>maka</a:t>
            </a:r>
            <a:r>
              <a:rPr lang="en-US" dirty="0">
                <a:solidFill>
                  <a:srgbClr val="FF0000"/>
                </a:solidFill>
              </a:rPr>
              <a:t> </a:t>
            </a:r>
            <a:r>
              <a:rPr lang="en-US" dirty="0" err="1">
                <a:solidFill>
                  <a:srgbClr val="FF0000"/>
                </a:solidFill>
              </a:rPr>
              <a:t>gambarkan</a:t>
            </a:r>
            <a:r>
              <a:rPr lang="en-US" dirty="0">
                <a:solidFill>
                  <a:srgbClr val="FF0000"/>
                </a:solidFill>
              </a:rPr>
              <a:t> </a:t>
            </a:r>
            <a:r>
              <a:rPr lang="en-US" dirty="0" err="1">
                <a:solidFill>
                  <a:srgbClr val="FF0000"/>
                </a:solidFill>
              </a:rPr>
              <a:t>relasi</a:t>
            </a:r>
            <a:r>
              <a:rPr lang="en-US" dirty="0">
                <a:solidFill>
                  <a:srgbClr val="FF0000"/>
                </a:solidFill>
              </a:rPr>
              <a:t> </a:t>
            </a:r>
            <a:r>
              <a:rPr lang="en-US" dirty="0" err="1">
                <a:solidFill>
                  <a:srgbClr val="FF0000"/>
                </a:solidFill>
              </a:rPr>
              <a:t>tabelnya</a:t>
            </a:r>
            <a:r>
              <a:rPr lang="en-US" dirty="0">
                <a:solidFill>
                  <a:srgbClr val="FF0000"/>
                </a:solidFill>
              </a:rPr>
              <a:t>!</a:t>
            </a:r>
            <a:endParaRPr lang="en-US" dirty="0"/>
          </a:p>
        </p:txBody>
      </p:sp>
    </p:spTree>
    <p:extLst>
      <p:ext uri="{BB962C8B-B14F-4D97-AF65-F5344CB8AC3E}">
        <p14:creationId xmlns:p14="http://schemas.microsoft.com/office/powerpoint/2010/main" val="2206248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RDBMS</a:t>
            </a:r>
            <a:r>
              <a:rPr lang="id-ID" dirty="0">
                <a:solidFill>
                  <a:prstClr val="black"/>
                </a:solidFill>
              </a:rPr>
              <a:t/>
            </a:r>
            <a:br>
              <a:rPr lang="id-ID" dirty="0">
                <a:solidFill>
                  <a:prstClr val="black"/>
                </a:solidFill>
              </a:rPr>
            </a:br>
            <a:r>
              <a:rPr lang="id-ID" sz="3200" b="1" dirty="0">
                <a:solidFill>
                  <a:srgbClr val="0070C0"/>
                </a:solidFill>
              </a:rPr>
              <a:t>a) ERD – </a:t>
            </a:r>
            <a:r>
              <a:rPr lang="id-ID" sz="3200" b="1" dirty="0">
                <a:solidFill>
                  <a:srgbClr val="FF0000"/>
                </a:solidFill>
              </a:rPr>
              <a:t>Studi Kasus 5</a:t>
            </a:r>
          </a:p>
        </p:txBody>
      </p:sp>
      <p:sp>
        <p:nvSpPr>
          <p:cNvPr id="4" name="Content Placeholder 2"/>
          <p:cNvSpPr>
            <a:spLocks noGrp="1"/>
          </p:cNvSpPr>
          <p:nvPr>
            <p:ph idx="1"/>
          </p:nvPr>
        </p:nvSpPr>
        <p:spPr>
          <a:xfrm>
            <a:off x="476251" y="1658984"/>
            <a:ext cx="8319406" cy="4637315"/>
          </a:xfrm>
        </p:spPr>
        <p:txBody>
          <a:bodyPr>
            <a:normAutofit fontScale="92500" lnSpcReduction="20000"/>
          </a:bodyPr>
          <a:lstStyle/>
          <a:p>
            <a:r>
              <a:rPr lang="en-US" dirty="0" err="1"/>
              <a:t>Instansi</a:t>
            </a:r>
            <a:r>
              <a:rPr lang="en-US" dirty="0"/>
              <a:t> </a:t>
            </a:r>
            <a:r>
              <a:rPr lang="en-US" dirty="0" err="1"/>
              <a:t>dengan</a:t>
            </a:r>
            <a:r>
              <a:rPr lang="en-US" dirty="0"/>
              <a:t> </a:t>
            </a:r>
            <a:r>
              <a:rPr lang="en-US" dirty="0" err="1"/>
              <a:t>jumlah</a:t>
            </a:r>
            <a:r>
              <a:rPr lang="en-US" dirty="0"/>
              <a:t> </a:t>
            </a:r>
            <a:r>
              <a:rPr lang="en-US" dirty="0" err="1"/>
              <a:t>pengolahan</a:t>
            </a:r>
            <a:r>
              <a:rPr lang="en-US" dirty="0"/>
              <a:t> data </a:t>
            </a:r>
            <a:r>
              <a:rPr lang="en-US" dirty="0" err="1"/>
              <a:t>pegawai</a:t>
            </a:r>
            <a:r>
              <a:rPr lang="en-US" dirty="0"/>
              <a:t> </a:t>
            </a:r>
            <a:r>
              <a:rPr lang="en-US" dirty="0" err="1"/>
              <a:t>banyak</a:t>
            </a:r>
            <a:r>
              <a:rPr lang="en-US" dirty="0"/>
              <a:t> </a:t>
            </a:r>
            <a:r>
              <a:rPr lang="en-US" dirty="0" err="1"/>
              <a:t>membutuhkan</a:t>
            </a:r>
            <a:r>
              <a:rPr lang="en-US" dirty="0"/>
              <a:t> </a:t>
            </a:r>
            <a:r>
              <a:rPr lang="en-US" dirty="0" err="1"/>
              <a:t>bantuan</a:t>
            </a:r>
            <a:r>
              <a:rPr lang="en-US" dirty="0"/>
              <a:t> SI.</a:t>
            </a:r>
          </a:p>
          <a:p>
            <a:r>
              <a:rPr lang="en-US" dirty="0" err="1"/>
              <a:t>Pegawai</a:t>
            </a:r>
            <a:r>
              <a:rPr lang="en-US" dirty="0"/>
              <a:t> yang </a:t>
            </a:r>
            <a:r>
              <a:rPr lang="en-US" dirty="0" err="1"/>
              <a:t>didata</a:t>
            </a:r>
            <a:r>
              <a:rPr lang="en-US" dirty="0"/>
              <a:t> </a:t>
            </a:r>
            <a:r>
              <a:rPr lang="en-US" dirty="0" err="1"/>
              <a:t>mencakup</a:t>
            </a:r>
            <a:r>
              <a:rPr lang="en-US" dirty="0"/>
              <a:t> PNS, </a:t>
            </a:r>
            <a:r>
              <a:rPr lang="en-US" dirty="0" err="1"/>
              <a:t>Pensiun</a:t>
            </a:r>
            <a:r>
              <a:rPr lang="en-US" dirty="0"/>
              <a:t> (</a:t>
            </a:r>
            <a:r>
              <a:rPr lang="en-US" dirty="0" err="1"/>
              <a:t>meninggal</a:t>
            </a:r>
            <a:r>
              <a:rPr lang="en-US" dirty="0"/>
              <a:t>, </a:t>
            </a:r>
            <a:r>
              <a:rPr lang="en-US" dirty="0" err="1"/>
              <a:t>pemberhentian</a:t>
            </a:r>
            <a:r>
              <a:rPr lang="en-US" dirty="0"/>
              <a:t> </a:t>
            </a:r>
            <a:r>
              <a:rPr lang="en-US" dirty="0" err="1"/>
              <a:t>dengan</a:t>
            </a:r>
            <a:r>
              <a:rPr lang="en-US" dirty="0"/>
              <a:t> </a:t>
            </a:r>
            <a:r>
              <a:rPr lang="en-US" dirty="0" err="1"/>
              <a:t>tidak</a:t>
            </a:r>
            <a:r>
              <a:rPr lang="en-US" dirty="0"/>
              <a:t> </a:t>
            </a:r>
            <a:r>
              <a:rPr lang="en-US" dirty="0" err="1"/>
              <a:t>hormat</a:t>
            </a:r>
            <a:r>
              <a:rPr lang="en-US" dirty="0"/>
              <a:t>, </a:t>
            </a:r>
            <a:r>
              <a:rPr lang="en-US" dirty="0" err="1"/>
              <a:t>pemberhentian</a:t>
            </a:r>
            <a:r>
              <a:rPr lang="en-US" dirty="0"/>
              <a:t> </a:t>
            </a:r>
            <a:r>
              <a:rPr lang="en-US" dirty="0" err="1"/>
              <a:t>dengan</a:t>
            </a:r>
            <a:r>
              <a:rPr lang="en-US" dirty="0"/>
              <a:t> </a:t>
            </a:r>
            <a:r>
              <a:rPr lang="en-US" dirty="0" err="1"/>
              <a:t>hormat</a:t>
            </a:r>
            <a:r>
              <a:rPr lang="en-US" dirty="0"/>
              <a:t>), </a:t>
            </a:r>
            <a:r>
              <a:rPr lang="en-US" dirty="0" err="1"/>
              <a:t>dan</a:t>
            </a:r>
            <a:r>
              <a:rPr lang="en-US" dirty="0"/>
              <a:t> Non-PNS.</a:t>
            </a:r>
          </a:p>
          <a:p>
            <a:r>
              <a:rPr lang="en-US" dirty="0" err="1"/>
              <a:t>Setiap</a:t>
            </a:r>
            <a:r>
              <a:rPr lang="en-US" dirty="0"/>
              <a:t> </a:t>
            </a:r>
            <a:r>
              <a:rPr lang="en-US" dirty="0" err="1"/>
              <a:t>pegawai</a:t>
            </a:r>
            <a:r>
              <a:rPr lang="en-US" dirty="0"/>
              <a:t> </a:t>
            </a:r>
            <a:r>
              <a:rPr lang="en-US" dirty="0" err="1"/>
              <a:t>akan</a:t>
            </a:r>
            <a:r>
              <a:rPr lang="en-US" dirty="0"/>
              <a:t> </a:t>
            </a:r>
            <a:r>
              <a:rPr lang="en-US" dirty="0" err="1"/>
              <a:t>memiliki</a:t>
            </a:r>
            <a:r>
              <a:rPr lang="en-US" dirty="0"/>
              <a:t> </a:t>
            </a:r>
            <a:r>
              <a:rPr lang="en-US" dirty="0" err="1"/>
              <a:t>riwayat</a:t>
            </a:r>
            <a:r>
              <a:rPr lang="en-US" dirty="0"/>
              <a:t> </a:t>
            </a:r>
            <a:r>
              <a:rPr lang="en-US" dirty="0" err="1"/>
              <a:t>terkait</a:t>
            </a:r>
            <a:r>
              <a:rPr lang="en-US" dirty="0"/>
              <a:t> </a:t>
            </a:r>
            <a:r>
              <a:rPr lang="en-US" dirty="0" err="1"/>
              <a:t>dengan</a:t>
            </a:r>
            <a:r>
              <a:rPr lang="en-US" dirty="0"/>
              <a:t> </a:t>
            </a:r>
            <a:r>
              <a:rPr lang="en-US" dirty="0" err="1"/>
              <a:t>pendidikan</a:t>
            </a:r>
            <a:r>
              <a:rPr lang="en-US" dirty="0"/>
              <a:t>, </a:t>
            </a:r>
            <a:r>
              <a:rPr lang="en-US" dirty="0" err="1"/>
              <a:t>keluarga</a:t>
            </a:r>
            <a:r>
              <a:rPr lang="en-US" dirty="0"/>
              <a:t>, </a:t>
            </a:r>
            <a:r>
              <a:rPr lang="en-US" dirty="0" err="1"/>
              <a:t>pangkat</a:t>
            </a:r>
            <a:r>
              <a:rPr lang="en-US" dirty="0"/>
              <a:t>, </a:t>
            </a:r>
            <a:r>
              <a:rPr lang="en-US" dirty="0" err="1"/>
              <a:t>dan</a:t>
            </a:r>
            <a:r>
              <a:rPr lang="en-US" dirty="0"/>
              <a:t> </a:t>
            </a:r>
            <a:r>
              <a:rPr lang="en-US" dirty="0" err="1"/>
              <a:t>lokasi</a:t>
            </a:r>
            <a:r>
              <a:rPr lang="en-US" dirty="0"/>
              <a:t> </a:t>
            </a:r>
            <a:r>
              <a:rPr lang="en-US" dirty="0" err="1"/>
              <a:t>kerjanya</a:t>
            </a:r>
            <a:r>
              <a:rPr lang="en-US" dirty="0"/>
              <a:t>.</a:t>
            </a:r>
          </a:p>
          <a:p>
            <a:r>
              <a:rPr lang="en-US" dirty="0" err="1"/>
              <a:t>Seluruh</a:t>
            </a:r>
            <a:r>
              <a:rPr lang="en-US" dirty="0"/>
              <a:t> </a:t>
            </a:r>
            <a:r>
              <a:rPr lang="en-US" dirty="0" err="1"/>
              <a:t>kegiatan</a:t>
            </a:r>
            <a:r>
              <a:rPr lang="en-US" dirty="0"/>
              <a:t> </a:t>
            </a:r>
            <a:r>
              <a:rPr lang="en-US" dirty="0" err="1"/>
              <a:t>dalam</a:t>
            </a:r>
            <a:r>
              <a:rPr lang="en-US" dirty="0"/>
              <a:t> </a:t>
            </a:r>
            <a:r>
              <a:rPr lang="en-US" dirty="0" err="1"/>
              <a:t>sistem</a:t>
            </a:r>
            <a:r>
              <a:rPr lang="en-US" dirty="0"/>
              <a:t> </a:t>
            </a:r>
            <a:r>
              <a:rPr lang="en-US" dirty="0" err="1"/>
              <a:t>akan</a:t>
            </a:r>
            <a:r>
              <a:rPr lang="en-US" dirty="0"/>
              <a:t> </a:t>
            </a:r>
            <a:r>
              <a:rPr lang="en-US" dirty="0" err="1"/>
              <a:t>ada</a:t>
            </a:r>
            <a:r>
              <a:rPr lang="en-US" dirty="0"/>
              <a:t> log-</a:t>
            </a:r>
            <a:r>
              <a:rPr lang="en-US" dirty="0" err="1"/>
              <a:t>nya</a:t>
            </a:r>
            <a:r>
              <a:rPr lang="en-US" dirty="0"/>
              <a:t>, </a:t>
            </a:r>
            <a:r>
              <a:rPr lang="en-US" dirty="0" err="1"/>
              <a:t>sehingga</a:t>
            </a:r>
            <a:r>
              <a:rPr lang="en-US" dirty="0"/>
              <a:t> </a:t>
            </a:r>
            <a:r>
              <a:rPr lang="en-US" dirty="0" err="1"/>
              <a:t>superadmin</a:t>
            </a:r>
            <a:r>
              <a:rPr lang="en-US" dirty="0"/>
              <a:t> </a:t>
            </a:r>
            <a:r>
              <a:rPr lang="en-US" dirty="0" err="1"/>
              <a:t>dapat</a:t>
            </a:r>
            <a:r>
              <a:rPr lang="en-US" dirty="0"/>
              <a:t> </a:t>
            </a:r>
            <a:r>
              <a:rPr lang="en-US" dirty="0" err="1"/>
              <a:t>mengetahui</a:t>
            </a:r>
            <a:r>
              <a:rPr lang="en-US" dirty="0"/>
              <a:t> </a:t>
            </a:r>
            <a:r>
              <a:rPr lang="en-US" dirty="0" err="1"/>
              <a:t>kegiatan</a:t>
            </a:r>
            <a:r>
              <a:rPr lang="en-US" dirty="0"/>
              <a:t> di </a:t>
            </a:r>
            <a:r>
              <a:rPr lang="en-US" dirty="0" err="1"/>
              <a:t>dalam</a:t>
            </a:r>
            <a:r>
              <a:rPr lang="en-US" dirty="0"/>
              <a:t> Si </a:t>
            </a:r>
            <a:r>
              <a:rPr lang="en-US" dirty="0" err="1"/>
              <a:t>tersebut</a:t>
            </a:r>
            <a:r>
              <a:rPr lang="en-US" dirty="0"/>
              <a:t>.</a:t>
            </a:r>
          </a:p>
          <a:p>
            <a:r>
              <a:rPr lang="en-US" dirty="0"/>
              <a:t>Orang yang </a:t>
            </a:r>
            <a:r>
              <a:rPr lang="en-US" dirty="0" err="1"/>
              <a:t>akan</a:t>
            </a:r>
            <a:r>
              <a:rPr lang="en-US" dirty="0"/>
              <a:t> </a:t>
            </a:r>
            <a:r>
              <a:rPr lang="en-US" dirty="0" err="1"/>
              <a:t>menggunakan</a:t>
            </a:r>
            <a:r>
              <a:rPr lang="en-US" dirty="0"/>
              <a:t> SI </a:t>
            </a:r>
            <a:r>
              <a:rPr lang="en-US" dirty="0" err="1"/>
              <a:t>dengan</a:t>
            </a:r>
            <a:r>
              <a:rPr lang="en-US" dirty="0"/>
              <a:t> username </a:t>
            </a:r>
            <a:r>
              <a:rPr lang="en-US" dirty="0" err="1"/>
              <a:t>dan</a:t>
            </a:r>
            <a:r>
              <a:rPr lang="en-US" dirty="0"/>
              <a:t> </a:t>
            </a:r>
            <a:r>
              <a:rPr lang="en-US" dirty="0" err="1"/>
              <a:t>passwordnya</a:t>
            </a:r>
            <a:r>
              <a:rPr lang="en-US" dirty="0"/>
              <a:t> </a:t>
            </a:r>
            <a:r>
              <a:rPr lang="en-US" dirty="0" err="1"/>
              <a:t>adalah</a:t>
            </a:r>
            <a:r>
              <a:rPr lang="en-US" dirty="0"/>
              <a:t> </a:t>
            </a:r>
            <a:r>
              <a:rPr lang="en-US" dirty="0" err="1"/>
              <a:t>superadmin</a:t>
            </a:r>
            <a:r>
              <a:rPr lang="en-US" dirty="0"/>
              <a:t> (</a:t>
            </a:r>
            <a:r>
              <a:rPr lang="en-US" dirty="0" err="1"/>
              <a:t>pengatur</a:t>
            </a:r>
            <a:r>
              <a:rPr lang="en-US" dirty="0"/>
              <a:t> </a:t>
            </a:r>
            <a:r>
              <a:rPr lang="en-US" dirty="0" err="1"/>
              <a:t>sistem</a:t>
            </a:r>
            <a:r>
              <a:rPr lang="en-US" dirty="0"/>
              <a:t>), admin (</a:t>
            </a:r>
            <a:r>
              <a:rPr lang="en-US" dirty="0" err="1"/>
              <a:t>setiap</a:t>
            </a:r>
            <a:r>
              <a:rPr lang="en-US" dirty="0"/>
              <a:t> </a:t>
            </a:r>
            <a:r>
              <a:rPr lang="en-US" dirty="0" err="1"/>
              <a:t>skpd</a:t>
            </a:r>
            <a:r>
              <a:rPr lang="en-US" dirty="0"/>
              <a:t>), </a:t>
            </a:r>
            <a:r>
              <a:rPr lang="en-US" dirty="0" err="1"/>
              <a:t>dan</a:t>
            </a:r>
            <a:r>
              <a:rPr lang="en-US" dirty="0"/>
              <a:t> </a:t>
            </a:r>
            <a:r>
              <a:rPr lang="en-US" dirty="0" err="1"/>
              <a:t>pegawai</a:t>
            </a:r>
            <a:r>
              <a:rPr lang="en-US" dirty="0"/>
              <a:t>.</a:t>
            </a:r>
          </a:p>
        </p:txBody>
      </p:sp>
    </p:spTree>
    <p:extLst>
      <p:ext uri="{BB962C8B-B14F-4D97-AF65-F5344CB8AC3E}">
        <p14:creationId xmlns:p14="http://schemas.microsoft.com/office/powerpoint/2010/main" val="3784358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RDBMS</a:t>
            </a:r>
            <a:r>
              <a:rPr lang="id-ID" dirty="0">
                <a:solidFill>
                  <a:prstClr val="black"/>
                </a:solidFill>
              </a:rPr>
              <a:t/>
            </a:r>
            <a:br>
              <a:rPr lang="id-ID" dirty="0">
                <a:solidFill>
                  <a:prstClr val="black"/>
                </a:solidFill>
              </a:rPr>
            </a:br>
            <a:r>
              <a:rPr lang="id-ID" sz="3200" b="1" dirty="0">
                <a:solidFill>
                  <a:srgbClr val="0070C0"/>
                </a:solidFill>
              </a:rPr>
              <a:t>a) ERD – </a:t>
            </a:r>
            <a:r>
              <a:rPr lang="id-ID" sz="3200" b="1" dirty="0">
                <a:solidFill>
                  <a:srgbClr val="FF0000"/>
                </a:solidFill>
              </a:rPr>
              <a:t>Studi Kasus 6</a:t>
            </a:r>
          </a:p>
        </p:txBody>
      </p:sp>
      <p:sp>
        <p:nvSpPr>
          <p:cNvPr id="4" name="Content Placeholder 2"/>
          <p:cNvSpPr>
            <a:spLocks noGrp="1"/>
          </p:cNvSpPr>
          <p:nvPr>
            <p:ph idx="1"/>
          </p:nvPr>
        </p:nvSpPr>
        <p:spPr>
          <a:xfrm>
            <a:off x="476251" y="1658984"/>
            <a:ext cx="8319406" cy="4637315"/>
          </a:xfrm>
        </p:spPr>
        <p:txBody>
          <a:bodyPr>
            <a:normAutofit lnSpcReduction="10000"/>
          </a:bodyPr>
          <a:lstStyle/>
          <a:p>
            <a:r>
              <a:rPr lang="en-US" dirty="0" err="1"/>
              <a:t>Sekolah</a:t>
            </a:r>
            <a:r>
              <a:rPr lang="en-US" dirty="0"/>
              <a:t> </a:t>
            </a:r>
            <a:r>
              <a:rPr lang="en-US" dirty="0" err="1"/>
              <a:t>dengan</a:t>
            </a:r>
            <a:r>
              <a:rPr lang="en-US" dirty="0"/>
              <a:t> </a:t>
            </a:r>
            <a:r>
              <a:rPr lang="en-US" dirty="0" err="1"/>
              <a:t>keterbukaan</a:t>
            </a:r>
            <a:r>
              <a:rPr lang="en-US" dirty="0"/>
              <a:t> </a:t>
            </a:r>
            <a:r>
              <a:rPr lang="en-US" dirty="0" err="1"/>
              <a:t>dan</a:t>
            </a:r>
            <a:r>
              <a:rPr lang="en-US" dirty="0"/>
              <a:t> </a:t>
            </a:r>
            <a:r>
              <a:rPr lang="en-US" dirty="0" err="1"/>
              <a:t>ketertiban</a:t>
            </a:r>
            <a:r>
              <a:rPr lang="en-US" dirty="0"/>
              <a:t> </a:t>
            </a:r>
            <a:r>
              <a:rPr lang="en-US" dirty="0" err="1"/>
              <a:t>administrasi</a:t>
            </a:r>
            <a:r>
              <a:rPr lang="en-US" dirty="0"/>
              <a:t> yang </a:t>
            </a:r>
            <a:r>
              <a:rPr lang="en-US" dirty="0" err="1"/>
              <a:t>tinggi</a:t>
            </a:r>
            <a:r>
              <a:rPr lang="en-US" dirty="0"/>
              <a:t> </a:t>
            </a:r>
            <a:r>
              <a:rPr lang="en-US" dirty="0" err="1"/>
              <a:t>akan</a:t>
            </a:r>
            <a:r>
              <a:rPr lang="en-US" dirty="0"/>
              <a:t> men-SI-</a:t>
            </a:r>
            <a:r>
              <a:rPr lang="en-US" dirty="0" err="1"/>
              <a:t>kan</a:t>
            </a:r>
            <a:r>
              <a:rPr lang="en-US" dirty="0"/>
              <a:t> </a:t>
            </a:r>
            <a:r>
              <a:rPr lang="en-US" dirty="0" err="1"/>
              <a:t>pembayarannya</a:t>
            </a:r>
            <a:r>
              <a:rPr lang="en-US" dirty="0"/>
              <a:t>.</a:t>
            </a:r>
          </a:p>
          <a:p>
            <a:r>
              <a:rPr lang="en-US" dirty="0" err="1"/>
              <a:t>Setiap</a:t>
            </a:r>
            <a:r>
              <a:rPr lang="en-US" dirty="0"/>
              <a:t> </a:t>
            </a:r>
            <a:r>
              <a:rPr lang="en-US" dirty="0" err="1"/>
              <a:t>siswa</a:t>
            </a:r>
            <a:r>
              <a:rPr lang="en-US" dirty="0"/>
              <a:t> </a:t>
            </a:r>
            <a:r>
              <a:rPr lang="en-US" dirty="0" err="1"/>
              <a:t>yg</a:t>
            </a:r>
            <a:r>
              <a:rPr lang="en-US" dirty="0"/>
              <a:t> </a:t>
            </a:r>
            <a:r>
              <a:rPr lang="en-US" dirty="0" err="1"/>
              <a:t>membayar</a:t>
            </a:r>
            <a:r>
              <a:rPr lang="en-US" dirty="0"/>
              <a:t> SPP </a:t>
            </a:r>
            <a:r>
              <a:rPr lang="en-US" dirty="0" err="1"/>
              <a:t>akan</a:t>
            </a:r>
            <a:r>
              <a:rPr lang="en-US" dirty="0"/>
              <a:t> </a:t>
            </a:r>
            <a:r>
              <a:rPr lang="en-US" dirty="0" err="1"/>
              <a:t>dilayani</a:t>
            </a:r>
            <a:r>
              <a:rPr lang="en-US" dirty="0"/>
              <a:t> </a:t>
            </a:r>
            <a:r>
              <a:rPr lang="en-US" dirty="0" err="1"/>
              <a:t>oleh</a:t>
            </a:r>
            <a:r>
              <a:rPr lang="en-US" dirty="0"/>
              <a:t> </a:t>
            </a:r>
            <a:r>
              <a:rPr lang="en-US" dirty="0" err="1"/>
              <a:t>bendahara</a:t>
            </a:r>
            <a:r>
              <a:rPr lang="en-US" dirty="0"/>
              <a:t>.</a:t>
            </a:r>
          </a:p>
          <a:p>
            <a:r>
              <a:rPr lang="en-US" dirty="0" err="1"/>
              <a:t>Jumlah</a:t>
            </a:r>
            <a:r>
              <a:rPr lang="en-US" dirty="0"/>
              <a:t> </a:t>
            </a:r>
            <a:r>
              <a:rPr lang="en-US" dirty="0" err="1"/>
              <a:t>pembayaran</a:t>
            </a:r>
            <a:r>
              <a:rPr lang="en-US" dirty="0"/>
              <a:t> </a:t>
            </a:r>
            <a:r>
              <a:rPr lang="en-US" dirty="0" err="1"/>
              <a:t>siswa</a:t>
            </a:r>
            <a:r>
              <a:rPr lang="en-US" dirty="0"/>
              <a:t> </a:t>
            </a:r>
            <a:r>
              <a:rPr lang="en-US" dirty="0" err="1"/>
              <a:t>dalam</a:t>
            </a:r>
            <a:r>
              <a:rPr lang="en-US" dirty="0"/>
              <a:t> </a:t>
            </a:r>
            <a:r>
              <a:rPr lang="en-US" dirty="0" err="1"/>
              <a:t>tiap</a:t>
            </a:r>
            <a:r>
              <a:rPr lang="en-US" dirty="0"/>
              <a:t> </a:t>
            </a:r>
            <a:r>
              <a:rPr lang="en-US" dirty="0" err="1"/>
              <a:t>bulannya</a:t>
            </a:r>
            <a:r>
              <a:rPr lang="en-US" dirty="0"/>
              <a:t> </a:t>
            </a:r>
            <a:r>
              <a:rPr lang="en-US" dirty="0" err="1"/>
              <a:t>berkemungkinan</a:t>
            </a:r>
            <a:r>
              <a:rPr lang="en-US" dirty="0"/>
              <a:t> </a:t>
            </a:r>
            <a:r>
              <a:rPr lang="en-US" dirty="0" err="1"/>
              <a:t>berbeda</a:t>
            </a:r>
            <a:r>
              <a:rPr lang="en-US" dirty="0"/>
              <a:t> </a:t>
            </a:r>
            <a:r>
              <a:rPr lang="en-US" dirty="0" err="1"/>
              <a:t>antara</a:t>
            </a:r>
            <a:r>
              <a:rPr lang="en-US" dirty="0"/>
              <a:t> </a:t>
            </a:r>
            <a:r>
              <a:rPr lang="en-US" dirty="0" err="1"/>
              <a:t>kelas</a:t>
            </a:r>
            <a:r>
              <a:rPr lang="en-US" dirty="0"/>
              <a:t> X, XI, </a:t>
            </a:r>
            <a:r>
              <a:rPr lang="en-US" dirty="0" err="1"/>
              <a:t>dan</a:t>
            </a:r>
            <a:r>
              <a:rPr lang="en-US" dirty="0"/>
              <a:t> XII.</a:t>
            </a:r>
          </a:p>
          <a:p>
            <a:r>
              <a:rPr lang="en-US" dirty="0" err="1"/>
              <a:t>Pembayaran</a:t>
            </a:r>
            <a:r>
              <a:rPr lang="en-US" dirty="0"/>
              <a:t> </a:t>
            </a:r>
            <a:r>
              <a:rPr lang="en-US" dirty="0" err="1"/>
              <a:t>siswa</a:t>
            </a:r>
            <a:r>
              <a:rPr lang="en-US" dirty="0"/>
              <a:t> </a:t>
            </a:r>
            <a:r>
              <a:rPr lang="en-US" dirty="0" err="1"/>
              <a:t>boleh</a:t>
            </a:r>
            <a:r>
              <a:rPr lang="en-US" dirty="0"/>
              <a:t> </a:t>
            </a:r>
            <a:r>
              <a:rPr lang="en-US" dirty="0" err="1"/>
              <a:t>dilakukan</a:t>
            </a:r>
            <a:r>
              <a:rPr lang="en-US" dirty="0"/>
              <a:t> </a:t>
            </a:r>
            <a:r>
              <a:rPr lang="en-US" dirty="0" err="1"/>
              <a:t>secara</a:t>
            </a:r>
            <a:r>
              <a:rPr lang="en-US" dirty="0"/>
              <a:t> </a:t>
            </a:r>
            <a:r>
              <a:rPr lang="en-US" dirty="0" err="1"/>
              <a:t>cicil</a:t>
            </a:r>
            <a:r>
              <a:rPr lang="en-US" dirty="0"/>
              <a:t> </a:t>
            </a:r>
            <a:r>
              <a:rPr lang="en-US" dirty="0" err="1"/>
              <a:t>dalam</a:t>
            </a:r>
            <a:r>
              <a:rPr lang="en-US" dirty="0"/>
              <a:t> </a:t>
            </a:r>
            <a:r>
              <a:rPr lang="en-US" dirty="0" err="1"/>
              <a:t>tiap</a:t>
            </a:r>
            <a:r>
              <a:rPr lang="en-US" dirty="0"/>
              <a:t> </a:t>
            </a:r>
            <a:r>
              <a:rPr lang="en-US" dirty="0" err="1"/>
              <a:t>bulannya</a:t>
            </a:r>
            <a:r>
              <a:rPr lang="en-US" dirty="0"/>
              <a:t>.</a:t>
            </a:r>
          </a:p>
          <a:p>
            <a:r>
              <a:rPr lang="en-US" dirty="0" err="1"/>
              <a:t>Dalam</a:t>
            </a:r>
            <a:r>
              <a:rPr lang="en-US" dirty="0"/>
              <a:t> </a:t>
            </a:r>
            <a:r>
              <a:rPr lang="en-US" dirty="0" err="1"/>
              <a:t>pembayaran</a:t>
            </a:r>
            <a:r>
              <a:rPr lang="en-US" dirty="0"/>
              <a:t> SPP </a:t>
            </a:r>
            <a:r>
              <a:rPr lang="en-US" dirty="0" err="1"/>
              <a:t>terdapat</a:t>
            </a:r>
            <a:r>
              <a:rPr lang="en-US" dirty="0"/>
              <a:t> </a:t>
            </a:r>
            <a:r>
              <a:rPr lang="en-US" dirty="0" err="1"/>
              <a:t>beberapa</a:t>
            </a:r>
            <a:r>
              <a:rPr lang="en-US" dirty="0"/>
              <a:t> </a:t>
            </a:r>
            <a:r>
              <a:rPr lang="en-US" dirty="0" err="1"/>
              <a:t>rincian</a:t>
            </a:r>
            <a:r>
              <a:rPr lang="en-US" dirty="0"/>
              <a:t> sub yang </a:t>
            </a:r>
            <a:r>
              <a:rPr lang="en-US" dirty="0" err="1"/>
              <a:t>telah</a:t>
            </a:r>
            <a:r>
              <a:rPr lang="en-US" dirty="0"/>
              <a:t> </a:t>
            </a:r>
            <a:r>
              <a:rPr lang="en-US" dirty="0" err="1"/>
              <a:t>ditetapkan</a:t>
            </a:r>
            <a:r>
              <a:rPr lang="en-US" dirty="0"/>
              <a:t> </a:t>
            </a:r>
            <a:r>
              <a:rPr lang="en-US" dirty="0" err="1"/>
              <a:t>oleh</a:t>
            </a:r>
            <a:r>
              <a:rPr lang="en-US" dirty="0"/>
              <a:t> </a:t>
            </a:r>
            <a:r>
              <a:rPr lang="en-US" dirty="0" err="1"/>
              <a:t>sekolah</a:t>
            </a:r>
            <a:r>
              <a:rPr lang="en-US" dirty="0"/>
              <a:t>.</a:t>
            </a:r>
          </a:p>
        </p:txBody>
      </p:sp>
    </p:spTree>
    <p:extLst>
      <p:ext uri="{BB962C8B-B14F-4D97-AF65-F5344CB8AC3E}">
        <p14:creationId xmlns:p14="http://schemas.microsoft.com/office/powerpoint/2010/main" val="3003101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2581834" y="4777655"/>
          <a:ext cx="4693024" cy="1943820"/>
        </p:xfrm>
        <a:graphic>
          <a:graphicData uri="http://schemas.openxmlformats.org/drawingml/2006/table">
            <a:tbl>
              <a:tblPr firstRow="1" bandRow="1">
                <a:tableStyleId>{5C22544A-7EE6-4342-B048-85BDC9FD1C3A}</a:tableStyleId>
              </a:tblPr>
              <a:tblGrid>
                <a:gridCol w="673997"/>
                <a:gridCol w="1353387"/>
                <a:gridCol w="1483518"/>
                <a:gridCol w="1182122"/>
              </a:tblGrid>
              <a:tr h="388764">
                <a:tc>
                  <a:txBody>
                    <a:bodyPr/>
                    <a:lstStyle/>
                    <a:p>
                      <a:pPr algn="ctr"/>
                      <a:r>
                        <a:rPr lang="en-US" sz="1600" dirty="0" smtClean="0">
                          <a:solidFill>
                            <a:schemeClr val="accent1">
                              <a:lumMod val="50000"/>
                            </a:schemeClr>
                          </a:solidFill>
                        </a:rPr>
                        <a:t> </a:t>
                      </a:r>
                      <a:r>
                        <a:rPr lang="en-US" sz="1600" dirty="0" err="1" smtClean="0">
                          <a:solidFill>
                            <a:schemeClr val="accent1">
                              <a:lumMod val="50000"/>
                            </a:schemeClr>
                          </a:solidFill>
                        </a:rPr>
                        <a:t>nim</a:t>
                      </a:r>
                      <a:endParaRPr lang="en-US" sz="160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chemeClr val="accent1">
                              <a:lumMod val="50000"/>
                            </a:schemeClr>
                          </a:solidFill>
                        </a:rPr>
                        <a:t>nama_mhs</a:t>
                      </a:r>
                      <a:endParaRPr lang="en-US" sz="160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chemeClr val="accent1">
                              <a:lumMod val="50000"/>
                            </a:schemeClr>
                          </a:solidFill>
                        </a:rPr>
                        <a:t>alamat_mhs</a:t>
                      </a:r>
                      <a:endParaRPr lang="en-US" sz="160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chemeClr val="accent1">
                              <a:lumMod val="50000"/>
                            </a:schemeClr>
                          </a:solidFill>
                        </a:rPr>
                        <a:t>tgl_lahir</a:t>
                      </a:r>
                      <a:endParaRPr lang="en-US" sz="160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876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876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876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876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7" name="Down Arrow 6"/>
          <p:cNvSpPr/>
          <p:nvPr/>
        </p:nvSpPr>
        <p:spPr>
          <a:xfrm>
            <a:off x="4598893" y="3911953"/>
            <a:ext cx="658906" cy="739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319634" y="2388980"/>
            <a:ext cx="4810419" cy="1892766"/>
          </a:xfrm>
          <a:prstGeom prst="rect">
            <a:avLst/>
          </a:prstGeom>
        </p:spPr>
      </p:pic>
      <p:sp>
        <p:nvSpPr>
          <p:cNvPr id="11" name="Title 1"/>
          <p:cNvSpPr txBox="1">
            <a:spLocks/>
          </p:cNvSpPr>
          <p:nvPr/>
        </p:nvSpPr>
        <p:spPr>
          <a:xfrm>
            <a:off x="476251" y="1412380"/>
            <a:ext cx="8377518" cy="637543"/>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0000"/>
              </a:lnSpc>
            </a:pPr>
            <a:r>
              <a:rPr lang="en-US" sz="1800" dirty="0" err="1">
                <a:solidFill>
                  <a:schemeClr val="accent1">
                    <a:lumMod val="50000"/>
                  </a:schemeClr>
                </a:solidFill>
                <a:latin typeface="+mn-lt"/>
              </a:rPr>
              <a:t>Aturan</a:t>
            </a:r>
            <a:r>
              <a:rPr lang="en-US" sz="1800" dirty="0">
                <a:solidFill>
                  <a:schemeClr val="accent1">
                    <a:lumMod val="50000"/>
                  </a:schemeClr>
                </a:solidFill>
                <a:latin typeface="+mn-lt"/>
              </a:rPr>
              <a:t> </a:t>
            </a:r>
            <a:r>
              <a:rPr lang="en-US" sz="1800" dirty="0" err="1">
                <a:solidFill>
                  <a:schemeClr val="accent1">
                    <a:lumMod val="50000"/>
                  </a:schemeClr>
                </a:solidFill>
                <a:latin typeface="+mn-lt"/>
              </a:rPr>
              <a:t>umum</a:t>
            </a:r>
            <a:r>
              <a:rPr lang="en-US" sz="1800" dirty="0">
                <a:solidFill>
                  <a:schemeClr val="accent1">
                    <a:lumMod val="50000"/>
                  </a:schemeClr>
                </a:solidFill>
                <a:latin typeface="+mn-lt"/>
              </a:rPr>
              <a:t> </a:t>
            </a:r>
            <a:r>
              <a:rPr lang="en-US" sz="1800" dirty="0" err="1">
                <a:solidFill>
                  <a:schemeClr val="accent1">
                    <a:lumMod val="50000"/>
                  </a:schemeClr>
                </a:solidFill>
                <a:latin typeface="+mn-lt"/>
              </a:rPr>
              <a:t>dalam</a:t>
            </a:r>
            <a:r>
              <a:rPr lang="en-US" sz="1800" dirty="0">
                <a:solidFill>
                  <a:schemeClr val="accent1">
                    <a:lumMod val="50000"/>
                  </a:schemeClr>
                </a:solidFill>
                <a:latin typeface="+mn-lt"/>
              </a:rPr>
              <a:t> </a:t>
            </a:r>
            <a:r>
              <a:rPr lang="en-US" sz="1800" dirty="0" err="1">
                <a:solidFill>
                  <a:schemeClr val="accent1">
                    <a:lumMod val="50000"/>
                  </a:schemeClr>
                </a:solidFill>
                <a:latin typeface="+mn-lt"/>
              </a:rPr>
              <a:t>pemetaan</a:t>
            </a:r>
            <a:r>
              <a:rPr lang="en-US" sz="1800" dirty="0">
                <a:solidFill>
                  <a:schemeClr val="accent1">
                    <a:lumMod val="50000"/>
                  </a:schemeClr>
                </a:solidFill>
                <a:latin typeface="+mn-lt"/>
              </a:rPr>
              <a:t> Model Data (Level </a:t>
            </a:r>
            <a:r>
              <a:rPr lang="en-US" sz="1800" dirty="0" err="1">
                <a:solidFill>
                  <a:schemeClr val="accent1">
                    <a:lumMod val="50000"/>
                  </a:schemeClr>
                </a:solidFill>
                <a:latin typeface="+mn-lt"/>
              </a:rPr>
              <a:t>konseptual</a:t>
            </a:r>
            <a:r>
              <a:rPr lang="en-US" sz="1800" dirty="0">
                <a:solidFill>
                  <a:schemeClr val="accent1">
                    <a:lumMod val="50000"/>
                  </a:schemeClr>
                </a:solidFill>
                <a:latin typeface="+mn-lt"/>
              </a:rPr>
              <a:t> </a:t>
            </a:r>
            <a:r>
              <a:rPr lang="en-US" sz="1800" dirty="0" err="1">
                <a:solidFill>
                  <a:schemeClr val="accent1">
                    <a:lumMod val="50000"/>
                  </a:schemeClr>
                </a:solidFill>
                <a:latin typeface="+mn-lt"/>
              </a:rPr>
              <a:t>dalam</a:t>
            </a:r>
            <a:r>
              <a:rPr lang="en-US" sz="1800" dirty="0">
                <a:solidFill>
                  <a:schemeClr val="accent1">
                    <a:lumMod val="50000"/>
                  </a:schemeClr>
                </a:solidFill>
                <a:latin typeface="+mn-lt"/>
              </a:rPr>
              <a:t> </a:t>
            </a:r>
            <a:r>
              <a:rPr lang="en-US" sz="1800" dirty="0" err="1">
                <a:solidFill>
                  <a:schemeClr val="accent1">
                    <a:lumMod val="50000"/>
                  </a:schemeClr>
                </a:solidFill>
                <a:latin typeface="+mn-lt"/>
              </a:rPr>
              <a:t>abstraksi</a:t>
            </a:r>
            <a:r>
              <a:rPr lang="en-US" sz="1800" dirty="0">
                <a:solidFill>
                  <a:schemeClr val="accent1">
                    <a:lumMod val="50000"/>
                  </a:schemeClr>
                </a:solidFill>
                <a:latin typeface="+mn-lt"/>
              </a:rPr>
              <a:t> data) :</a:t>
            </a:r>
          </a:p>
          <a:p>
            <a:pPr algn="just">
              <a:lnSpc>
                <a:spcPct val="100000"/>
              </a:lnSpc>
            </a:pPr>
            <a:r>
              <a:rPr lang="en-US" sz="1800" dirty="0">
                <a:solidFill>
                  <a:schemeClr val="accent1">
                    <a:lumMod val="50000"/>
                  </a:schemeClr>
                </a:solidFill>
                <a:latin typeface="+mn-lt"/>
              </a:rPr>
              <a:t>1. </a:t>
            </a:r>
            <a:r>
              <a:rPr lang="en-US" sz="1800" dirty="0" err="1">
                <a:solidFill>
                  <a:schemeClr val="accent1">
                    <a:lumMod val="50000"/>
                  </a:schemeClr>
                </a:solidFill>
                <a:latin typeface="+mn-lt"/>
              </a:rPr>
              <a:t>Setiap</a:t>
            </a:r>
            <a:r>
              <a:rPr lang="en-US" sz="1800" dirty="0">
                <a:solidFill>
                  <a:schemeClr val="accent1">
                    <a:lumMod val="50000"/>
                  </a:schemeClr>
                </a:solidFill>
                <a:latin typeface="+mn-lt"/>
              </a:rPr>
              <a:t> </a:t>
            </a:r>
            <a:r>
              <a:rPr lang="en-US" sz="1800" dirty="0" err="1">
                <a:solidFill>
                  <a:schemeClr val="accent1">
                    <a:lumMod val="50000"/>
                  </a:schemeClr>
                </a:solidFill>
                <a:latin typeface="+mn-lt"/>
              </a:rPr>
              <a:t>himpunan</a:t>
            </a:r>
            <a:r>
              <a:rPr lang="en-US" sz="1800" dirty="0">
                <a:solidFill>
                  <a:schemeClr val="accent1">
                    <a:lumMod val="50000"/>
                  </a:schemeClr>
                </a:solidFill>
                <a:latin typeface="+mn-lt"/>
              </a:rPr>
              <a:t> </a:t>
            </a:r>
            <a:r>
              <a:rPr lang="en-US" sz="1800" dirty="0" err="1">
                <a:solidFill>
                  <a:schemeClr val="accent1">
                    <a:lumMod val="50000"/>
                  </a:schemeClr>
                </a:solidFill>
                <a:latin typeface="+mn-lt"/>
              </a:rPr>
              <a:t>entitas</a:t>
            </a:r>
            <a:r>
              <a:rPr lang="en-US" sz="1800" dirty="0">
                <a:solidFill>
                  <a:schemeClr val="accent1">
                    <a:lumMod val="50000"/>
                  </a:schemeClr>
                </a:solidFill>
                <a:latin typeface="+mn-lt"/>
              </a:rPr>
              <a:t> </a:t>
            </a:r>
            <a:r>
              <a:rPr lang="en-US" sz="1800" dirty="0" err="1">
                <a:solidFill>
                  <a:schemeClr val="accent1">
                    <a:lumMod val="50000"/>
                  </a:schemeClr>
                </a:solidFill>
                <a:latin typeface="+mn-lt"/>
              </a:rPr>
              <a:t>akan</a:t>
            </a:r>
            <a:r>
              <a:rPr lang="en-US" sz="1800" dirty="0">
                <a:solidFill>
                  <a:schemeClr val="accent1">
                    <a:lumMod val="50000"/>
                  </a:schemeClr>
                </a:solidFill>
                <a:latin typeface="+mn-lt"/>
              </a:rPr>
              <a:t> </a:t>
            </a:r>
            <a:r>
              <a:rPr lang="en-US" sz="1800" dirty="0" err="1">
                <a:solidFill>
                  <a:schemeClr val="accent1">
                    <a:lumMod val="50000"/>
                  </a:schemeClr>
                </a:solidFill>
                <a:latin typeface="+mn-lt"/>
              </a:rPr>
              <a:t>diimplimentasikan</a:t>
            </a:r>
            <a:r>
              <a:rPr lang="en-US" sz="1800" dirty="0">
                <a:solidFill>
                  <a:schemeClr val="accent1">
                    <a:lumMod val="50000"/>
                  </a:schemeClr>
                </a:solidFill>
                <a:latin typeface="+mn-lt"/>
              </a:rPr>
              <a:t> </a:t>
            </a:r>
            <a:r>
              <a:rPr lang="en-US" sz="1800" dirty="0" err="1">
                <a:solidFill>
                  <a:schemeClr val="accent1">
                    <a:lumMod val="50000"/>
                  </a:schemeClr>
                </a:solidFill>
                <a:latin typeface="+mn-lt"/>
              </a:rPr>
              <a:t>sebagai</a:t>
            </a:r>
            <a:r>
              <a:rPr lang="en-US" sz="1800" dirty="0">
                <a:solidFill>
                  <a:schemeClr val="accent1">
                    <a:lumMod val="50000"/>
                  </a:schemeClr>
                </a:solidFill>
                <a:latin typeface="+mn-lt"/>
              </a:rPr>
              <a:t> </a:t>
            </a:r>
            <a:r>
              <a:rPr lang="en-US" sz="1800" dirty="0" err="1">
                <a:solidFill>
                  <a:schemeClr val="accent1">
                    <a:lumMod val="50000"/>
                  </a:schemeClr>
                </a:solidFill>
                <a:latin typeface="+mn-lt"/>
              </a:rPr>
              <a:t>sebuah</a:t>
            </a:r>
            <a:r>
              <a:rPr lang="en-US" sz="1800" dirty="0">
                <a:solidFill>
                  <a:schemeClr val="accent1">
                    <a:lumMod val="50000"/>
                  </a:schemeClr>
                </a:solidFill>
                <a:latin typeface="+mn-lt"/>
              </a:rPr>
              <a:t> </a:t>
            </a:r>
            <a:r>
              <a:rPr lang="en-US" sz="1800" dirty="0" err="1">
                <a:solidFill>
                  <a:schemeClr val="accent1">
                    <a:lumMod val="50000"/>
                  </a:schemeClr>
                </a:solidFill>
                <a:latin typeface="+mn-lt"/>
              </a:rPr>
              <a:t>tabel</a:t>
            </a:r>
            <a:r>
              <a:rPr lang="en-US" sz="1800" dirty="0">
                <a:solidFill>
                  <a:schemeClr val="accent1">
                    <a:lumMod val="50000"/>
                  </a:schemeClr>
                </a:solidFill>
                <a:latin typeface="+mn-lt"/>
              </a:rPr>
              <a:t> (file data) </a:t>
            </a:r>
          </a:p>
        </p:txBody>
      </p:sp>
      <p:sp>
        <p:nvSpPr>
          <p:cNvPr id="6" name="Title 5"/>
          <p:cNvSpPr>
            <a:spLocks noGrp="1"/>
          </p:cNvSpPr>
          <p:nvPr>
            <p:ph type="title"/>
          </p:nvPr>
        </p:nvSpPr>
        <p:spPr/>
        <p:txBody>
          <a:bodyPr>
            <a:normAutofit fontScale="90000"/>
          </a:bodyPr>
          <a:lstStyle/>
          <a:p>
            <a:r>
              <a:rPr lang="en-US" b="1" dirty="0" err="1"/>
              <a:t>Penerapan</a:t>
            </a:r>
            <a:r>
              <a:rPr lang="en-US" b="1" dirty="0"/>
              <a:t> Basis </a:t>
            </a:r>
            <a:r>
              <a:rPr lang="en-US" b="1" dirty="0" smtClean="0"/>
              <a:t>Data</a:t>
            </a:r>
            <a:r>
              <a:rPr lang="id-ID" b="1" dirty="0" smtClean="0"/>
              <a:t/>
            </a:r>
            <a:br>
              <a:rPr lang="id-ID" b="1" dirty="0" smtClean="0"/>
            </a:br>
            <a:r>
              <a:rPr lang="en-US" sz="3600" b="1" dirty="0" err="1">
                <a:solidFill>
                  <a:srgbClr val="FF0000"/>
                </a:solidFill>
              </a:rPr>
              <a:t>Transformasi</a:t>
            </a:r>
            <a:r>
              <a:rPr lang="en-US" sz="3600" b="1" dirty="0">
                <a:solidFill>
                  <a:srgbClr val="FF0000"/>
                </a:solidFill>
              </a:rPr>
              <a:t> </a:t>
            </a:r>
            <a:r>
              <a:rPr lang="en-US" sz="3600" b="1" dirty="0" err="1">
                <a:solidFill>
                  <a:srgbClr val="FF0000"/>
                </a:solidFill>
              </a:rPr>
              <a:t>himpunan</a:t>
            </a:r>
            <a:r>
              <a:rPr lang="en-US" sz="3600" b="1" dirty="0">
                <a:solidFill>
                  <a:srgbClr val="FF0000"/>
                </a:solidFill>
              </a:rPr>
              <a:t> </a:t>
            </a:r>
            <a:r>
              <a:rPr lang="en-US" sz="3600" b="1" dirty="0" err="1">
                <a:solidFill>
                  <a:srgbClr val="FF0000"/>
                </a:solidFill>
              </a:rPr>
              <a:t>entitas</a:t>
            </a:r>
            <a:r>
              <a:rPr lang="en-US" sz="3600" b="1" dirty="0">
                <a:solidFill>
                  <a:srgbClr val="FF0000"/>
                </a:solidFill>
              </a:rPr>
              <a:t> </a:t>
            </a:r>
            <a:r>
              <a:rPr lang="en-US" sz="3600" b="1" dirty="0" err="1">
                <a:solidFill>
                  <a:srgbClr val="FF0000"/>
                </a:solidFill>
              </a:rPr>
              <a:t>ke</a:t>
            </a:r>
            <a:r>
              <a:rPr lang="en-US" sz="3600" b="1" dirty="0">
                <a:solidFill>
                  <a:srgbClr val="FF0000"/>
                </a:solidFill>
              </a:rPr>
              <a:t> basis data </a:t>
            </a:r>
            <a:r>
              <a:rPr lang="en-US" sz="3600" b="1" dirty="0" err="1">
                <a:solidFill>
                  <a:srgbClr val="FF0000"/>
                </a:solidFill>
              </a:rPr>
              <a:t>fisik</a:t>
            </a:r>
            <a:r>
              <a:rPr lang="en-US" sz="4900" b="1" dirty="0">
                <a:solidFill>
                  <a:srgbClr val="FF0000"/>
                </a:solidFill>
              </a:rPr>
              <a:t> </a:t>
            </a:r>
            <a:endParaRPr lang="id-ID" sz="3600" dirty="0"/>
          </a:p>
        </p:txBody>
      </p:sp>
    </p:spTree>
    <p:extLst>
      <p:ext uri="{BB962C8B-B14F-4D97-AF65-F5344CB8AC3E}">
        <p14:creationId xmlns:p14="http://schemas.microsoft.com/office/powerpoint/2010/main" val="885113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84509" y="1783370"/>
            <a:ext cx="4779900" cy="1892766"/>
          </a:xfrm>
          <a:prstGeom prst="rect">
            <a:avLst/>
          </a:prstGeom>
        </p:spPr>
      </p:pic>
      <p:graphicFrame>
        <p:nvGraphicFramePr>
          <p:cNvPr id="3" name="Table 2"/>
          <p:cNvGraphicFramePr>
            <a:graphicFrameLocks noGrp="1"/>
          </p:cNvGraphicFramePr>
          <p:nvPr>
            <p:extLst/>
          </p:nvPr>
        </p:nvGraphicFramePr>
        <p:xfrm>
          <a:off x="1684509" y="5068047"/>
          <a:ext cx="6096000" cy="14833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pPr algn="ctr"/>
                      <a:r>
                        <a:rPr lang="en-US" dirty="0" err="1" smtClean="0">
                          <a:solidFill>
                            <a:schemeClr val="accent1">
                              <a:lumMod val="50000"/>
                            </a:schemeClr>
                          </a:solidFill>
                        </a:rPr>
                        <a:t>Kode_kul</a:t>
                      </a:r>
                      <a:endParaRPr lang="en-US"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err="1" smtClean="0">
                          <a:solidFill>
                            <a:schemeClr val="accent1">
                              <a:lumMod val="50000"/>
                            </a:schemeClr>
                          </a:solidFill>
                        </a:rPr>
                        <a:t>Nama_kul</a:t>
                      </a:r>
                      <a:endParaRPr lang="en-US"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accent1">
                              <a:lumMod val="50000"/>
                            </a:schemeClr>
                          </a:solidFill>
                        </a:rPr>
                        <a:t>s</a:t>
                      </a:r>
                      <a:r>
                        <a:rPr lang="id-ID" dirty="0" smtClean="0">
                          <a:solidFill>
                            <a:schemeClr val="accent1">
                              <a:lumMod val="50000"/>
                            </a:schemeClr>
                          </a:solidFill>
                        </a:rPr>
                        <a:t>k</a:t>
                      </a:r>
                      <a:r>
                        <a:rPr lang="en-US" dirty="0" smtClean="0">
                          <a:solidFill>
                            <a:schemeClr val="accent1">
                              <a:lumMod val="50000"/>
                            </a:schemeClr>
                          </a:solidFill>
                        </a:rPr>
                        <a:t>s</a:t>
                      </a:r>
                      <a:endParaRPr lang="en-US"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accent1">
                              <a:lumMod val="50000"/>
                            </a:schemeClr>
                          </a:solidFill>
                        </a:rPr>
                        <a:t>Semester</a:t>
                      </a:r>
                      <a:endParaRPr lang="en-US"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4" name="Down Arrow 3"/>
          <p:cNvSpPr/>
          <p:nvPr/>
        </p:nvSpPr>
        <p:spPr>
          <a:xfrm>
            <a:off x="4397188" y="3872755"/>
            <a:ext cx="605118" cy="847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p:cNvSpPr>
            <a:spLocks noGrp="1"/>
          </p:cNvSpPr>
          <p:nvPr>
            <p:ph type="title"/>
          </p:nvPr>
        </p:nvSpPr>
        <p:spPr/>
        <p:txBody>
          <a:bodyPr>
            <a:normAutofit fontScale="90000"/>
          </a:bodyPr>
          <a:lstStyle/>
          <a:p>
            <a:r>
              <a:rPr lang="en-US" b="1" dirty="0" err="1"/>
              <a:t>Penerapan</a:t>
            </a:r>
            <a:r>
              <a:rPr lang="en-US" b="1" dirty="0"/>
              <a:t> Basis Data</a:t>
            </a:r>
            <a:r>
              <a:rPr lang="id-ID" b="1" dirty="0" smtClean="0">
                <a:solidFill>
                  <a:srgbClr val="FF0000"/>
                </a:solidFill>
              </a:rPr>
              <a:t/>
            </a:r>
            <a:br>
              <a:rPr lang="id-ID" b="1" dirty="0" smtClean="0">
                <a:solidFill>
                  <a:srgbClr val="FF0000"/>
                </a:solidFill>
              </a:rPr>
            </a:br>
            <a:r>
              <a:rPr lang="en-US" sz="3600" b="1" dirty="0" err="1">
                <a:solidFill>
                  <a:srgbClr val="FF0000"/>
                </a:solidFill>
              </a:rPr>
              <a:t>Transformasi</a:t>
            </a:r>
            <a:r>
              <a:rPr lang="en-US" sz="3600" b="1" dirty="0">
                <a:solidFill>
                  <a:srgbClr val="FF0000"/>
                </a:solidFill>
              </a:rPr>
              <a:t> </a:t>
            </a:r>
            <a:r>
              <a:rPr lang="en-US" sz="3600" b="1" dirty="0" err="1">
                <a:solidFill>
                  <a:srgbClr val="FF0000"/>
                </a:solidFill>
              </a:rPr>
              <a:t>himpunan</a:t>
            </a:r>
            <a:r>
              <a:rPr lang="en-US" sz="3600" b="1" dirty="0">
                <a:solidFill>
                  <a:srgbClr val="FF0000"/>
                </a:solidFill>
              </a:rPr>
              <a:t> </a:t>
            </a:r>
            <a:r>
              <a:rPr lang="en-US" sz="3600" b="1" dirty="0" err="1">
                <a:solidFill>
                  <a:srgbClr val="FF0000"/>
                </a:solidFill>
              </a:rPr>
              <a:t>entitas</a:t>
            </a:r>
            <a:r>
              <a:rPr lang="en-US" sz="3600" b="1" dirty="0">
                <a:solidFill>
                  <a:srgbClr val="FF0000"/>
                </a:solidFill>
              </a:rPr>
              <a:t> </a:t>
            </a:r>
            <a:r>
              <a:rPr lang="en-US" sz="3600" b="1" dirty="0" err="1">
                <a:solidFill>
                  <a:srgbClr val="FF0000"/>
                </a:solidFill>
              </a:rPr>
              <a:t>ke</a:t>
            </a:r>
            <a:r>
              <a:rPr lang="en-US" sz="3600" b="1" dirty="0">
                <a:solidFill>
                  <a:srgbClr val="FF0000"/>
                </a:solidFill>
              </a:rPr>
              <a:t> basis data </a:t>
            </a:r>
            <a:r>
              <a:rPr lang="en-US" sz="3600" b="1" dirty="0" err="1">
                <a:solidFill>
                  <a:srgbClr val="FF0000"/>
                </a:solidFill>
              </a:rPr>
              <a:t>fisik</a:t>
            </a:r>
            <a:r>
              <a:rPr lang="en-US" sz="4900" b="1" dirty="0">
                <a:solidFill>
                  <a:srgbClr val="FF0000"/>
                </a:solidFill>
              </a:rPr>
              <a:t> </a:t>
            </a:r>
            <a:endParaRPr lang="id-ID" dirty="0"/>
          </a:p>
        </p:txBody>
      </p:sp>
    </p:spTree>
    <p:extLst>
      <p:ext uri="{BB962C8B-B14F-4D97-AF65-F5344CB8AC3E}">
        <p14:creationId xmlns:p14="http://schemas.microsoft.com/office/powerpoint/2010/main" val="642914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Data</a:t>
            </a:r>
            <a:endParaRPr lang="id-ID" dirty="0"/>
          </a:p>
        </p:txBody>
      </p:sp>
      <p:sp>
        <p:nvSpPr>
          <p:cNvPr id="3" name="Content Placeholder 2"/>
          <p:cNvSpPr>
            <a:spLocks noGrp="1"/>
          </p:cNvSpPr>
          <p:nvPr>
            <p:ph idx="1"/>
          </p:nvPr>
        </p:nvSpPr>
        <p:spPr/>
        <p:txBody>
          <a:bodyPr>
            <a:normAutofit lnSpcReduction="10000"/>
          </a:bodyPr>
          <a:lstStyle/>
          <a:p>
            <a:pPr algn="just"/>
            <a:r>
              <a:rPr lang="id-ID" dirty="0"/>
              <a:t>Data adalah </a:t>
            </a:r>
            <a:r>
              <a:rPr lang="id-ID" b="1" dirty="0"/>
              <a:t>fakta, angka, dan bahkan simbol mentah. </a:t>
            </a:r>
            <a:r>
              <a:rPr lang="id-ID" dirty="0"/>
              <a:t>Secara bersama‐sama merupakan masukan bagi suatu sistem informasi (Wilkinson, 1992) </a:t>
            </a:r>
            <a:endParaRPr lang="id-ID" dirty="0" smtClean="0"/>
          </a:p>
          <a:p>
            <a:pPr algn="just"/>
            <a:r>
              <a:rPr lang="id-ID" dirty="0" smtClean="0"/>
              <a:t>Data </a:t>
            </a:r>
            <a:r>
              <a:rPr lang="id-ID" dirty="0"/>
              <a:t>adalah deskripsi tentang benda, kejadian, aktivitas, dan transaksi yang </a:t>
            </a:r>
            <a:r>
              <a:rPr lang="id-ID" b="1" dirty="0"/>
              <a:t>tidak mempunyai makna </a:t>
            </a:r>
            <a:r>
              <a:rPr lang="id-ID" dirty="0"/>
              <a:t>atau tidak berpengaruh secara langsung kepada pemakai (Kadir, 2003) </a:t>
            </a:r>
            <a:endParaRPr lang="id-ID" dirty="0" smtClean="0"/>
          </a:p>
          <a:p>
            <a:pPr algn="just"/>
            <a:r>
              <a:rPr lang="id-ID" dirty="0" smtClean="0"/>
              <a:t>Data </a:t>
            </a:r>
            <a:r>
              <a:rPr lang="id-ID" dirty="0"/>
              <a:t>adalah </a:t>
            </a:r>
            <a:r>
              <a:rPr lang="id-ID" b="1" dirty="0"/>
              <a:t>fakta‐fakta mentah </a:t>
            </a:r>
            <a:r>
              <a:rPr lang="id-ID" dirty="0"/>
              <a:t>yang mewakili kejadian‐ kejadian kejadian yang berlangsung berlangsung dalam organisasi organisasi atau lingkungan fisik </a:t>
            </a:r>
            <a:r>
              <a:rPr lang="id-ID" b="1" dirty="0"/>
              <a:t>sebelum ditata dan diatur </a:t>
            </a:r>
            <a:r>
              <a:rPr lang="id-ID" dirty="0"/>
              <a:t>ke dalam bentuk yang dapat dipahami dan digunakan orang. (Laudon, 1998)</a:t>
            </a:r>
          </a:p>
        </p:txBody>
      </p:sp>
    </p:spTree>
    <p:extLst>
      <p:ext uri="{BB962C8B-B14F-4D97-AF65-F5344CB8AC3E}">
        <p14:creationId xmlns:p14="http://schemas.microsoft.com/office/powerpoint/2010/main" val="2329064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14530" y="1574871"/>
            <a:ext cx="4474800" cy="1892766"/>
          </a:xfrm>
          <a:prstGeom prst="rect">
            <a:avLst/>
          </a:prstGeom>
        </p:spPr>
      </p:pic>
      <p:graphicFrame>
        <p:nvGraphicFramePr>
          <p:cNvPr id="3" name="Table 2"/>
          <p:cNvGraphicFramePr>
            <a:graphicFrameLocks noGrp="1"/>
          </p:cNvGraphicFramePr>
          <p:nvPr>
            <p:extLst/>
          </p:nvPr>
        </p:nvGraphicFramePr>
        <p:xfrm>
          <a:off x="2209800" y="4872991"/>
          <a:ext cx="6096000" cy="148336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err="1" smtClean="0">
                          <a:solidFill>
                            <a:schemeClr val="accent1">
                              <a:lumMod val="50000"/>
                            </a:schemeClr>
                          </a:solidFill>
                        </a:rPr>
                        <a:t>Kode_dosen</a:t>
                      </a:r>
                      <a:endParaRPr lang="en-US"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err="1" smtClean="0">
                          <a:solidFill>
                            <a:schemeClr val="accent1">
                              <a:lumMod val="50000"/>
                            </a:schemeClr>
                          </a:solidFill>
                        </a:rPr>
                        <a:t>Nama_dosen</a:t>
                      </a:r>
                      <a:endParaRPr lang="en-US"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err="1" smtClean="0">
                          <a:solidFill>
                            <a:schemeClr val="accent1">
                              <a:lumMod val="50000"/>
                            </a:schemeClr>
                          </a:solidFill>
                        </a:rPr>
                        <a:t>Alamat_dosen</a:t>
                      </a:r>
                      <a:endParaRPr lang="en-US"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4" name="Down Arrow 3"/>
          <p:cNvSpPr/>
          <p:nvPr/>
        </p:nvSpPr>
        <p:spPr>
          <a:xfrm>
            <a:off x="4961968" y="3744932"/>
            <a:ext cx="753035"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p:txBody>
          <a:bodyPr>
            <a:normAutofit fontScale="90000"/>
          </a:bodyPr>
          <a:lstStyle/>
          <a:p>
            <a:r>
              <a:rPr lang="en-US" b="1" dirty="0" err="1"/>
              <a:t>Penerapan</a:t>
            </a:r>
            <a:r>
              <a:rPr lang="en-US" b="1" dirty="0"/>
              <a:t> Basis Data</a:t>
            </a:r>
            <a:r>
              <a:rPr lang="id-ID" b="1" dirty="0">
                <a:solidFill>
                  <a:srgbClr val="FF0000"/>
                </a:solidFill>
              </a:rPr>
              <a:t/>
            </a:r>
            <a:br>
              <a:rPr lang="id-ID" b="1" dirty="0">
                <a:solidFill>
                  <a:srgbClr val="FF0000"/>
                </a:solidFill>
              </a:rPr>
            </a:br>
            <a:r>
              <a:rPr lang="en-US" sz="3600" b="1" dirty="0" err="1">
                <a:solidFill>
                  <a:srgbClr val="FF0000"/>
                </a:solidFill>
              </a:rPr>
              <a:t>Transformasi</a:t>
            </a:r>
            <a:r>
              <a:rPr lang="en-US" sz="3600" b="1" dirty="0">
                <a:solidFill>
                  <a:srgbClr val="FF0000"/>
                </a:solidFill>
              </a:rPr>
              <a:t> </a:t>
            </a:r>
            <a:r>
              <a:rPr lang="en-US" sz="3600" b="1" dirty="0" err="1">
                <a:solidFill>
                  <a:srgbClr val="FF0000"/>
                </a:solidFill>
              </a:rPr>
              <a:t>himpunan</a:t>
            </a:r>
            <a:r>
              <a:rPr lang="en-US" sz="3600" b="1" dirty="0">
                <a:solidFill>
                  <a:srgbClr val="FF0000"/>
                </a:solidFill>
              </a:rPr>
              <a:t> </a:t>
            </a:r>
            <a:r>
              <a:rPr lang="en-US" sz="3600" b="1" dirty="0" err="1">
                <a:solidFill>
                  <a:srgbClr val="FF0000"/>
                </a:solidFill>
              </a:rPr>
              <a:t>entitas</a:t>
            </a:r>
            <a:r>
              <a:rPr lang="en-US" sz="3600" b="1" dirty="0">
                <a:solidFill>
                  <a:srgbClr val="FF0000"/>
                </a:solidFill>
              </a:rPr>
              <a:t> </a:t>
            </a:r>
            <a:r>
              <a:rPr lang="en-US" sz="3600" b="1" dirty="0" err="1">
                <a:solidFill>
                  <a:srgbClr val="FF0000"/>
                </a:solidFill>
              </a:rPr>
              <a:t>ke</a:t>
            </a:r>
            <a:r>
              <a:rPr lang="en-US" sz="3600" b="1" dirty="0">
                <a:solidFill>
                  <a:srgbClr val="FF0000"/>
                </a:solidFill>
              </a:rPr>
              <a:t> basis data </a:t>
            </a:r>
            <a:r>
              <a:rPr lang="en-US" sz="3600" b="1" dirty="0" err="1">
                <a:solidFill>
                  <a:srgbClr val="FF0000"/>
                </a:solidFill>
              </a:rPr>
              <a:t>fisik</a:t>
            </a:r>
            <a:r>
              <a:rPr lang="en-US" sz="5300" b="1" dirty="0">
                <a:solidFill>
                  <a:srgbClr val="FF0000"/>
                </a:solidFill>
              </a:rPr>
              <a:t> </a:t>
            </a:r>
            <a:endParaRPr lang="id-ID" dirty="0"/>
          </a:p>
        </p:txBody>
      </p:sp>
    </p:spTree>
    <p:extLst>
      <p:ext uri="{BB962C8B-B14F-4D97-AF65-F5344CB8AC3E}">
        <p14:creationId xmlns:p14="http://schemas.microsoft.com/office/powerpoint/2010/main" val="2371350779"/>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4775707" y="5051494"/>
          <a:ext cx="3808691" cy="1483360"/>
        </p:xfrm>
        <a:graphic>
          <a:graphicData uri="http://schemas.openxmlformats.org/drawingml/2006/table">
            <a:tbl>
              <a:tblPr firstRow="1" bandRow="1">
                <a:tableStyleId>{5C22544A-7EE6-4342-B048-85BDC9FD1C3A}</a:tableStyleId>
              </a:tblPr>
              <a:tblGrid>
                <a:gridCol w="1149897"/>
                <a:gridCol w="1181686"/>
                <a:gridCol w="1477108"/>
              </a:tblGrid>
              <a:tr h="370840">
                <a:tc>
                  <a:txBody>
                    <a:bodyPr/>
                    <a:lstStyle/>
                    <a:p>
                      <a:pPr algn="ctr"/>
                      <a:r>
                        <a:rPr lang="en-US" sz="1600" dirty="0" err="1" smtClean="0">
                          <a:solidFill>
                            <a:schemeClr val="accent1">
                              <a:lumMod val="50000"/>
                            </a:schemeClr>
                          </a:solidFill>
                        </a:rPr>
                        <a:t>Kode_jur</a:t>
                      </a:r>
                      <a:endParaRPr lang="en-US" sz="160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chemeClr val="accent1">
                              <a:lumMod val="50000"/>
                            </a:schemeClr>
                          </a:solidFill>
                        </a:rPr>
                        <a:t>Nama_jur</a:t>
                      </a:r>
                      <a:endParaRPr lang="en-US" sz="160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chemeClr val="accent1">
                              <a:lumMod val="50000"/>
                            </a:schemeClr>
                          </a:solidFill>
                        </a:rPr>
                        <a:t>Kode_dosen</a:t>
                      </a:r>
                      <a:endParaRPr lang="en-US" sz="160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bl>
          </a:graphicData>
        </a:graphic>
      </p:graphicFrame>
      <p:graphicFrame>
        <p:nvGraphicFramePr>
          <p:cNvPr id="6" name="Table 5"/>
          <p:cNvGraphicFramePr>
            <a:graphicFrameLocks noGrp="1"/>
          </p:cNvGraphicFramePr>
          <p:nvPr>
            <p:extLst/>
          </p:nvPr>
        </p:nvGraphicFramePr>
        <p:xfrm>
          <a:off x="4782673" y="1616633"/>
          <a:ext cx="4022051" cy="1483360"/>
        </p:xfrm>
        <a:graphic>
          <a:graphicData uri="http://schemas.openxmlformats.org/drawingml/2006/table">
            <a:tbl>
              <a:tblPr firstRow="1" bandRow="1">
                <a:tableStyleId>{5C22544A-7EE6-4342-B048-85BDC9FD1C3A}</a:tableStyleId>
              </a:tblPr>
              <a:tblGrid>
                <a:gridCol w="1250715"/>
                <a:gridCol w="1364566"/>
                <a:gridCol w="1406770"/>
              </a:tblGrid>
              <a:tr h="370840">
                <a:tc>
                  <a:txBody>
                    <a:bodyPr/>
                    <a:lstStyle/>
                    <a:p>
                      <a:pPr algn="ctr"/>
                      <a:r>
                        <a:rPr lang="en-US" sz="1600" dirty="0" err="1" smtClean="0">
                          <a:solidFill>
                            <a:schemeClr val="accent1">
                              <a:lumMod val="50000"/>
                            </a:schemeClr>
                          </a:solidFill>
                        </a:rPr>
                        <a:t>Kode_dosen</a:t>
                      </a:r>
                      <a:endParaRPr lang="en-US" sz="160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chemeClr val="accent1">
                              <a:lumMod val="50000"/>
                            </a:schemeClr>
                          </a:solidFill>
                        </a:rPr>
                        <a:t>Nama_dosen</a:t>
                      </a:r>
                      <a:endParaRPr lang="en-US" sz="160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chemeClr val="accent1">
                              <a:lumMod val="50000"/>
                            </a:schemeClr>
                          </a:solidFill>
                        </a:rPr>
                        <a:t>Alamat_dosen</a:t>
                      </a:r>
                      <a:endParaRPr lang="en-US" sz="160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8" name="Picture 7"/>
          <p:cNvPicPr>
            <a:picLocks noChangeAspect="1"/>
          </p:cNvPicPr>
          <p:nvPr/>
        </p:nvPicPr>
        <p:blipFill>
          <a:blip r:embed="rId2"/>
          <a:stretch>
            <a:fillRect/>
          </a:stretch>
        </p:blipFill>
        <p:spPr>
          <a:xfrm>
            <a:off x="121024" y="1352905"/>
            <a:ext cx="4375058" cy="5266710"/>
          </a:xfrm>
          <a:prstGeom prst="rect">
            <a:avLst/>
          </a:prstGeom>
        </p:spPr>
      </p:pic>
      <p:sp>
        <p:nvSpPr>
          <p:cNvPr id="10" name="Title 1"/>
          <p:cNvSpPr txBox="1">
            <a:spLocks/>
          </p:cNvSpPr>
          <p:nvPr/>
        </p:nvSpPr>
        <p:spPr>
          <a:xfrm>
            <a:off x="6472515" y="1148212"/>
            <a:ext cx="1877074" cy="406398"/>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solidFill>
                  <a:srgbClr val="FF0000"/>
                </a:solidFill>
                <a:latin typeface="+mn-lt"/>
              </a:rPr>
              <a:t> </a:t>
            </a:r>
            <a:r>
              <a:rPr lang="en-US" sz="2000" b="1" dirty="0" err="1">
                <a:solidFill>
                  <a:srgbClr val="FF0000"/>
                </a:solidFill>
                <a:latin typeface="+mn-lt"/>
              </a:rPr>
              <a:t>Tabel</a:t>
            </a:r>
            <a:r>
              <a:rPr lang="en-US" sz="2000" b="1" dirty="0">
                <a:solidFill>
                  <a:srgbClr val="FF0000"/>
                </a:solidFill>
                <a:latin typeface="+mn-lt"/>
              </a:rPr>
              <a:t> </a:t>
            </a:r>
            <a:r>
              <a:rPr lang="en-US" sz="2000" b="1" dirty="0" err="1">
                <a:solidFill>
                  <a:srgbClr val="FF0000"/>
                </a:solidFill>
                <a:latin typeface="+mn-lt"/>
              </a:rPr>
              <a:t>Dosen</a:t>
            </a:r>
            <a:endParaRPr lang="en-US" sz="2000" b="1" dirty="0">
              <a:solidFill>
                <a:srgbClr val="FF0000"/>
              </a:solidFill>
              <a:latin typeface="+mn-lt"/>
            </a:endParaRPr>
          </a:p>
        </p:txBody>
      </p:sp>
      <p:sp>
        <p:nvSpPr>
          <p:cNvPr id="11" name="Title 1"/>
          <p:cNvSpPr txBox="1">
            <a:spLocks/>
          </p:cNvSpPr>
          <p:nvPr/>
        </p:nvSpPr>
        <p:spPr>
          <a:xfrm>
            <a:off x="4622338" y="4493982"/>
            <a:ext cx="1877074" cy="406398"/>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solidFill>
                  <a:srgbClr val="FF0000"/>
                </a:solidFill>
                <a:latin typeface="+mn-lt"/>
              </a:rPr>
              <a:t> </a:t>
            </a:r>
            <a:r>
              <a:rPr lang="en-US" sz="2000" b="1" dirty="0" err="1">
                <a:solidFill>
                  <a:srgbClr val="FF0000"/>
                </a:solidFill>
                <a:latin typeface="+mn-lt"/>
              </a:rPr>
              <a:t>Tabel</a:t>
            </a:r>
            <a:r>
              <a:rPr lang="en-US" sz="2000" b="1" dirty="0">
                <a:solidFill>
                  <a:srgbClr val="FF0000"/>
                </a:solidFill>
                <a:latin typeface="+mn-lt"/>
              </a:rPr>
              <a:t> </a:t>
            </a:r>
            <a:r>
              <a:rPr lang="en-US" sz="2000" b="1" dirty="0" err="1">
                <a:solidFill>
                  <a:srgbClr val="FF0000"/>
                </a:solidFill>
                <a:latin typeface="+mn-lt"/>
              </a:rPr>
              <a:t>Jurusan</a:t>
            </a:r>
            <a:endParaRPr lang="en-US" sz="2000" b="1" dirty="0">
              <a:solidFill>
                <a:srgbClr val="FF0000"/>
              </a:solidFill>
              <a:latin typeface="+mn-lt"/>
            </a:endParaRPr>
          </a:p>
        </p:txBody>
      </p:sp>
      <p:sp>
        <p:nvSpPr>
          <p:cNvPr id="12" name="Title 1"/>
          <p:cNvSpPr txBox="1">
            <a:spLocks/>
          </p:cNvSpPr>
          <p:nvPr/>
        </p:nvSpPr>
        <p:spPr>
          <a:xfrm>
            <a:off x="4324569" y="3324016"/>
            <a:ext cx="4752196" cy="1169967"/>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0988" indent="-280988" algn="just"/>
            <a:r>
              <a:rPr lang="en-US" sz="1600" dirty="0">
                <a:solidFill>
                  <a:schemeClr val="accent1">
                    <a:lumMod val="50000"/>
                  </a:schemeClr>
                </a:solidFill>
                <a:latin typeface="+mn-lt"/>
              </a:rPr>
              <a:t>2. </a:t>
            </a:r>
            <a:r>
              <a:rPr lang="en-US" sz="1600" dirty="0" err="1">
                <a:solidFill>
                  <a:schemeClr val="accent1">
                    <a:lumMod val="50000"/>
                  </a:schemeClr>
                </a:solidFill>
                <a:latin typeface="+mn-lt"/>
              </a:rPr>
              <a:t>Relasi</a:t>
            </a:r>
            <a:r>
              <a:rPr lang="en-US" sz="1600" dirty="0">
                <a:solidFill>
                  <a:schemeClr val="accent1">
                    <a:lumMod val="50000"/>
                  </a:schemeClr>
                </a:solidFill>
                <a:latin typeface="+mn-lt"/>
              </a:rPr>
              <a:t> </a:t>
            </a:r>
            <a:r>
              <a:rPr lang="en-US" sz="1600" dirty="0" err="1">
                <a:solidFill>
                  <a:schemeClr val="accent1">
                    <a:lumMod val="50000"/>
                  </a:schemeClr>
                </a:solidFill>
                <a:latin typeface="+mn-lt"/>
              </a:rPr>
              <a:t>dengan</a:t>
            </a:r>
            <a:r>
              <a:rPr lang="en-US" sz="1600" dirty="0">
                <a:solidFill>
                  <a:schemeClr val="accent1">
                    <a:lumMod val="50000"/>
                  </a:schemeClr>
                </a:solidFill>
                <a:latin typeface="+mn-lt"/>
              </a:rPr>
              <a:t> </a:t>
            </a:r>
            <a:r>
              <a:rPr lang="en-US" sz="1600" dirty="0" err="1">
                <a:solidFill>
                  <a:schemeClr val="accent1">
                    <a:lumMod val="50000"/>
                  </a:schemeClr>
                </a:solidFill>
                <a:latin typeface="+mn-lt"/>
              </a:rPr>
              <a:t>derajat</a:t>
            </a:r>
            <a:r>
              <a:rPr lang="en-US" sz="1600" dirty="0">
                <a:solidFill>
                  <a:schemeClr val="accent1">
                    <a:lumMod val="50000"/>
                  </a:schemeClr>
                </a:solidFill>
                <a:latin typeface="+mn-lt"/>
              </a:rPr>
              <a:t> </a:t>
            </a:r>
            <a:r>
              <a:rPr lang="en-US" sz="1600" dirty="0" err="1">
                <a:solidFill>
                  <a:schemeClr val="accent1">
                    <a:lumMod val="50000"/>
                  </a:schemeClr>
                </a:solidFill>
                <a:latin typeface="+mn-lt"/>
              </a:rPr>
              <a:t>relasi</a:t>
            </a:r>
            <a:r>
              <a:rPr lang="en-US" sz="1600" dirty="0">
                <a:solidFill>
                  <a:schemeClr val="accent1">
                    <a:lumMod val="50000"/>
                  </a:schemeClr>
                </a:solidFill>
                <a:latin typeface="+mn-lt"/>
              </a:rPr>
              <a:t> 1 – 1 yang </a:t>
            </a:r>
            <a:r>
              <a:rPr lang="en-US" sz="1600" dirty="0" err="1">
                <a:solidFill>
                  <a:schemeClr val="accent1">
                    <a:lumMod val="50000"/>
                  </a:schemeClr>
                </a:solidFill>
                <a:latin typeface="+mn-lt"/>
              </a:rPr>
              <a:t>menghubungkan</a:t>
            </a:r>
            <a:r>
              <a:rPr lang="en-US" sz="1600" dirty="0">
                <a:solidFill>
                  <a:schemeClr val="accent1">
                    <a:lumMod val="50000"/>
                  </a:schemeClr>
                </a:solidFill>
                <a:latin typeface="+mn-lt"/>
              </a:rPr>
              <a:t> </a:t>
            </a:r>
            <a:r>
              <a:rPr lang="en-US" sz="1600" dirty="0" err="1">
                <a:solidFill>
                  <a:schemeClr val="accent1">
                    <a:lumMod val="50000"/>
                  </a:schemeClr>
                </a:solidFill>
                <a:latin typeface="+mn-lt"/>
              </a:rPr>
              <a:t>dua</a:t>
            </a:r>
            <a:r>
              <a:rPr lang="en-US" sz="1600" dirty="0">
                <a:solidFill>
                  <a:schemeClr val="accent1">
                    <a:lumMod val="50000"/>
                  </a:schemeClr>
                </a:solidFill>
                <a:latin typeface="+mn-lt"/>
              </a:rPr>
              <a:t> </a:t>
            </a:r>
            <a:r>
              <a:rPr lang="en-US" sz="1600" dirty="0" err="1">
                <a:solidFill>
                  <a:schemeClr val="accent1">
                    <a:lumMod val="50000"/>
                  </a:schemeClr>
                </a:solidFill>
                <a:latin typeface="+mn-lt"/>
              </a:rPr>
              <a:t>buah</a:t>
            </a:r>
            <a:r>
              <a:rPr lang="en-US" sz="1600" dirty="0">
                <a:solidFill>
                  <a:schemeClr val="accent1">
                    <a:lumMod val="50000"/>
                  </a:schemeClr>
                </a:solidFill>
                <a:latin typeface="+mn-lt"/>
              </a:rPr>
              <a:t> </a:t>
            </a:r>
            <a:r>
              <a:rPr lang="en-US" sz="1600" dirty="0" err="1">
                <a:solidFill>
                  <a:schemeClr val="accent1">
                    <a:lumMod val="50000"/>
                  </a:schemeClr>
                </a:solidFill>
                <a:latin typeface="+mn-lt"/>
              </a:rPr>
              <a:t>himpunan</a:t>
            </a:r>
            <a:r>
              <a:rPr lang="en-US" sz="1600" dirty="0">
                <a:solidFill>
                  <a:schemeClr val="accent1">
                    <a:lumMod val="50000"/>
                  </a:schemeClr>
                </a:solidFill>
                <a:latin typeface="+mn-lt"/>
              </a:rPr>
              <a:t> </a:t>
            </a:r>
            <a:r>
              <a:rPr lang="en-US" sz="1600" dirty="0" err="1">
                <a:solidFill>
                  <a:schemeClr val="accent1">
                    <a:lumMod val="50000"/>
                  </a:schemeClr>
                </a:solidFill>
                <a:latin typeface="+mn-lt"/>
              </a:rPr>
              <a:t>entitas</a:t>
            </a:r>
            <a:r>
              <a:rPr lang="en-US" sz="1600" dirty="0">
                <a:solidFill>
                  <a:schemeClr val="accent1">
                    <a:lumMod val="50000"/>
                  </a:schemeClr>
                </a:solidFill>
                <a:latin typeface="+mn-lt"/>
              </a:rPr>
              <a:t> </a:t>
            </a:r>
            <a:r>
              <a:rPr lang="en-US" sz="1600" dirty="0" err="1">
                <a:solidFill>
                  <a:schemeClr val="accent1">
                    <a:lumMod val="50000"/>
                  </a:schemeClr>
                </a:solidFill>
                <a:latin typeface="+mn-lt"/>
              </a:rPr>
              <a:t>akan</a:t>
            </a:r>
            <a:r>
              <a:rPr lang="en-US" sz="1600" dirty="0">
                <a:solidFill>
                  <a:schemeClr val="accent1">
                    <a:lumMod val="50000"/>
                  </a:schemeClr>
                </a:solidFill>
                <a:latin typeface="+mn-lt"/>
              </a:rPr>
              <a:t> </a:t>
            </a:r>
            <a:r>
              <a:rPr lang="en-US" sz="1600" dirty="0" err="1">
                <a:solidFill>
                  <a:schemeClr val="accent1">
                    <a:lumMod val="50000"/>
                  </a:schemeClr>
                </a:solidFill>
                <a:latin typeface="+mn-lt"/>
              </a:rPr>
              <a:t>direpresentasikan</a:t>
            </a:r>
            <a:r>
              <a:rPr lang="en-US" sz="1600" dirty="0">
                <a:solidFill>
                  <a:schemeClr val="accent1">
                    <a:lumMod val="50000"/>
                  </a:schemeClr>
                </a:solidFill>
                <a:latin typeface="+mn-lt"/>
              </a:rPr>
              <a:t> </a:t>
            </a:r>
            <a:r>
              <a:rPr lang="en-US" sz="1600" dirty="0" err="1">
                <a:solidFill>
                  <a:schemeClr val="accent1">
                    <a:lumMod val="50000"/>
                  </a:schemeClr>
                </a:solidFill>
                <a:latin typeface="+mn-lt"/>
              </a:rPr>
              <a:t>dalam</a:t>
            </a:r>
            <a:r>
              <a:rPr lang="en-US" sz="1600" dirty="0">
                <a:solidFill>
                  <a:schemeClr val="accent1">
                    <a:lumMod val="50000"/>
                  </a:schemeClr>
                </a:solidFill>
                <a:latin typeface="+mn-lt"/>
              </a:rPr>
              <a:t> </a:t>
            </a:r>
            <a:r>
              <a:rPr lang="en-US" sz="1600" dirty="0" err="1">
                <a:solidFill>
                  <a:schemeClr val="accent1">
                    <a:lumMod val="50000"/>
                  </a:schemeClr>
                </a:solidFill>
                <a:latin typeface="+mn-lt"/>
              </a:rPr>
              <a:t>bentuk</a:t>
            </a:r>
            <a:r>
              <a:rPr lang="en-US" sz="1600" dirty="0">
                <a:solidFill>
                  <a:schemeClr val="accent1">
                    <a:lumMod val="50000"/>
                  </a:schemeClr>
                </a:solidFill>
                <a:latin typeface="+mn-lt"/>
              </a:rPr>
              <a:t> </a:t>
            </a:r>
            <a:r>
              <a:rPr lang="en-US" sz="1600" dirty="0" err="1">
                <a:solidFill>
                  <a:schemeClr val="accent1">
                    <a:lumMod val="50000"/>
                  </a:schemeClr>
                </a:solidFill>
                <a:latin typeface="+mn-lt"/>
              </a:rPr>
              <a:t>penambahan</a:t>
            </a:r>
            <a:r>
              <a:rPr lang="en-US" sz="1600" dirty="0">
                <a:solidFill>
                  <a:schemeClr val="accent1">
                    <a:lumMod val="50000"/>
                  </a:schemeClr>
                </a:solidFill>
                <a:latin typeface="+mn-lt"/>
              </a:rPr>
              <a:t> </a:t>
            </a:r>
            <a:r>
              <a:rPr lang="en-US" sz="1600" dirty="0" err="1">
                <a:solidFill>
                  <a:schemeClr val="accent1">
                    <a:lumMod val="50000"/>
                  </a:schemeClr>
                </a:solidFill>
                <a:latin typeface="+mn-lt"/>
              </a:rPr>
              <a:t>atribut</a:t>
            </a:r>
            <a:r>
              <a:rPr lang="en-US" sz="1600" dirty="0">
                <a:solidFill>
                  <a:schemeClr val="accent1">
                    <a:lumMod val="50000"/>
                  </a:schemeClr>
                </a:solidFill>
                <a:latin typeface="+mn-lt"/>
              </a:rPr>
              <a:t> </a:t>
            </a:r>
            <a:r>
              <a:rPr lang="en-US" sz="1600" dirty="0" err="1">
                <a:solidFill>
                  <a:schemeClr val="accent1">
                    <a:lumMod val="50000"/>
                  </a:schemeClr>
                </a:solidFill>
                <a:latin typeface="+mn-lt"/>
              </a:rPr>
              <a:t>relasi</a:t>
            </a:r>
            <a:r>
              <a:rPr lang="en-US" sz="1600" dirty="0">
                <a:solidFill>
                  <a:schemeClr val="accent1">
                    <a:lumMod val="50000"/>
                  </a:schemeClr>
                </a:solidFill>
                <a:latin typeface="+mn-lt"/>
              </a:rPr>
              <a:t> </a:t>
            </a:r>
            <a:r>
              <a:rPr lang="en-US" sz="1600" dirty="0" err="1">
                <a:solidFill>
                  <a:schemeClr val="accent1">
                    <a:lumMod val="50000"/>
                  </a:schemeClr>
                </a:solidFill>
                <a:latin typeface="+mn-lt"/>
              </a:rPr>
              <a:t>ke</a:t>
            </a:r>
            <a:r>
              <a:rPr lang="en-US" sz="1600" dirty="0">
                <a:solidFill>
                  <a:schemeClr val="accent1">
                    <a:lumMod val="50000"/>
                  </a:schemeClr>
                </a:solidFill>
                <a:latin typeface="+mn-lt"/>
              </a:rPr>
              <a:t> table yang </a:t>
            </a:r>
            <a:r>
              <a:rPr lang="en-US" sz="1600" dirty="0" err="1">
                <a:solidFill>
                  <a:schemeClr val="accent1">
                    <a:lumMod val="50000"/>
                  </a:schemeClr>
                </a:solidFill>
                <a:latin typeface="+mn-lt"/>
              </a:rPr>
              <a:t>mewakili</a:t>
            </a:r>
            <a:r>
              <a:rPr lang="en-US" sz="1600" dirty="0">
                <a:solidFill>
                  <a:schemeClr val="accent1">
                    <a:lumMod val="50000"/>
                  </a:schemeClr>
                </a:solidFill>
                <a:latin typeface="+mn-lt"/>
              </a:rPr>
              <a:t> </a:t>
            </a:r>
            <a:r>
              <a:rPr lang="en-US" sz="1600" dirty="0" err="1">
                <a:solidFill>
                  <a:schemeClr val="accent1">
                    <a:lumMod val="50000"/>
                  </a:schemeClr>
                </a:solidFill>
                <a:latin typeface="+mn-lt"/>
              </a:rPr>
              <a:t>salah</a:t>
            </a:r>
            <a:r>
              <a:rPr lang="en-US" sz="1600" dirty="0">
                <a:solidFill>
                  <a:schemeClr val="accent1">
                    <a:lumMod val="50000"/>
                  </a:schemeClr>
                </a:solidFill>
                <a:latin typeface="+mn-lt"/>
              </a:rPr>
              <a:t> </a:t>
            </a:r>
            <a:r>
              <a:rPr lang="en-US" sz="1600" dirty="0" err="1">
                <a:solidFill>
                  <a:schemeClr val="accent1">
                    <a:lumMod val="50000"/>
                  </a:schemeClr>
                </a:solidFill>
                <a:latin typeface="+mn-lt"/>
              </a:rPr>
              <a:t>satu</a:t>
            </a:r>
            <a:r>
              <a:rPr lang="en-US" sz="1600" dirty="0">
                <a:solidFill>
                  <a:schemeClr val="accent1">
                    <a:lumMod val="50000"/>
                  </a:schemeClr>
                </a:solidFill>
                <a:latin typeface="+mn-lt"/>
              </a:rPr>
              <a:t> </a:t>
            </a:r>
            <a:r>
              <a:rPr lang="en-US" sz="1600" dirty="0" err="1">
                <a:solidFill>
                  <a:schemeClr val="accent1">
                    <a:lumMod val="50000"/>
                  </a:schemeClr>
                </a:solidFill>
                <a:latin typeface="+mn-lt"/>
              </a:rPr>
              <a:t>dari</a:t>
            </a:r>
            <a:r>
              <a:rPr lang="en-US" sz="1600" dirty="0">
                <a:solidFill>
                  <a:schemeClr val="accent1">
                    <a:lumMod val="50000"/>
                  </a:schemeClr>
                </a:solidFill>
                <a:latin typeface="+mn-lt"/>
              </a:rPr>
              <a:t> </a:t>
            </a:r>
            <a:r>
              <a:rPr lang="en-US" sz="1600" dirty="0" err="1">
                <a:solidFill>
                  <a:schemeClr val="accent1">
                    <a:lumMod val="50000"/>
                  </a:schemeClr>
                </a:solidFill>
                <a:latin typeface="+mn-lt"/>
              </a:rPr>
              <a:t>kedua</a:t>
            </a:r>
            <a:r>
              <a:rPr lang="en-US" sz="1600" dirty="0">
                <a:solidFill>
                  <a:schemeClr val="accent1">
                    <a:lumMod val="50000"/>
                  </a:schemeClr>
                </a:solidFill>
                <a:latin typeface="+mn-lt"/>
              </a:rPr>
              <a:t> </a:t>
            </a:r>
            <a:r>
              <a:rPr lang="en-US" sz="1600" dirty="0" err="1">
                <a:solidFill>
                  <a:schemeClr val="accent1">
                    <a:lumMod val="50000"/>
                  </a:schemeClr>
                </a:solidFill>
                <a:latin typeface="+mn-lt"/>
              </a:rPr>
              <a:t>himpunan</a:t>
            </a:r>
            <a:r>
              <a:rPr lang="en-US" sz="1600" dirty="0">
                <a:solidFill>
                  <a:schemeClr val="accent1">
                    <a:lumMod val="50000"/>
                  </a:schemeClr>
                </a:solidFill>
                <a:latin typeface="+mn-lt"/>
              </a:rPr>
              <a:t> </a:t>
            </a:r>
            <a:r>
              <a:rPr lang="en-US" sz="1600" dirty="0" err="1">
                <a:solidFill>
                  <a:schemeClr val="accent1">
                    <a:lumMod val="50000"/>
                  </a:schemeClr>
                </a:solidFill>
                <a:latin typeface="+mn-lt"/>
              </a:rPr>
              <a:t>entitas</a:t>
            </a:r>
            <a:r>
              <a:rPr lang="en-US" sz="1600" dirty="0">
                <a:solidFill>
                  <a:schemeClr val="accent1">
                    <a:lumMod val="50000"/>
                  </a:schemeClr>
                </a:solidFill>
                <a:latin typeface="+mn-lt"/>
              </a:rPr>
              <a:t>.</a:t>
            </a:r>
          </a:p>
        </p:txBody>
      </p:sp>
      <p:sp>
        <p:nvSpPr>
          <p:cNvPr id="7" name="Title 6"/>
          <p:cNvSpPr>
            <a:spLocks noGrp="1"/>
          </p:cNvSpPr>
          <p:nvPr>
            <p:ph type="title"/>
          </p:nvPr>
        </p:nvSpPr>
        <p:spPr>
          <a:xfrm>
            <a:off x="457200" y="261191"/>
            <a:ext cx="8229600" cy="1143000"/>
          </a:xfrm>
        </p:spPr>
        <p:txBody>
          <a:bodyPr>
            <a:normAutofit fontScale="90000"/>
          </a:bodyPr>
          <a:lstStyle/>
          <a:p>
            <a:r>
              <a:rPr lang="en-US" b="1" dirty="0" err="1"/>
              <a:t>Penerapan</a:t>
            </a:r>
            <a:r>
              <a:rPr lang="en-US" b="1" dirty="0"/>
              <a:t> Basis Data</a:t>
            </a:r>
            <a:r>
              <a:rPr lang="id-ID" b="1" dirty="0">
                <a:solidFill>
                  <a:srgbClr val="FF0000"/>
                </a:solidFill>
              </a:rPr>
              <a:t/>
            </a:r>
            <a:br>
              <a:rPr lang="id-ID" b="1" dirty="0">
                <a:solidFill>
                  <a:srgbClr val="FF0000"/>
                </a:solidFill>
              </a:rPr>
            </a:br>
            <a:r>
              <a:rPr lang="en-US" sz="2800" b="1" dirty="0" err="1">
                <a:solidFill>
                  <a:srgbClr val="FF0000"/>
                </a:solidFill>
              </a:rPr>
              <a:t>Transformasi</a:t>
            </a:r>
            <a:r>
              <a:rPr lang="en-US" sz="2800" b="1" dirty="0">
                <a:solidFill>
                  <a:srgbClr val="FF0000"/>
                </a:solidFill>
              </a:rPr>
              <a:t> </a:t>
            </a:r>
            <a:r>
              <a:rPr lang="en-US" sz="2800" b="1" dirty="0" err="1"/>
              <a:t>relasi</a:t>
            </a:r>
            <a:r>
              <a:rPr lang="en-US" sz="2800" b="1" dirty="0"/>
              <a:t> </a:t>
            </a:r>
            <a:r>
              <a:rPr lang="en-US" sz="2800" b="1" dirty="0" err="1"/>
              <a:t>satu</a:t>
            </a:r>
            <a:r>
              <a:rPr lang="en-US" sz="2800" b="1" dirty="0"/>
              <a:t> </a:t>
            </a:r>
            <a:r>
              <a:rPr lang="en-US" sz="2800" b="1" dirty="0" err="1"/>
              <a:t>ke</a:t>
            </a:r>
            <a:r>
              <a:rPr lang="en-US" sz="2800" b="1" dirty="0"/>
              <a:t> </a:t>
            </a:r>
            <a:r>
              <a:rPr lang="en-US" sz="2800" b="1" dirty="0" err="1"/>
              <a:t>satu</a:t>
            </a:r>
            <a:r>
              <a:rPr lang="en-US" sz="2800" b="1" dirty="0"/>
              <a:t> </a:t>
            </a:r>
            <a:r>
              <a:rPr lang="en-US" sz="2800" b="1" dirty="0" err="1"/>
              <a:t>ke</a:t>
            </a:r>
            <a:r>
              <a:rPr lang="en-US" sz="2800" b="1" dirty="0"/>
              <a:t> basis </a:t>
            </a:r>
            <a:r>
              <a:rPr lang="en-US" sz="2800" b="1" dirty="0">
                <a:solidFill>
                  <a:srgbClr val="FF0000"/>
                </a:solidFill>
              </a:rPr>
              <a:t>data </a:t>
            </a:r>
            <a:r>
              <a:rPr lang="en-US" sz="2800" b="1" dirty="0" err="1">
                <a:solidFill>
                  <a:srgbClr val="FF0000"/>
                </a:solidFill>
              </a:rPr>
              <a:t>fisik</a:t>
            </a:r>
            <a:r>
              <a:rPr lang="en-US" sz="4000" b="1" dirty="0">
                <a:solidFill>
                  <a:srgbClr val="FF0000"/>
                </a:solidFill>
              </a:rPr>
              <a:t> </a:t>
            </a:r>
          </a:p>
        </p:txBody>
      </p:sp>
      <p:sp>
        <p:nvSpPr>
          <p:cNvPr id="4" name="Down Arrow 3"/>
          <p:cNvSpPr/>
          <p:nvPr/>
        </p:nvSpPr>
        <p:spPr>
          <a:xfrm rot="16200000">
            <a:off x="4177694" y="1630571"/>
            <a:ext cx="636776" cy="501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rot="16200000">
            <a:off x="3984812" y="5245123"/>
            <a:ext cx="636776" cy="501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3345397"/>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0372" y="650196"/>
            <a:ext cx="4804080" cy="5038862"/>
          </a:xfrm>
          <a:prstGeom prst="rect">
            <a:avLst/>
          </a:prstGeom>
        </p:spPr>
      </p:pic>
      <p:graphicFrame>
        <p:nvGraphicFramePr>
          <p:cNvPr id="3" name="Table 2"/>
          <p:cNvGraphicFramePr>
            <a:graphicFrameLocks noGrp="1"/>
          </p:cNvGraphicFramePr>
          <p:nvPr>
            <p:extLst/>
          </p:nvPr>
        </p:nvGraphicFramePr>
        <p:xfrm>
          <a:off x="5356412" y="2339742"/>
          <a:ext cx="3787588" cy="1483360"/>
        </p:xfrm>
        <a:graphic>
          <a:graphicData uri="http://schemas.openxmlformats.org/drawingml/2006/table">
            <a:tbl>
              <a:tblPr firstRow="1" bandRow="1">
                <a:tableStyleId>{5C22544A-7EE6-4342-B048-85BDC9FD1C3A}</a:tableStyleId>
              </a:tblPr>
              <a:tblGrid>
                <a:gridCol w="1111623"/>
                <a:gridCol w="1290918"/>
                <a:gridCol w="1385047"/>
              </a:tblGrid>
              <a:tr h="370840">
                <a:tc>
                  <a:txBody>
                    <a:bodyPr/>
                    <a:lstStyle/>
                    <a:p>
                      <a:pPr algn="ctr"/>
                      <a:r>
                        <a:rPr lang="en-US" sz="1400" dirty="0" err="1" smtClean="0">
                          <a:solidFill>
                            <a:schemeClr val="tx1">
                              <a:lumMod val="95000"/>
                              <a:lumOff val="5000"/>
                            </a:schemeClr>
                          </a:solidFill>
                        </a:rPr>
                        <a:t>Kode_dosen</a:t>
                      </a:r>
                      <a:endParaRPr lang="en-US" sz="1400"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err="1" smtClean="0">
                          <a:solidFill>
                            <a:schemeClr val="tx1">
                              <a:lumMod val="95000"/>
                              <a:lumOff val="5000"/>
                            </a:schemeClr>
                          </a:solidFill>
                        </a:rPr>
                        <a:t>Nama_dosen</a:t>
                      </a:r>
                      <a:endParaRPr lang="en-US" sz="1400"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err="1" smtClean="0">
                          <a:solidFill>
                            <a:schemeClr val="tx1">
                              <a:lumMod val="95000"/>
                              <a:lumOff val="5000"/>
                            </a:schemeClr>
                          </a:solidFill>
                        </a:rPr>
                        <a:t>Alamat_dosen</a:t>
                      </a:r>
                      <a:endParaRPr lang="en-US" sz="1400"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4" name="Table 3"/>
          <p:cNvGraphicFramePr>
            <a:graphicFrameLocks noGrp="1"/>
          </p:cNvGraphicFramePr>
          <p:nvPr>
            <p:extLst/>
          </p:nvPr>
        </p:nvGraphicFramePr>
        <p:xfrm>
          <a:off x="1868721" y="5664257"/>
          <a:ext cx="7212106" cy="1112520"/>
        </p:xfrm>
        <a:graphic>
          <a:graphicData uri="http://schemas.openxmlformats.org/drawingml/2006/table">
            <a:tbl>
              <a:tblPr firstRow="1" bandRow="1">
                <a:tableStyleId>{5C22544A-7EE6-4342-B048-85BDC9FD1C3A}</a:tableStyleId>
              </a:tblPr>
              <a:tblGrid>
                <a:gridCol w="878542"/>
                <a:gridCol w="1153458"/>
                <a:gridCol w="742577"/>
                <a:gridCol w="995082"/>
                <a:gridCol w="1210236"/>
                <a:gridCol w="1196788"/>
                <a:gridCol w="1035423"/>
              </a:tblGrid>
              <a:tr h="370840">
                <a:tc>
                  <a:txBody>
                    <a:bodyPr/>
                    <a:lstStyle/>
                    <a:p>
                      <a:pPr algn="ctr"/>
                      <a:r>
                        <a:rPr lang="en-US" sz="1400" dirty="0" err="1" smtClean="0">
                          <a:solidFill>
                            <a:schemeClr val="tx1">
                              <a:lumMod val="95000"/>
                              <a:lumOff val="5000"/>
                            </a:schemeClr>
                          </a:solidFill>
                        </a:rPr>
                        <a:t>Kode_kul</a:t>
                      </a:r>
                      <a:endParaRPr lang="en-US" sz="1400"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err="1" smtClean="0">
                          <a:solidFill>
                            <a:schemeClr val="tx1">
                              <a:lumMod val="95000"/>
                              <a:lumOff val="5000"/>
                            </a:schemeClr>
                          </a:solidFill>
                        </a:rPr>
                        <a:t>Nama_kul</a:t>
                      </a:r>
                      <a:endParaRPr lang="en-US" sz="1400"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err="1" smtClean="0">
                          <a:solidFill>
                            <a:schemeClr val="tx1">
                              <a:lumMod val="95000"/>
                              <a:lumOff val="5000"/>
                            </a:schemeClr>
                          </a:solidFill>
                        </a:rPr>
                        <a:t>sks</a:t>
                      </a:r>
                      <a:endParaRPr lang="en-US" sz="1400"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smtClean="0">
                          <a:solidFill>
                            <a:schemeClr val="tx1">
                              <a:lumMod val="95000"/>
                              <a:lumOff val="5000"/>
                            </a:schemeClr>
                          </a:solidFill>
                        </a:rPr>
                        <a:t>semester</a:t>
                      </a:r>
                      <a:endParaRPr lang="en-US" sz="1400"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err="1" smtClean="0">
                          <a:solidFill>
                            <a:schemeClr val="tx1">
                              <a:lumMod val="95000"/>
                              <a:lumOff val="5000"/>
                            </a:schemeClr>
                          </a:solidFill>
                        </a:rPr>
                        <a:t>Kode_dosen</a:t>
                      </a:r>
                      <a:endParaRPr lang="en-US" sz="1400"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1400" dirty="0" err="1" smtClean="0">
                          <a:solidFill>
                            <a:schemeClr val="tx1">
                              <a:lumMod val="95000"/>
                              <a:lumOff val="5000"/>
                            </a:schemeClr>
                          </a:solidFill>
                        </a:rPr>
                        <a:t>tempat</a:t>
                      </a:r>
                      <a:endParaRPr lang="en-US" sz="1400"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1400" dirty="0" err="1" smtClean="0">
                          <a:solidFill>
                            <a:schemeClr val="tx1">
                              <a:lumMod val="95000"/>
                              <a:lumOff val="5000"/>
                            </a:schemeClr>
                          </a:solidFill>
                        </a:rPr>
                        <a:t>waktu</a:t>
                      </a:r>
                      <a:endParaRPr lang="en-US" sz="1400"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r>
            </a:tbl>
          </a:graphicData>
        </a:graphic>
      </p:graphicFrame>
      <p:sp>
        <p:nvSpPr>
          <p:cNvPr id="5" name="Title 1"/>
          <p:cNvSpPr txBox="1">
            <a:spLocks/>
          </p:cNvSpPr>
          <p:nvPr/>
        </p:nvSpPr>
        <p:spPr>
          <a:xfrm>
            <a:off x="7270373" y="1827667"/>
            <a:ext cx="1627093" cy="406398"/>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solidFill>
                  <a:srgbClr val="FF0000"/>
                </a:solidFill>
                <a:latin typeface="+mn-lt"/>
              </a:rPr>
              <a:t> </a:t>
            </a:r>
            <a:r>
              <a:rPr lang="en-US" sz="2000" b="1" dirty="0" err="1">
                <a:solidFill>
                  <a:srgbClr val="FF0000"/>
                </a:solidFill>
                <a:latin typeface="+mn-lt"/>
              </a:rPr>
              <a:t>Tabel</a:t>
            </a:r>
            <a:r>
              <a:rPr lang="en-US" sz="2000" b="1" dirty="0">
                <a:solidFill>
                  <a:srgbClr val="FF0000"/>
                </a:solidFill>
                <a:latin typeface="+mn-lt"/>
              </a:rPr>
              <a:t> </a:t>
            </a:r>
            <a:r>
              <a:rPr lang="en-US" sz="2000" b="1" dirty="0" err="1">
                <a:solidFill>
                  <a:srgbClr val="FF0000"/>
                </a:solidFill>
                <a:latin typeface="+mn-lt"/>
              </a:rPr>
              <a:t>Dosen</a:t>
            </a:r>
            <a:endParaRPr lang="en-US" sz="2000" b="1" dirty="0">
              <a:solidFill>
                <a:srgbClr val="FF0000"/>
              </a:solidFill>
              <a:latin typeface="+mn-lt"/>
            </a:endParaRPr>
          </a:p>
        </p:txBody>
      </p:sp>
      <p:sp>
        <p:nvSpPr>
          <p:cNvPr id="6" name="Title 1"/>
          <p:cNvSpPr txBox="1">
            <a:spLocks/>
          </p:cNvSpPr>
          <p:nvPr/>
        </p:nvSpPr>
        <p:spPr>
          <a:xfrm>
            <a:off x="6127376" y="5100922"/>
            <a:ext cx="2626661" cy="406398"/>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solidFill>
                  <a:srgbClr val="FF0000"/>
                </a:solidFill>
                <a:latin typeface="+mn-lt"/>
              </a:rPr>
              <a:t> </a:t>
            </a:r>
            <a:r>
              <a:rPr lang="en-US" sz="2000" b="1" dirty="0" err="1">
                <a:solidFill>
                  <a:srgbClr val="FF0000"/>
                </a:solidFill>
                <a:latin typeface="+mn-lt"/>
              </a:rPr>
              <a:t>Tabel</a:t>
            </a:r>
            <a:r>
              <a:rPr lang="en-US" sz="2000" b="1" dirty="0">
                <a:solidFill>
                  <a:srgbClr val="FF0000"/>
                </a:solidFill>
                <a:latin typeface="+mn-lt"/>
              </a:rPr>
              <a:t> </a:t>
            </a:r>
            <a:r>
              <a:rPr lang="en-US" sz="2000" b="1" dirty="0" err="1">
                <a:solidFill>
                  <a:srgbClr val="FF0000"/>
                </a:solidFill>
                <a:latin typeface="+mn-lt"/>
              </a:rPr>
              <a:t>Kuliah</a:t>
            </a:r>
            <a:endParaRPr lang="en-US" sz="2000" b="1" dirty="0">
              <a:solidFill>
                <a:srgbClr val="FF0000"/>
              </a:solidFill>
              <a:latin typeface="+mn-lt"/>
            </a:endParaRPr>
          </a:p>
        </p:txBody>
      </p:sp>
      <p:sp>
        <p:nvSpPr>
          <p:cNvPr id="9" name="Down Arrow 8"/>
          <p:cNvSpPr/>
          <p:nvPr/>
        </p:nvSpPr>
        <p:spPr>
          <a:xfrm rot="17877088">
            <a:off x="4811689" y="1761929"/>
            <a:ext cx="618564" cy="5378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rot="19865492">
            <a:off x="5111426" y="5035184"/>
            <a:ext cx="618564" cy="5378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5109882" y="116945"/>
            <a:ext cx="3685776" cy="1325563"/>
          </a:xfrm>
        </p:spPr>
        <p:txBody>
          <a:bodyPr>
            <a:normAutofit fontScale="90000"/>
          </a:bodyPr>
          <a:lstStyle/>
          <a:p>
            <a:r>
              <a:rPr lang="en-US" b="1" dirty="0" err="1"/>
              <a:t>Penerapan</a:t>
            </a:r>
            <a:r>
              <a:rPr lang="en-US" b="1" dirty="0"/>
              <a:t> Basis Data</a:t>
            </a:r>
            <a:r>
              <a:rPr lang="id-ID" b="1" dirty="0">
                <a:solidFill>
                  <a:srgbClr val="FF0000"/>
                </a:solidFill>
              </a:rPr>
              <a:t/>
            </a:r>
            <a:br>
              <a:rPr lang="id-ID" b="1" dirty="0">
                <a:solidFill>
                  <a:srgbClr val="FF0000"/>
                </a:solidFill>
              </a:rPr>
            </a:br>
            <a:r>
              <a:rPr lang="en-US" sz="2400" b="1" dirty="0" err="1">
                <a:solidFill>
                  <a:srgbClr val="FF0000"/>
                </a:solidFill>
              </a:rPr>
              <a:t>Transformasi</a:t>
            </a:r>
            <a:r>
              <a:rPr lang="en-US" sz="2400" b="1" dirty="0">
                <a:solidFill>
                  <a:srgbClr val="FF0000"/>
                </a:solidFill>
              </a:rPr>
              <a:t> </a:t>
            </a:r>
            <a:r>
              <a:rPr lang="en-US" sz="2400" b="1" dirty="0" err="1">
                <a:solidFill>
                  <a:srgbClr val="FF0000"/>
                </a:solidFill>
              </a:rPr>
              <a:t>relasi</a:t>
            </a:r>
            <a:r>
              <a:rPr lang="en-US" sz="2400" b="1" dirty="0">
                <a:solidFill>
                  <a:srgbClr val="FF0000"/>
                </a:solidFill>
              </a:rPr>
              <a:t> </a:t>
            </a:r>
            <a:r>
              <a:rPr lang="en-US" sz="2400" b="1" dirty="0" err="1"/>
              <a:t>satu</a:t>
            </a:r>
            <a:r>
              <a:rPr lang="en-US" sz="2400" b="1" dirty="0"/>
              <a:t> </a:t>
            </a:r>
            <a:r>
              <a:rPr lang="en-US" sz="2400" b="1" dirty="0" err="1"/>
              <a:t>kebanyak</a:t>
            </a:r>
            <a:r>
              <a:rPr lang="en-US" sz="2400" b="1" dirty="0"/>
              <a:t> </a:t>
            </a:r>
            <a:r>
              <a:rPr lang="en-US" sz="2400" b="1" dirty="0" err="1"/>
              <a:t>kebasis</a:t>
            </a:r>
            <a:r>
              <a:rPr lang="en-US" sz="2400" b="1" dirty="0"/>
              <a:t> </a:t>
            </a:r>
            <a:r>
              <a:rPr lang="en-US" sz="2400" b="1" dirty="0">
                <a:solidFill>
                  <a:srgbClr val="FF0000"/>
                </a:solidFill>
              </a:rPr>
              <a:t>data </a:t>
            </a:r>
            <a:r>
              <a:rPr lang="en-US" sz="2400" b="1" dirty="0" err="1">
                <a:solidFill>
                  <a:srgbClr val="FF0000"/>
                </a:solidFill>
              </a:rPr>
              <a:t>fisik</a:t>
            </a:r>
            <a:endParaRPr lang="id-ID" sz="2400" dirty="0">
              <a:solidFill>
                <a:srgbClr val="FF0000"/>
              </a:solidFill>
            </a:endParaRPr>
          </a:p>
        </p:txBody>
      </p:sp>
    </p:spTree>
    <p:extLst>
      <p:ext uri="{BB962C8B-B14F-4D97-AF65-F5344CB8AC3E}">
        <p14:creationId xmlns:p14="http://schemas.microsoft.com/office/powerpoint/2010/main" val="2747945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2915" y="1651826"/>
            <a:ext cx="4954385" cy="5206174"/>
          </a:xfrm>
          <a:prstGeom prst="rect">
            <a:avLst/>
          </a:prstGeom>
        </p:spPr>
      </p:pic>
      <p:graphicFrame>
        <p:nvGraphicFramePr>
          <p:cNvPr id="4" name="Table 3"/>
          <p:cNvGraphicFramePr>
            <a:graphicFrameLocks noGrp="1"/>
          </p:cNvGraphicFramePr>
          <p:nvPr>
            <p:extLst/>
          </p:nvPr>
        </p:nvGraphicFramePr>
        <p:xfrm>
          <a:off x="4975418" y="1922027"/>
          <a:ext cx="4061009" cy="1112520"/>
        </p:xfrm>
        <a:graphic>
          <a:graphicData uri="http://schemas.openxmlformats.org/drawingml/2006/table">
            <a:tbl>
              <a:tblPr firstRow="1" bandRow="1">
                <a:tableStyleId>{5C22544A-7EE6-4342-B048-85BDC9FD1C3A}</a:tableStyleId>
              </a:tblPr>
              <a:tblGrid>
                <a:gridCol w="645456"/>
                <a:gridCol w="1169894"/>
                <a:gridCol w="1290918"/>
                <a:gridCol w="954741"/>
              </a:tblGrid>
              <a:tr h="370840">
                <a:tc>
                  <a:txBody>
                    <a:bodyPr/>
                    <a:lstStyle/>
                    <a:p>
                      <a:pPr algn="ctr"/>
                      <a:r>
                        <a:rPr lang="en-US" sz="1600" dirty="0" err="1" smtClean="0">
                          <a:solidFill>
                            <a:srgbClr val="0070C0"/>
                          </a:solidFill>
                        </a:rPr>
                        <a:t>nim</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rgbClr val="0070C0"/>
                          </a:solidFill>
                        </a:rPr>
                        <a:t>Nama_mhs</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rgbClr val="0070C0"/>
                          </a:solidFill>
                        </a:rPr>
                        <a:t>Alamat_mhs</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rgbClr val="0070C0"/>
                          </a:solidFill>
                        </a:rPr>
                        <a:t>Tgl_lahir</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5" name="Table 4"/>
          <p:cNvGraphicFramePr>
            <a:graphicFrameLocks noGrp="1"/>
          </p:cNvGraphicFramePr>
          <p:nvPr>
            <p:extLst/>
          </p:nvPr>
        </p:nvGraphicFramePr>
        <p:xfrm>
          <a:off x="5410204" y="3912358"/>
          <a:ext cx="3477623" cy="1112520"/>
        </p:xfrm>
        <a:graphic>
          <a:graphicData uri="http://schemas.openxmlformats.org/drawingml/2006/table">
            <a:tbl>
              <a:tblPr firstRow="1" bandRow="1">
                <a:tableStyleId>{5C22544A-7EE6-4342-B048-85BDC9FD1C3A}</a:tableStyleId>
              </a:tblPr>
              <a:tblGrid>
                <a:gridCol w="761318"/>
                <a:gridCol w="1210235"/>
                <a:gridCol w="1506070"/>
              </a:tblGrid>
              <a:tr h="370840">
                <a:tc>
                  <a:txBody>
                    <a:bodyPr/>
                    <a:lstStyle/>
                    <a:p>
                      <a:r>
                        <a:rPr lang="en-US" sz="1600" dirty="0" err="1" smtClean="0">
                          <a:solidFill>
                            <a:srgbClr val="0070C0"/>
                          </a:solidFill>
                        </a:rPr>
                        <a:t>nim</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err="1" smtClean="0">
                          <a:solidFill>
                            <a:srgbClr val="0070C0"/>
                          </a:solidFill>
                        </a:rPr>
                        <a:t>Kode_kul</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err="1" smtClean="0">
                          <a:solidFill>
                            <a:srgbClr val="0070C0"/>
                          </a:solidFill>
                        </a:rPr>
                        <a:t>Indeks_nilai</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6" name="Table 5"/>
          <p:cNvGraphicFramePr>
            <a:graphicFrameLocks noGrp="1"/>
          </p:cNvGraphicFramePr>
          <p:nvPr>
            <p:extLst/>
          </p:nvPr>
        </p:nvGraphicFramePr>
        <p:xfrm>
          <a:off x="5244355" y="5611163"/>
          <a:ext cx="3899647" cy="1112520"/>
        </p:xfrm>
        <a:graphic>
          <a:graphicData uri="http://schemas.openxmlformats.org/drawingml/2006/table">
            <a:tbl>
              <a:tblPr firstRow="1" bandRow="1">
                <a:tableStyleId>{5C22544A-7EE6-4342-B048-85BDC9FD1C3A}</a:tableStyleId>
              </a:tblPr>
              <a:tblGrid>
                <a:gridCol w="1075765"/>
                <a:gridCol w="1210235"/>
                <a:gridCol w="564777"/>
                <a:gridCol w="1048870"/>
              </a:tblGrid>
              <a:tr h="370840">
                <a:tc>
                  <a:txBody>
                    <a:bodyPr/>
                    <a:lstStyle/>
                    <a:p>
                      <a:pPr algn="ctr"/>
                      <a:r>
                        <a:rPr lang="en-US" sz="1600" dirty="0" err="1" smtClean="0">
                          <a:solidFill>
                            <a:srgbClr val="0070C0"/>
                          </a:solidFill>
                        </a:rPr>
                        <a:t>Kode_kul</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rgbClr val="0070C0"/>
                          </a:solidFill>
                        </a:rPr>
                        <a:t>Nama_kul</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rgbClr val="0070C0"/>
                          </a:solidFill>
                        </a:rPr>
                        <a:t>sks</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smtClean="0">
                          <a:solidFill>
                            <a:srgbClr val="0070C0"/>
                          </a:solidFill>
                        </a:rPr>
                        <a:t>semester</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7" name="Title 1"/>
          <p:cNvSpPr txBox="1">
            <a:spLocks/>
          </p:cNvSpPr>
          <p:nvPr/>
        </p:nvSpPr>
        <p:spPr>
          <a:xfrm>
            <a:off x="5522260" y="5116523"/>
            <a:ext cx="1766050" cy="406398"/>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solidFill>
                  <a:srgbClr val="FF0000"/>
                </a:solidFill>
                <a:latin typeface="+mn-lt"/>
              </a:rPr>
              <a:t> </a:t>
            </a:r>
            <a:r>
              <a:rPr lang="en-US" sz="2000" b="1" dirty="0" err="1">
                <a:solidFill>
                  <a:srgbClr val="FF0000"/>
                </a:solidFill>
                <a:latin typeface="+mn-lt"/>
              </a:rPr>
              <a:t>Tabel</a:t>
            </a:r>
            <a:r>
              <a:rPr lang="en-US" sz="2000" b="1" dirty="0">
                <a:solidFill>
                  <a:srgbClr val="FF0000"/>
                </a:solidFill>
                <a:latin typeface="+mn-lt"/>
              </a:rPr>
              <a:t> </a:t>
            </a:r>
            <a:r>
              <a:rPr lang="en-US" sz="2000" b="1" dirty="0" err="1">
                <a:solidFill>
                  <a:srgbClr val="FF0000"/>
                </a:solidFill>
                <a:latin typeface="+mn-lt"/>
              </a:rPr>
              <a:t>Kuliah</a:t>
            </a:r>
            <a:endParaRPr lang="en-US" sz="2000" b="1" dirty="0">
              <a:solidFill>
                <a:srgbClr val="FF0000"/>
              </a:solidFill>
              <a:latin typeface="+mn-lt"/>
            </a:endParaRPr>
          </a:p>
        </p:txBody>
      </p:sp>
      <p:sp>
        <p:nvSpPr>
          <p:cNvPr id="9" name="Title 1"/>
          <p:cNvSpPr txBox="1">
            <a:spLocks/>
          </p:cNvSpPr>
          <p:nvPr/>
        </p:nvSpPr>
        <p:spPr>
          <a:xfrm>
            <a:off x="5351933" y="3183899"/>
            <a:ext cx="3724835" cy="605117"/>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000" b="1" dirty="0">
                <a:solidFill>
                  <a:srgbClr val="FF0000"/>
                </a:solidFill>
                <a:latin typeface="+mn-lt"/>
              </a:rPr>
              <a:t> </a:t>
            </a:r>
            <a:r>
              <a:rPr lang="en-US" sz="2000" b="1" dirty="0" err="1">
                <a:solidFill>
                  <a:srgbClr val="FF0000"/>
                </a:solidFill>
                <a:latin typeface="+mn-lt"/>
              </a:rPr>
              <a:t>Tabel</a:t>
            </a:r>
            <a:r>
              <a:rPr lang="en-US" sz="2000" b="1" dirty="0">
                <a:solidFill>
                  <a:srgbClr val="FF0000"/>
                </a:solidFill>
                <a:latin typeface="+mn-lt"/>
              </a:rPr>
              <a:t> </a:t>
            </a:r>
            <a:r>
              <a:rPr lang="en-US" sz="2000" b="1" dirty="0" err="1">
                <a:solidFill>
                  <a:srgbClr val="FF0000"/>
                </a:solidFill>
                <a:latin typeface="+mn-lt"/>
              </a:rPr>
              <a:t>mempelajari</a:t>
            </a:r>
            <a:r>
              <a:rPr lang="en-US" sz="2000" b="1" dirty="0">
                <a:solidFill>
                  <a:srgbClr val="FF0000"/>
                </a:solidFill>
                <a:latin typeface="+mn-lt"/>
              </a:rPr>
              <a:t>/</a:t>
            </a:r>
            <a:r>
              <a:rPr lang="en-US" sz="2000" b="1" dirty="0" err="1">
                <a:solidFill>
                  <a:srgbClr val="FF0000"/>
                </a:solidFill>
                <a:latin typeface="+mn-lt"/>
              </a:rPr>
              <a:t>nilai</a:t>
            </a:r>
            <a:endParaRPr lang="en-US" sz="2000" b="1" dirty="0">
              <a:solidFill>
                <a:srgbClr val="FF0000"/>
              </a:solidFill>
              <a:latin typeface="+mn-lt"/>
            </a:endParaRPr>
          </a:p>
          <a:p>
            <a:pPr algn="just"/>
            <a:r>
              <a:rPr lang="en-US" sz="1400" b="1" dirty="0" err="1">
                <a:solidFill>
                  <a:srgbClr val="0070C0"/>
                </a:solidFill>
                <a:latin typeface="+mn-lt"/>
              </a:rPr>
              <a:t>Tabel</a:t>
            </a:r>
            <a:r>
              <a:rPr lang="en-US" sz="1400" b="1" dirty="0">
                <a:solidFill>
                  <a:srgbClr val="0070C0"/>
                </a:solidFill>
                <a:latin typeface="+mn-lt"/>
              </a:rPr>
              <a:t> </a:t>
            </a:r>
            <a:r>
              <a:rPr lang="en-US" sz="1400" b="1" dirty="0" err="1">
                <a:solidFill>
                  <a:srgbClr val="0070C0"/>
                </a:solidFill>
                <a:latin typeface="+mn-lt"/>
              </a:rPr>
              <a:t>khusus</a:t>
            </a:r>
            <a:r>
              <a:rPr lang="en-US" sz="1400" b="1" dirty="0">
                <a:solidFill>
                  <a:srgbClr val="0070C0"/>
                </a:solidFill>
                <a:latin typeface="+mn-lt"/>
              </a:rPr>
              <a:t> yang </a:t>
            </a:r>
            <a:r>
              <a:rPr lang="en-US" sz="1400" b="1" dirty="0" err="1">
                <a:solidFill>
                  <a:srgbClr val="0070C0"/>
                </a:solidFill>
                <a:latin typeface="+mn-lt"/>
              </a:rPr>
              <a:t>mewakili</a:t>
            </a:r>
            <a:r>
              <a:rPr lang="en-US" sz="1400" b="1" dirty="0">
                <a:solidFill>
                  <a:srgbClr val="0070C0"/>
                </a:solidFill>
                <a:latin typeface="+mn-lt"/>
              </a:rPr>
              <a:t> </a:t>
            </a:r>
            <a:r>
              <a:rPr lang="en-US" sz="1400" b="1" dirty="0" err="1">
                <a:solidFill>
                  <a:srgbClr val="0070C0"/>
                </a:solidFill>
                <a:latin typeface="+mn-lt"/>
              </a:rPr>
              <a:t>himpunan</a:t>
            </a:r>
            <a:r>
              <a:rPr lang="en-US" sz="1400" b="1" dirty="0">
                <a:solidFill>
                  <a:srgbClr val="0070C0"/>
                </a:solidFill>
                <a:latin typeface="+mn-lt"/>
              </a:rPr>
              <a:t> </a:t>
            </a:r>
            <a:r>
              <a:rPr lang="en-US" sz="1400" b="1" dirty="0" err="1">
                <a:solidFill>
                  <a:srgbClr val="0070C0"/>
                </a:solidFill>
                <a:latin typeface="+mn-lt"/>
              </a:rPr>
              <a:t>relasi</a:t>
            </a:r>
            <a:endParaRPr lang="en-US" sz="1400" b="1" dirty="0">
              <a:solidFill>
                <a:srgbClr val="0070C0"/>
              </a:solidFill>
              <a:latin typeface="+mn-lt"/>
            </a:endParaRPr>
          </a:p>
        </p:txBody>
      </p:sp>
      <p:sp>
        <p:nvSpPr>
          <p:cNvPr id="10" name="Title 1"/>
          <p:cNvSpPr txBox="1">
            <a:spLocks/>
          </p:cNvSpPr>
          <p:nvPr/>
        </p:nvSpPr>
        <p:spPr>
          <a:xfrm>
            <a:off x="5374343" y="1399177"/>
            <a:ext cx="2411506" cy="406398"/>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solidFill>
                  <a:srgbClr val="FF0000"/>
                </a:solidFill>
                <a:latin typeface="+mn-lt"/>
              </a:rPr>
              <a:t> </a:t>
            </a:r>
            <a:r>
              <a:rPr lang="en-US" sz="2000" b="1" dirty="0" err="1">
                <a:solidFill>
                  <a:srgbClr val="FF0000"/>
                </a:solidFill>
                <a:latin typeface="+mn-lt"/>
              </a:rPr>
              <a:t>Tabel</a:t>
            </a:r>
            <a:r>
              <a:rPr lang="en-US" sz="2000" b="1" dirty="0">
                <a:solidFill>
                  <a:srgbClr val="FF0000"/>
                </a:solidFill>
                <a:latin typeface="+mn-lt"/>
              </a:rPr>
              <a:t> </a:t>
            </a:r>
            <a:r>
              <a:rPr lang="en-US" sz="2000" b="1" dirty="0" err="1">
                <a:solidFill>
                  <a:srgbClr val="FF0000"/>
                </a:solidFill>
                <a:latin typeface="+mn-lt"/>
              </a:rPr>
              <a:t>mahasiswa</a:t>
            </a:r>
            <a:endParaRPr lang="en-US" sz="2000" b="1" dirty="0">
              <a:solidFill>
                <a:srgbClr val="FF0000"/>
              </a:solidFill>
              <a:latin typeface="+mn-lt"/>
            </a:endParaRPr>
          </a:p>
        </p:txBody>
      </p:sp>
      <p:sp>
        <p:nvSpPr>
          <p:cNvPr id="14" name="Title 13"/>
          <p:cNvSpPr>
            <a:spLocks noGrp="1"/>
          </p:cNvSpPr>
          <p:nvPr>
            <p:ph type="title"/>
          </p:nvPr>
        </p:nvSpPr>
        <p:spPr/>
        <p:txBody>
          <a:bodyPr>
            <a:normAutofit/>
          </a:bodyPr>
          <a:lstStyle/>
          <a:p>
            <a:r>
              <a:rPr lang="en-US" b="1" dirty="0" err="1"/>
              <a:t>Penerapan</a:t>
            </a:r>
            <a:r>
              <a:rPr lang="en-US" b="1" dirty="0"/>
              <a:t> Basis Data </a:t>
            </a:r>
            <a:r>
              <a:rPr lang="id-ID" b="1" dirty="0" smtClean="0"/>
              <a:t/>
            </a:r>
            <a:br>
              <a:rPr lang="id-ID" b="1" dirty="0" smtClean="0"/>
            </a:br>
            <a:r>
              <a:rPr lang="en-US" sz="2400" b="1" dirty="0" err="1"/>
              <a:t>Transformasi</a:t>
            </a:r>
            <a:r>
              <a:rPr lang="en-US" sz="2400" b="1" dirty="0"/>
              <a:t> </a:t>
            </a:r>
            <a:r>
              <a:rPr lang="en-US" sz="2400" b="1" dirty="0" err="1">
                <a:solidFill>
                  <a:srgbClr val="FF0000"/>
                </a:solidFill>
              </a:rPr>
              <a:t>relasi</a:t>
            </a:r>
            <a:r>
              <a:rPr lang="en-US" sz="2400" b="1" dirty="0">
                <a:solidFill>
                  <a:srgbClr val="FF0000"/>
                </a:solidFill>
              </a:rPr>
              <a:t> </a:t>
            </a:r>
            <a:r>
              <a:rPr lang="en-US" sz="2400" b="1" dirty="0" err="1">
                <a:solidFill>
                  <a:srgbClr val="FF0000"/>
                </a:solidFill>
              </a:rPr>
              <a:t>banyak</a:t>
            </a:r>
            <a:r>
              <a:rPr lang="en-US" sz="2400" b="1" dirty="0">
                <a:solidFill>
                  <a:srgbClr val="FF0000"/>
                </a:solidFill>
              </a:rPr>
              <a:t> </a:t>
            </a:r>
            <a:r>
              <a:rPr lang="en-US" sz="2400" b="1" dirty="0" err="1">
                <a:solidFill>
                  <a:srgbClr val="FF0000"/>
                </a:solidFill>
              </a:rPr>
              <a:t>ke</a:t>
            </a:r>
            <a:r>
              <a:rPr lang="en-US" sz="2400" b="1" dirty="0">
                <a:solidFill>
                  <a:srgbClr val="FF0000"/>
                </a:solidFill>
              </a:rPr>
              <a:t> </a:t>
            </a:r>
            <a:r>
              <a:rPr lang="en-US" sz="2400" b="1" dirty="0" err="1">
                <a:solidFill>
                  <a:srgbClr val="FF0000"/>
                </a:solidFill>
              </a:rPr>
              <a:t>banyak</a:t>
            </a:r>
            <a:r>
              <a:rPr lang="en-US" sz="2400" b="1" dirty="0"/>
              <a:t> </a:t>
            </a:r>
            <a:r>
              <a:rPr lang="en-US" sz="2400" b="1" dirty="0" err="1"/>
              <a:t>ke</a:t>
            </a:r>
            <a:r>
              <a:rPr lang="en-US" sz="2400" b="1" dirty="0"/>
              <a:t> basis data </a:t>
            </a:r>
            <a:r>
              <a:rPr lang="en-US" sz="2400" b="1" dirty="0" err="1"/>
              <a:t>fisik</a:t>
            </a:r>
            <a:endParaRPr lang="id-ID" dirty="0"/>
          </a:p>
        </p:txBody>
      </p:sp>
      <p:sp>
        <p:nvSpPr>
          <p:cNvPr id="8" name="Down Arrow 7"/>
          <p:cNvSpPr/>
          <p:nvPr/>
        </p:nvSpPr>
        <p:spPr>
          <a:xfrm rot="16200000">
            <a:off x="4262721" y="1892981"/>
            <a:ext cx="443753"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rot="16200000">
            <a:off x="4778190" y="3927965"/>
            <a:ext cx="443753"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rot="16200000">
            <a:off x="4966448" y="5030629"/>
            <a:ext cx="443753"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209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id-ID" sz="5400" b="1" dirty="0">
                <a:solidFill>
                  <a:srgbClr val="FF0000"/>
                </a:solidFill>
              </a:rPr>
              <a:t>3) </a:t>
            </a:r>
            <a:r>
              <a:rPr lang="en-US" sz="5400" b="1" dirty="0" err="1">
                <a:solidFill>
                  <a:srgbClr val="FF0000"/>
                </a:solidFill>
              </a:rPr>
              <a:t>Tipe</a:t>
            </a:r>
            <a:r>
              <a:rPr lang="id-ID" sz="5400" b="1" dirty="0">
                <a:solidFill>
                  <a:srgbClr val="FF0000"/>
                </a:solidFill>
              </a:rPr>
              <a:t> &amp; Model</a:t>
            </a:r>
            <a:r>
              <a:rPr lang="en-US" sz="5400" b="1" dirty="0">
                <a:solidFill>
                  <a:srgbClr val="FF0000"/>
                </a:solidFill>
              </a:rPr>
              <a:t> Data </a:t>
            </a:r>
            <a:endParaRPr lang="id-ID" sz="5400" b="1" dirty="0">
              <a:solidFill>
                <a:srgbClr val="FF0000"/>
              </a:solidFill>
            </a:endParaRPr>
          </a:p>
        </p:txBody>
      </p:sp>
      <p:sp>
        <p:nvSpPr>
          <p:cNvPr id="7" name="Text Placeholder 6"/>
          <p:cNvSpPr>
            <a:spLocks noGrp="1"/>
          </p:cNvSpPr>
          <p:nvPr>
            <p:ph type="body" idx="1"/>
          </p:nvPr>
        </p:nvSpPr>
        <p:spPr/>
        <p:txBody>
          <a:bodyPr/>
          <a:lstStyle/>
          <a:p>
            <a:pPr marL="514350" indent="-514350">
              <a:buFont typeface="+mj-lt"/>
              <a:buAutoNum type="arabicPeriod"/>
            </a:pPr>
            <a:r>
              <a:rPr lang="nn-NO" dirty="0"/>
              <a:t>Tipe DataNUMERIK</a:t>
            </a:r>
          </a:p>
          <a:p>
            <a:pPr marL="514350" indent="-514350">
              <a:buFont typeface="+mj-lt"/>
              <a:buAutoNum type="arabicPeriod"/>
            </a:pPr>
            <a:r>
              <a:rPr lang="nn-NO" dirty="0"/>
              <a:t>Tipe DataSTRING</a:t>
            </a:r>
          </a:p>
          <a:p>
            <a:pPr marL="514350" indent="-514350">
              <a:buFont typeface="+mj-lt"/>
              <a:buAutoNum type="arabicPeriod"/>
            </a:pPr>
            <a:r>
              <a:rPr lang="nn-NO" dirty="0"/>
              <a:t>Tipe DataDATE&amp;TIME</a:t>
            </a:r>
            <a:endParaRPr lang="id-ID" dirty="0"/>
          </a:p>
        </p:txBody>
      </p:sp>
    </p:spTree>
    <p:extLst>
      <p:ext uri="{BB962C8B-B14F-4D97-AF65-F5344CB8AC3E}">
        <p14:creationId xmlns:p14="http://schemas.microsoft.com/office/powerpoint/2010/main" val="427144566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Tipe data NUMERIK</a:t>
            </a:r>
          </a:p>
        </p:txBody>
      </p:sp>
      <p:sp>
        <p:nvSpPr>
          <p:cNvPr id="5" name="Content Placeholder 4"/>
          <p:cNvSpPr>
            <a:spLocks noGrp="1"/>
          </p:cNvSpPr>
          <p:nvPr>
            <p:ph idx="1"/>
          </p:nvPr>
        </p:nvSpPr>
        <p:spPr>
          <a:xfrm>
            <a:off x="476252" y="1442508"/>
            <a:ext cx="8319406" cy="4859675"/>
          </a:xfrm>
        </p:spPr>
        <p:txBody>
          <a:bodyPr>
            <a:noAutofit/>
          </a:bodyPr>
          <a:lstStyle/>
          <a:p>
            <a:pPr algn="just">
              <a:spcBef>
                <a:spcPts val="0"/>
              </a:spcBef>
            </a:pPr>
            <a:r>
              <a:rPr lang="id-ID" sz="2000" b="1" dirty="0"/>
              <a:t>Integer</a:t>
            </a:r>
            <a:r>
              <a:rPr lang="id-ID" sz="2000" dirty="0"/>
              <a:t> adalah tipe data untuk angka bulat (misalnya: </a:t>
            </a:r>
            <a:r>
              <a:rPr lang="id-ID" sz="2000" i="1" dirty="0"/>
              <a:t>1,6, 59, -533, 1449</a:t>
            </a:r>
            <a:r>
              <a:rPr lang="id-ID" sz="2000" dirty="0"/>
              <a:t>). MySQL menyediakan beberapa tipe data untuk integer, perbedaannya lebih kepada jangkauan yang juga berpengaruh terhadap ukuran tipe data tersebut.</a:t>
            </a:r>
            <a:endParaRPr lang="id-ID" sz="2000" b="1" dirty="0" smtClean="0"/>
          </a:p>
          <a:p>
            <a:pPr algn="just">
              <a:spcBef>
                <a:spcPts val="0"/>
              </a:spcBef>
            </a:pPr>
            <a:r>
              <a:rPr lang="en-US" sz="2000" b="1" dirty="0" smtClean="0"/>
              <a:t>BIT</a:t>
            </a:r>
            <a:endParaRPr lang="en-US" sz="2000" b="1" dirty="0"/>
          </a:p>
          <a:p>
            <a:pPr marL="444500" indent="0" algn="just">
              <a:spcBef>
                <a:spcPts val="0"/>
              </a:spcBef>
              <a:buNone/>
            </a:pPr>
            <a:r>
              <a:rPr lang="en-US" sz="2000" dirty="0"/>
              <a:t>A bit-field, from 1 to 64 bits wide. (Prior to MySQL 5 BIT </a:t>
            </a:r>
            <a:r>
              <a:rPr lang="en-US" sz="2000" dirty="0" smtClean="0"/>
              <a:t>was</a:t>
            </a:r>
            <a:r>
              <a:rPr lang="id-ID" sz="2000" dirty="0" smtClean="0"/>
              <a:t> </a:t>
            </a:r>
            <a:r>
              <a:rPr lang="en-US" sz="2000" dirty="0" smtClean="0"/>
              <a:t>functionally </a:t>
            </a:r>
            <a:r>
              <a:rPr lang="en-US" sz="2000" dirty="0"/>
              <a:t>equivalent to TINYINT)</a:t>
            </a:r>
          </a:p>
          <a:p>
            <a:pPr algn="just">
              <a:spcBef>
                <a:spcPts val="0"/>
              </a:spcBef>
            </a:pPr>
            <a:r>
              <a:rPr lang="en-US" sz="2000" b="1" dirty="0" smtClean="0"/>
              <a:t>BIGINT</a:t>
            </a:r>
            <a:endParaRPr lang="en-US" sz="2000" b="1" dirty="0"/>
          </a:p>
          <a:p>
            <a:pPr marL="444500" indent="0" algn="just">
              <a:spcBef>
                <a:spcPts val="0"/>
              </a:spcBef>
              <a:buNone/>
            </a:pPr>
            <a:r>
              <a:rPr lang="en-US" sz="2000" b="1" dirty="0"/>
              <a:t>Integer</a:t>
            </a:r>
            <a:r>
              <a:rPr lang="en-US" sz="2000" dirty="0"/>
              <a:t> value, supports numbers </a:t>
            </a:r>
            <a:r>
              <a:rPr lang="en-US" sz="2000" dirty="0" smtClean="0"/>
              <a:t>from</a:t>
            </a:r>
            <a:r>
              <a:rPr lang="id-ID" sz="2000" dirty="0" smtClean="0"/>
              <a:t> </a:t>
            </a:r>
            <a:r>
              <a:rPr lang="en-US" sz="2000" dirty="0" smtClean="0"/>
              <a:t>-9223372036854775808 </a:t>
            </a:r>
            <a:r>
              <a:rPr lang="en-US" sz="2000" dirty="0"/>
              <a:t>to 9223372036854775807 (or 0 </a:t>
            </a:r>
            <a:r>
              <a:rPr lang="en-US" sz="2000" dirty="0" smtClean="0"/>
              <a:t>to</a:t>
            </a:r>
            <a:r>
              <a:rPr lang="id-ID" sz="2000" dirty="0" smtClean="0"/>
              <a:t> </a:t>
            </a:r>
            <a:r>
              <a:rPr lang="en-US" sz="2000" dirty="0" smtClean="0"/>
              <a:t>18446744073709551615 </a:t>
            </a:r>
            <a:r>
              <a:rPr lang="en-US" sz="2000" dirty="0"/>
              <a:t>if UNSIGNED)</a:t>
            </a:r>
          </a:p>
          <a:p>
            <a:pPr algn="just">
              <a:spcBef>
                <a:spcPts val="0"/>
              </a:spcBef>
            </a:pPr>
            <a:r>
              <a:rPr lang="en-US" sz="2000" b="1" dirty="0" smtClean="0"/>
              <a:t>BOOLEAN </a:t>
            </a:r>
            <a:r>
              <a:rPr lang="en-US" sz="2000" b="1" dirty="0"/>
              <a:t>(or BOOL)</a:t>
            </a:r>
          </a:p>
          <a:p>
            <a:pPr marL="444500" indent="0" algn="just">
              <a:spcBef>
                <a:spcPts val="0"/>
              </a:spcBef>
              <a:buNone/>
            </a:pPr>
            <a:r>
              <a:rPr lang="en-US" sz="2000" dirty="0"/>
              <a:t>Boolean flag, either 0 or 1, used primarily for on/off flags</a:t>
            </a:r>
          </a:p>
          <a:p>
            <a:pPr algn="just">
              <a:spcBef>
                <a:spcPts val="0"/>
              </a:spcBef>
            </a:pPr>
            <a:r>
              <a:rPr lang="en-US" sz="2000" b="1" dirty="0" smtClean="0"/>
              <a:t>DECIMAL </a:t>
            </a:r>
            <a:r>
              <a:rPr lang="en-US" sz="2000" b="1" dirty="0"/>
              <a:t>(or DEC)</a:t>
            </a:r>
          </a:p>
          <a:p>
            <a:pPr marL="444500" indent="0" algn="just">
              <a:spcBef>
                <a:spcPts val="0"/>
              </a:spcBef>
              <a:buNone/>
            </a:pPr>
            <a:r>
              <a:rPr lang="en-US" sz="2000" dirty="0"/>
              <a:t>Floating point values with varying levels of precision</a:t>
            </a:r>
          </a:p>
          <a:p>
            <a:pPr algn="just">
              <a:spcBef>
                <a:spcPts val="0"/>
              </a:spcBef>
            </a:pPr>
            <a:r>
              <a:rPr lang="en-US" sz="2000" b="1" dirty="0" smtClean="0"/>
              <a:t>DOUBLE</a:t>
            </a:r>
            <a:endParaRPr lang="en-US" sz="2000" b="1" dirty="0"/>
          </a:p>
          <a:p>
            <a:pPr marL="444500" indent="0" algn="just">
              <a:spcBef>
                <a:spcPts val="0"/>
              </a:spcBef>
              <a:buNone/>
            </a:pPr>
            <a:r>
              <a:rPr lang="en-US" sz="2000" dirty="0" smtClean="0"/>
              <a:t>Double-precision </a:t>
            </a:r>
            <a:r>
              <a:rPr lang="en-US" sz="2000" dirty="0"/>
              <a:t>floating point values</a:t>
            </a:r>
          </a:p>
          <a:p>
            <a:pPr algn="just">
              <a:spcBef>
                <a:spcPts val="0"/>
              </a:spcBef>
            </a:pPr>
            <a:r>
              <a:rPr lang="en-US" sz="2000" b="1" dirty="0" smtClean="0"/>
              <a:t>FLOAT</a:t>
            </a:r>
            <a:endParaRPr lang="en-US" sz="2000" b="1" dirty="0"/>
          </a:p>
          <a:p>
            <a:pPr marL="444500" indent="0" algn="just">
              <a:spcBef>
                <a:spcPts val="0"/>
              </a:spcBef>
              <a:buNone/>
            </a:pPr>
            <a:r>
              <a:rPr lang="en-US" sz="2000" dirty="0"/>
              <a:t>Single-precision floating point values</a:t>
            </a:r>
            <a:endParaRPr lang="id-ID" sz="2000" dirty="0"/>
          </a:p>
        </p:txBody>
      </p:sp>
    </p:spTree>
    <p:extLst>
      <p:ext uri="{BB962C8B-B14F-4D97-AF65-F5344CB8AC3E}">
        <p14:creationId xmlns:p14="http://schemas.microsoft.com/office/powerpoint/2010/main" val="392920101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Tipe data NUMERIK </a:t>
            </a:r>
            <a:r>
              <a:rPr lang="id-ID" dirty="0" smtClean="0"/>
              <a:t>(Contd-2)</a:t>
            </a:r>
            <a:endParaRPr lang="id-ID" dirty="0"/>
          </a:p>
        </p:txBody>
      </p:sp>
      <p:sp>
        <p:nvSpPr>
          <p:cNvPr id="5" name="Content Placeholder 4"/>
          <p:cNvSpPr>
            <a:spLocks noGrp="1"/>
          </p:cNvSpPr>
          <p:nvPr>
            <p:ph idx="1"/>
          </p:nvPr>
        </p:nvSpPr>
        <p:spPr>
          <a:xfrm>
            <a:off x="476252" y="1442508"/>
            <a:ext cx="8319406" cy="4859675"/>
          </a:xfrm>
        </p:spPr>
        <p:txBody>
          <a:bodyPr>
            <a:noAutofit/>
          </a:bodyPr>
          <a:lstStyle/>
          <a:p>
            <a:pPr algn="just">
              <a:spcBef>
                <a:spcPts val="0"/>
              </a:spcBef>
            </a:pPr>
            <a:r>
              <a:rPr lang="en-US" sz="2400" b="1" dirty="0"/>
              <a:t>INT (or INTEGER)</a:t>
            </a:r>
          </a:p>
          <a:p>
            <a:pPr marL="444500" indent="0" algn="just">
              <a:spcBef>
                <a:spcPts val="0"/>
              </a:spcBef>
              <a:buNone/>
            </a:pPr>
            <a:r>
              <a:rPr lang="en-US" sz="2400" dirty="0"/>
              <a:t>Integer value, supports numbers from -2147483648 </a:t>
            </a:r>
            <a:r>
              <a:rPr lang="en-US" sz="2400" dirty="0" smtClean="0"/>
              <a:t>to</a:t>
            </a:r>
            <a:r>
              <a:rPr lang="id-ID" sz="2400" dirty="0" smtClean="0"/>
              <a:t> </a:t>
            </a:r>
            <a:r>
              <a:rPr lang="en-US" sz="2400" dirty="0" smtClean="0"/>
              <a:t>2147483647 </a:t>
            </a:r>
            <a:r>
              <a:rPr lang="en-US" sz="2400" dirty="0"/>
              <a:t>(or 0 to 4294967295 if UNSIGNED)</a:t>
            </a:r>
          </a:p>
          <a:p>
            <a:pPr algn="just">
              <a:spcBef>
                <a:spcPts val="0"/>
              </a:spcBef>
            </a:pPr>
            <a:r>
              <a:rPr lang="en-US" sz="2400" b="1" dirty="0" smtClean="0"/>
              <a:t>MEDIUMINT</a:t>
            </a:r>
          </a:p>
          <a:p>
            <a:pPr marL="444500" indent="0" algn="just">
              <a:spcBef>
                <a:spcPts val="0"/>
              </a:spcBef>
              <a:buNone/>
            </a:pPr>
            <a:r>
              <a:rPr lang="en-US" sz="2400" dirty="0" smtClean="0"/>
              <a:t>Integer value, supports numbers from -8388608 to 8388607</a:t>
            </a:r>
            <a:r>
              <a:rPr lang="id-ID" sz="2400" dirty="0" smtClean="0"/>
              <a:t> </a:t>
            </a:r>
            <a:r>
              <a:rPr lang="en-US" sz="2400" dirty="0" smtClean="0"/>
              <a:t>(</a:t>
            </a:r>
            <a:r>
              <a:rPr lang="en-US" sz="2400" dirty="0"/>
              <a:t>or 0 to 16777215 if UNSIGNED)</a:t>
            </a:r>
          </a:p>
          <a:p>
            <a:pPr algn="just">
              <a:spcBef>
                <a:spcPts val="0"/>
              </a:spcBef>
            </a:pPr>
            <a:r>
              <a:rPr lang="en-US" sz="2400" b="1" dirty="0" smtClean="0"/>
              <a:t>REAL</a:t>
            </a:r>
            <a:endParaRPr lang="en-US" sz="2400" b="1" dirty="0"/>
          </a:p>
          <a:p>
            <a:pPr marL="444500" indent="0" algn="just">
              <a:spcBef>
                <a:spcPts val="0"/>
              </a:spcBef>
              <a:buNone/>
            </a:pPr>
            <a:r>
              <a:rPr lang="en-US" sz="2400" dirty="0"/>
              <a:t>4-byte floating point values</a:t>
            </a:r>
          </a:p>
          <a:p>
            <a:pPr algn="just">
              <a:spcBef>
                <a:spcPts val="0"/>
              </a:spcBef>
            </a:pPr>
            <a:r>
              <a:rPr lang="en-US" sz="2400" b="1" dirty="0" smtClean="0"/>
              <a:t>SMALLINT</a:t>
            </a:r>
          </a:p>
          <a:p>
            <a:pPr marL="444500" indent="0" algn="just">
              <a:spcBef>
                <a:spcPts val="0"/>
              </a:spcBef>
              <a:buNone/>
            </a:pPr>
            <a:r>
              <a:rPr lang="en-US" sz="2400" dirty="0" smtClean="0"/>
              <a:t>Integer value, supports numbers from -32768 to 32767 (or 0</a:t>
            </a:r>
            <a:r>
              <a:rPr lang="id-ID" sz="2400" dirty="0" smtClean="0"/>
              <a:t> </a:t>
            </a:r>
            <a:r>
              <a:rPr lang="en-US" sz="2400" dirty="0" smtClean="0"/>
              <a:t>to </a:t>
            </a:r>
            <a:r>
              <a:rPr lang="en-US" sz="2400" dirty="0"/>
              <a:t>65535 if UNSIGNED)</a:t>
            </a:r>
          </a:p>
          <a:p>
            <a:pPr algn="just">
              <a:spcBef>
                <a:spcPts val="0"/>
              </a:spcBef>
            </a:pPr>
            <a:r>
              <a:rPr lang="en-US" sz="2400" b="1" dirty="0" smtClean="0"/>
              <a:t>TINYINT</a:t>
            </a:r>
          </a:p>
          <a:p>
            <a:pPr marL="444500" indent="0" algn="just">
              <a:spcBef>
                <a:spcPts val="0"/>
              </a:spcBef>
              <a:buNone/>
            </a:pPr>
            <a:r>
              <a:rPr lang="en-US" sz="2400" dirty="0" smtClean="0"/>
              <a:t>Integer value, supports numbers from -128 to 127 (or 0 to</a:t>
            </a:r>
            <a:r>
              <a:rPr lang="id-ID" sz="2400" dirty="0" smtClean="0"/>
              <a:t> </a:t>
            </a:r>
            <a:r>
              <a:rPr lang="en-US" sz="2400" dirty="0" smtClean="0"/>
              <a:t>255 </a:t>
            </a:r>
            <a:r>
              <a:rPr lang="en-US" sz="2400" dirty="0"/>
              <a:t>if UNSIGNED)</a:t>
            </a:r>
            <a:endParaRPr lang="id-ID" sz="2400" dirty="0"/>
          </a:p>
        </p:txBody>
      </p:sp>
    </p:spTree>
    <p:extLst>
      <p:ext uri="{BB962C8B-B14F-4D97-AF65-F5344CB8AC3E}">
        <p14:creationId xmlns:p14="http://schemas.microsoft.com/office/powerpoint/2010/main" val="22796948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Tipe data NUMERIK </a:t>
            </a:r>
            <a:r>
              <a:rPr lang="id-ID" dirty="0" smtClean="0"/>
              <a:t>- </a:t>
            </a:r>
            <a:r>
              <a:rPr lang="id-ID" dirty="0"/>
              <a:t>I</a:t>
            </a:r>
            <a:r>
              <a:rPr lang="id-ID" dirty="0" smtClean="0"/>
              <a:t>nteger</a:t>
            </a:r>
            <a:r>
              <a:rPr lang="id-ID" dirty="0"/>
              <a:t>  </a:t>
            </a:r>
            <a:r>
              <a:rPr lang="id-ID" dirty="0" smtClean="0"/>
              <a:t>(Contd-3)</a:t>
            </a:r>
            <a:endParaRPr lang="id-ID" dirty="0"/>
          </a:p>
        </p:txBody>
      </p:sp>
      <p:sp>
        <p:nvSpPr>
          <p:cNvPr id="5" name="Content Placeholder 4"/>
          <p:cNvSpPr>
            <a:spLocks noGrp="1"/>
          </p:cNvSpPr>
          <p:nvPr>
            <p:ph idx="1"/>
          </p:nvPr>
        </p:nvSpPr>
        <p:spPr>
          <a:xfrm>
            <a:off x="476252" y="1442508"/>
            <a:ext cx="8319406" cy="4859675"/>
          </a:xfrm>
        </p:spPr>
        <p:txBody>
          <a:bodyPr>
            <a:noAutofit/>
          </a:bodyPr>
          <a:lstStyle/>
          <a:p>
            <a:pPr algn="just">
              <a:spcBef>
                <a:spcPts val="0"/>
              </a:spcBef>
            </a:pPr>
            <a:endParaRPr lang="id-ID" sz="2400" dirty="0"/>
          </a:p>
        </p:txBody>
      </p:sp>
      <p:pic>
        <p:nvPicPr>
          <p:cNvPr id="2" name="Picture 1"/>
          <p:cNvPicPr>
            <a:picLocks noChangeAspect="1"/>
          </p:cNvPicPr>
          <p:nvPr/>
        </p:nvPicPr>
        <p:blipFill>
          <a:blip r:embed="rId2"/>
          <a:stretch>
            <a:fillRect/>
          </a:stretch>
        </p:blipFill>
        <p:spPr>
          <a:xfrm>
            <a:off x="476251" y="1442508"/>
            <a:ext cx="8458966" cy="3465668"/>
          </a:xfrm>
          <a:prstGeom prst="rect">
            <a:avLst/>
          </a:prstGeom>
        </p:spPr>
      </p:pic>
    </p:spTree>
    <p:extLst>
      <p:ext uri="{BB962C8B-B14F-4D97-AF65-F5344CB8AC3E}">
        <p14:creationId xmlns:p14="http://schemas.microsoft.com/office/powerpoint/2010/main" val="84050277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Tipe data NUMERIK </a:t>
            </a:r>
            <a:r>
              <a:rPr lang="id-ID" dirty="0" smtClean="0"/>
              <a:t>- </a:t>
            </a:r>
            <a:r>
              <a:rPr lang="id-ID" dirty="0"/>
              <a:t>I</a:t>
            </a:r>
            <a:r>
              <a:rPr lang="id-ID" dirty="0" smtClean="0"/>
              <a:t>nteger</a:t>
            </a:r>
            <a:r>
              <a:rPr lang="id-ID" dirty="0"/>
              <a:t>  </a:t>
            </a:r>
            <a:r>
              <a:rPr lang="id-ID" dirty="0" smtClean="0"/>
              <a:t>(Contd-3)</a:t>
            </a:r>
            <a:endParaRPr lang="id-ID" dirty="0"/>
          </a:p>
        </p:txBody>
      </p:sp>
      <p:sp>
        <p:nvSpPr>
          <p:cNvPr id="5" name="Content Placeholder 4"/>
          <p:cNvSpPr>
            <a:spLocks noGrp="1"/>
          </p:cNvSpPr>
          <p:nvPr>
            <p:ph idx="1"/>
          </p:nvPr>
        </p:nvSpPr>
        <p:spPr>
          <a:xfrm>
            <a:off x="476252" y="1442508"/>
            <a:ext cx="8319406" cy="4859675"/>
          </a:xfrm>
        </p:spPr>
        <p:txBody>
          <a:bodyPr>
            <a:noAutofit/>
          </a:bodyPr>
          <a:lstStyle/>
          <a:p>
            <a:pPr algn="just">
              <a:spcBef>
                <a:spcPts val="0"/>
              </a:spcBef>
            </a:pPr>
            <a:r>
              <a:rPr lang="id-ID" sz="2400" b="1" i="1" dirty="0"/>
              <a:t>Format query</a:t>
            </a:r>
            <a:r>
              <a:rPr lang="id-ID" sz="2400" i="1" dirty="0"/>
              <a:t> </a:t>
            </a:r>
            <a:r>
              <a:rPr lang="id-ID" sz="2400" dirty="0"/>
              <a:t>untuk tipe data </a:t>
            </a:r>
            <a:r>
              <a:rPr lang="id-ID" sz="2400" b="1" dirty="0"/>
              <a:t>integer</a:t>
            </a:r>
            <a:r>
              <a:rPr lang="id-ID" sz="2400" dirty="0"/>
              <a:t> adalah</a:t>
            </a:r>
            <a:r>
              <a:rPr lang="id-ID" sz="2400" dirty="0" smtClean="0"/>
              <a:t>:</a:t>
            </a:r>
          </a:p>
          <a:p>
            <a:pPr algn="just">
              <a:spcBef>
                <a:spcPts val="0"/>
              </a:spcBef>
            </a:pPr>
            <a:r>
              <a:rPr lang="id-ID" sz="2400" dirty="0"/>
              <a:t>INT</a:t>
            </a:r>
            <a:r>
              <a:rPr lang="id-ID" sz="2400" dirty="0" smtClean="0"/>
              <a:t>[(</a:t>
            </a:r>
            <a:r>
              <a:rPr lang="id-ID" sz="2400" dirty="0"/>
              <a:t>M)] [UNSIGNED] [ZEROFILL</a:t>
            </a:r>
            <a:r>
              <a:rPr lang="id-ID" sz="2400" dirty="0" smtClean="0"/>
              <a:t>]</a:t>
            </a:r>
          </a:p>
          <a:p>
            <a:pPr algn="just">
              <a:spcBef>
                <a:spcPts val="0"/>
              </a:spcBef>
            </a:pPr>
            <a:r>
              <a:rPr lang="id-ID" sz="2400" dirty="0"/>
              <a:t>Contoh </a:t>
            </a:r>
            <a:r>
              <a:rPr lang="id-ID" sz="2400" dirty="0" smtClean="0"/>
              <a:t>query :</a:t>
            </a:r>
          </a:p>
          <a:p>
            <a:pPr algn="just">
              <a:spcBef>
                <a:spcPts val="0"/>
              </a:spcBef>
            </a:pPr>
            <a:endParaRPr lang="id-ID" sz="2400" dirty="0"/>
          </a:p>
        </p:txBody>
      </p:sp>
      <p:sp>
        <p:nvSpPr>
          <p:cNvPr id="3" name="Rectangle 2"/>
          <p:cNvSpPr>
            <a:spLocks noChangeArrowheads="1"/>
          </p:cNvSpPr>
          <p:nvPr/>
        </p:nvSpPr>
        <p:spPr bwMode="auto">
          <a:xfrm>
            <a:off x="991802" y="2448274"/>
            <a:ext cx="728830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d-ID" sz="1600" b="0" i="0" u="none" strike="noStrike" cap="none" normalizeH="0" baseline="0" dirty="0" smtClean="0">
                <a:ln>
                  <a:noFill/>
                </a:ln>
                <a:solidFill>
                  <a:srgbClr val="000000"/>
                </a:solidFill>
                <a:effectLst/>
                <a:latin typeface="Monaco"/>
              </a:rPr>
              <a:t>mysql&gt; </a:t>
            </a:r>
            <a:r>
              <a:rPr kumimoji="0" lang="id-ID" sz="1600" b="1" i="0" u="none" strike="noStrike" cap="none" normalizeH="0" baseline="0" dirty="0" smtClean="0">
                <a:ln>
                  <a:noFill/>
                </a:ln>
                <a:solidFill>
                  <a:srgbClr val="006699"/>
                </a:solidFill>
                <a:effectLst/>
                <a:latin typeface="Monaco"/>
              </a:rPr>
              <a:t>CREATE</a:t>
            </a:r>
            <a:r>
              <a:rPr kumimoji="0" lang="id-ID" sz="2400" b="0" i="0" u="none" strike="noStrike" cap="none" normalizeH="0" baseline="0" dirty="0" smtClean="0">
                <a:ln>
                  <a:noFill/>
                </a:ln>
                <a:solidFill>
                  <a:srgbClr val="272727"/>
                </a:solidFill>
                <a:effectLst/>
                <a:latin typeface="Monaco"/>
              </a:rPr>
              <a:t> </a:t>
            </a:r>
            <a:r>
              <a:rPr kumimoji="0" lang="id-ID" sz="1600" b="1" i="0" u="none" strike="noStrike" cap="none" normalizeH="0" baseline="0" dirty="0" smtClean="0">
                <a:ln>
                  <a:noFill/>
                </a:ln>
                <a:solidFill>
                  <a:srgbClr val="006699"/>
                </a:solidFill>
                <a:effectLst/>
                <a:latin typeface="Monaco"/>
              </a:rPr>
              <a:t>TABLE</a:t>
            </a:r>
            <a:r>
              <a:rPr kumimoji="0" lang="id-ID" sz="2400" b="0" i="0" u="none" strike="noStrike" cap="none" normalizeH="0" baseline="0" dirty="0" smtClean="0">
                <a:ln>
                  <a:noFill/>
                </a:ln>
                <a:solidFill>
                  <a:srgbClr val="272727"/>
                </a:solidFill>
                <a:effectLst/>
                <a:latin typeface="Monaco"/>
              </a:rPr>
              <a:t> </a:t>
            </a:r>
            <a:r>
              <a:rPr kumimoji="0" lang="id-ID" sz="1600" b="0" i="0" u="none" strike="noStrike" cap="none" normalizeH="0" baseline="0" dirty="0" smtClean="0">
                <a:ln>
                  <a:noFill/>
                </a:ln>
                <a:solidFill>
                  <a:srgbClr val="000000"/>
                </a:solidFill>
                <a:effectLst/>
                <a:latin typeface="Monaco"/>
              </a:rPr>
              <a:t>contoh_int (mini TINYINT,  kecil </a:t>
            </a:r>
            <a:r>
              <a:rPr kumimoji="0" lang="id-ID" sz="1600" b="1" i="0" u="none" strike="noStrike" cap="none" normalizeH="0" baseline="0" dirty="0" smtClean="0">
                <a:ln>
                  <a:noFill/>
                </a:ln>
                <a:solidFill>
                  <a:srgbClr val="006699"/>
                </a:solidFill>
                <a:effectLst/>
                <a:latin typeface="Monaco"/>
              </a:rPr>
              <a:t>SMALLINT</a:t>
            </a:r>
            <a:r>
              <a:rPr kumimoji="0" lang="id-ID" sz="2400" b="0" i="0" u="none" strike="noStrike" cap="none" normalizeH="0" baseline="0" dirty="0" smtClean="0">
                <a:ln>
                  <a:noFill/>
                </a:ln>
                <a:solidFill>
                  <a:srgbClr val="272727"/>
                </a:solidFill>
                <a:effectLst/>
                <a:latin typeface="Monaco"/>
              </a:rPr>
              <a:t> </a:t>
            </a:r>
            <a:r>
              <a:rPr kumimoji="0" lang="id-ID" sz="1600" b="0" i="0" u="none" strike="noStrike" cap="none" normalizeH="0" baseline="0" dirty="0" smtClean="0">
                <a:ln>
                  <a:noFill/>
                </a:ln>
                <a:solidFill>
                  <a:srgbClr val="000000"/>
                </a:solidFill>
                <a:effectLst/>
                <a:latin typeface="Monaco"/>
              </a:rPr>
              <a:t>UNSIGNED, sedang MEDIUMINT(4) ZEROFILL, biasa </a:t>
            </a:r>
            <a:r>
              <a:rPr kumimoji="0" lang="id-ID" sz="1600" b="1" i="0" u="none" strike="noStrike" cap="none" normalizeH="0" baseline="0" dirty="0" smtClean="0">
                <a:ln>
                  <a:noFill/>
                </a:ln>
                <a:solidFill>
                  <a:srgbClr val="006699"/>
                </a:solidFill>
                <a:effectLst/>
                <a:latin typeface="Monaco"/>
              </a:rPr>
              <a:t>INT</a:t>
            </a:r>
            <a:r>
              <a:rPr kumimoji="0" lang="id-ID" sz="1600" b="0" i="0" u="none" strike="noStrike" cap="none" normalizeH="0" baseline="0" dirty="0" smtClean="0">
                <a:ln>
                  <a:noFill/>
                </a:ln>
                <a:solidFill>
                  <a:srgbClr val="000000"/>
                </a:solidFill>
                <a:effectLst/>
                <a:latin typeface="Monaco"/>
              </a:rPr>
              <a:t>(4) UNSIGNED, </a:t>
            </a:r>
            <a:endParaRPr kumimoji="0" lang="id-ID"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d-ID" sz="1600" b="0" i="0" u="none" strike="noStrike" cap="none" normalizeH="0" baseline="0" dirty="0" smtClean="0">
                <a:ln>
                  <a:noFill/>
                </a:ln>
                <a:solidFill>
                  <a:srgbClr val="000000"/>
                </a:solidFill>
                <a:effectLst/>
                <a:latin typeface="Monaco"/>
              </a:rPr>
              <a:t>besar </a:t>
            </a:r>
            <a:r>
              <a:rPr kumimoji="0" lang="id-ID" sz="1600" b="1" i="0" u="none" strike="noStrike" cap="none" normalizeH="0" baseline="0" dirty="0" smtClean="0">
                <a:ln>
                  <a:noFill/>
                </a:ln>
                <a:solidFill>
                  <a:srgbClr val="006699"/>
                </a:solidFill>
                <a:effectLst/>
                <a:latin typeface="Monaco"/>
              </a:rPr>
              <a:t>BIGINT</a:t>
            </a:r>
            <a:r>
              <a:rPr kumimoji="0" lang="id-ID" sz="1600" b="0" i="0" u="none" strike="noStrike" cap="none" normalizeH="0" baseline="0" dirty="0" smtClean="0">
                <a:ln>
                  <a:noFill/>
                </a:ln>
                <a:solidFill>
                  <a:srgbClr val="000000"/>
                </a:solidFill>
                <a:effectLst/>
                <a:latin typeface="Monaco"/>
              </a:rPr>
              <a:t>(6) UNSIGNED ZEROFILL);</a:t>
            </a:r>
            <a:endParaRPr kumimoji="0" lang="id-ID" sz="3600" b="0" i="0" u="none" strike="noStrike" cap="none" normalizeH="0" baseline="0" dirty="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402719" y="3349981"/>
            <a:ext cx="7117591" cy="1880925"/>
          </a:xfrm>
          <a:prstGeom prst="rect">
            <a:avLst/>
          </a:prstGeom>
        </p:spPr>
      </p:pic>
      <p:pic>
        <p:nvPicPr>
          <p:cNvPr id="8" name="Picture 7"/>
          <p:cNvPicPr>
            <a:picLocks noChangeAspect="1"/>
          </p:cNvPicPr>
          <p:nvPr/>
        </p:nvPicPr>
        <p:blipFill>
          <a:blip r:embed="rId3"/>
          <a:stretch>
            <a:fillRect/>
          </a:stretch>
        </p:blipFill>
        <p:spPr>
          <a:xfrm>
            <a:off x="5544029" y="5230906"/>
            <a:ext cx="3599971" cy="1574567"/>
          </a:xfrm>
          <a:prstGeom prst="rect">
            <a:avLst/>
          </a:prstGeom>
        </p:spPr>
      </p:pic>
    </p:spTree>
    <p:extLst>
      <p:ext uri="{BB962C8B-B14F-4D97-AF65-F5344CB8AC3E}">
        <p14:creationId xmlns:p14="http://schemas.microsoft.com/office/powerpoint/2010/main" val="7702695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Tipe data NUMERIK </a:t>
            </a:r>
            <a:r>
              <a:rPr lang="id-ID" dirty="0" smtClean="0"/>
              <a:t>- </a:t>
            </a:r>
            <a:r>
              <a:rPr lang="id-ID" dirty="0" smtClean="0"/>
              <a:t>DECIMAL </a:t>
            </a:r>
            <a:r>
              <a:rPr lang="id-ID" dirty="0" smtClean="0"/>
              <a:t>(Contd-4)</a:t>
            </a:r>
            <a:endParaRPr lang="id-ID" dirty="0"/>
          </a:p>
        </p:txBody>
      </p:sp>
      <p:sp>
        <p:nvSpPr>
          <p:cNvPr id="5" name="Content Placeholder 4"/>
          <p:cNvSpPr>
            <a:spLocks noGrp="1"/>
          </p:cNvSpPr>
          <p:nvPr>
            <p:ph idx="1"/>
          </p:nvPr>
        </p:nvSpPr>
        <p:spPr>
          <a:xfrm>
            <a:off x="476252" y="1334932"/>
            <a:ext cx="8319406" cy="4859675"/>
          </a:xfrm>
        </p:spPr>
        <p:txBody>
          <a:bodyPr>
            <a:noAutofit/>
          </a:bodyPr>
          <a:lstStyle/>
          <a:p>
            <a:pPr algn="just">
              <a:spcBef>
                <a:spcPts val="0"/>
              </a:spcBef>
            </a:pPr>
            <a:r>
              <a:rPr lang="id-ID" sz="2400" dirty="0"/>
              <a:t>Tipe data fixed point adalah tipe data angka pecahan (desimal), dimana jumlah angka pecahan (angka di belakang koma) sudah di tentukan dari awal. </a:t>
            </a:r>
            <a:endParaRPr lang="id-ID" sz="2400" dirty="0" smtClean="0"/>
          </a:p>
          <a:p>
            <a:pPr algn="just">
              <a:spcBef>
                <a:spcPts val="0"/>
              </a:spcBef>
            </a:pPr>
            <a:r>
              <a:rPr lang="id-ID" sz="2400" dirty="0" smtClean="0"/>
              <a:t>Format </a:t>
            </a:r>
            <a:r>
              <a:rPr lang="id-ID" sz="2400" dirty="0"/>
              <a:t>penulisan query fixed point adalah:</a:t>
            </a:r>
          </a:p>
          <a:p>
            <a:pPr algn="just">
              <a:spcBef>
                <a:spcPts val="0"/>
              </a:spcBef>
            </a:pPr>
            <a:r>
              <a:rPr lang="id-ID" sz="2400" b="1" dirty="0" smtClean="0"/>
              <a:t>DECIMAL </a:t>
            </a:r>
            <a:r>
              <a:rPr lang="id-ID" sz="2400" b="1" dirty="0"/>
              <a:t>[(M[,D])] [UNSIGNED] [ZEROFILL]</a:t>
            </a:r>
          </a:p>
          <a:p>
            <a:pPr algn="just">
              <a:spcBef>
                <a:spcPts val="0"/>
              </a:spcBef>
            </a:pPr>
            <a:r>
              <a:rPr lang="id-ID" sz="2400" dirty="0"/>
              <a:t>DECIMAL merupakan kata kunci untuk mendefiniskan suatu kolom sebagai fixed point</a:t>
            </a:r>
            <a:r>
              <a:rPr lang="id-ID" sz="2400" dirty="0" smtClean="0"/>
              <a:t>.</a:t>
            </a:r>
          </a:p>
          <a:p>
            <a:pPr algn="just">
              <a:spcBef>
                <a:spcPts val="0"/>
              </a:spcBef>
            </a:pPr>
            <a:r>
              <a:rPr lang="id-ID" sz="2400" i="1" dirty="0" smtClean="0"/>
              <a:t>Opsional </a:t>
            </a:r>
            <a:r>
              <a:rPr lang="id-ID" sz="2400" i="1" dirty="0"/>
              <a:t>query</a:t>
            </a:r>
            <a:r>
              <a:rPr lang="id-ID" sz="2400" b="1" dirty="0"/>
              <a:t> [M,D]</a:t>
            </a:r>
            <a:r>
              <a:rPr lang="id-ID" sz="2400" dirty="0"/>
              <a:t> dimana </a:t>
            </a:r>
            <a:r>
              <a:rPr lang="id-ID" sz="2400" b="1" dirty="0"/>
              <a:t>M</a:t>
            </a:r>
            <a:r>
              <a:rPr lang="id-ID" sz="2400" dirty="0"/>
              <a:t> adalah total jumlah digit keseluruhan, dan </a:t>
            </a:r>
            <a:r>
              <a:rPr lang="id-ID" sz="2400" b="1" dirty="0"/>
              <a:t>D</a:t>
            </a:r>
            <a:r>
              <a:rPr lang="id-ID" sz="2400" dirty="0"/>
              <a:t> adalah jumlah digit dibekang koma (pecahan).</a:t>
            </a:r>
            <a:endParaRPr lang="id-ID" sz="2400" dirty="0"/>
          </a:p>
        </p:txBody>
      </p:sp>
      <p:pic>
        <p:nvPicPr>
          <p:cNvPr id="9" name="Picture 8"/>
          <p:cNvPicPr>
            <a:picLocks noChangeAspect="1"/>
          </p:cNvPicPr>
          <p:nvPr/>
        </p:nvPicPr>
        <p:blipFill>
          <a:blip r:embed="rId2"/>
          <a:stretch>
            <a:fillRect/>
          </a:stretch>
        </p:blipFill>
        <p:spPr>
          <a:xfrm>
            <a:off x="868176" y="4654924"/>
            <a:ext cx="7058025" cy="2095500"/>
          </a:xfrm>
          <a:prstGeom prst="rect">
            <a:avLst/>
          </a:prstGeom>
        </p:spPr>
      </p:pic>
    </p:spTree>
    <p:extLst>
      <p:ext uri="{BB962C8B-B14F-4D97-AF65-F5344CB8AC3E}">
        <p14:creationId xmlns:p14="http://schemas.microsoft.com/office/powerpoint/2010/main" val="35668113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Informasi</a:t>
            </a:r>
          </a:p>
        </p:txBody>
      </p:sp>
      <p:sp>
        <p:nvSpPr>
          <p:cNvPr id="3" name="Content Placeholder 2"/>
          <p:cNvSpPr>
            <a:spLocks noGrp="1"/>
          </p:cNvSpPr>
          <p:nvPr>
            <p:ph idx="1"/>
          </p:nvPr>
        </p:nvSpPr>
        <p:spPr/>
        <p:txBody>
          <a:bodyPr>
            <a:normAutofit/>
          </a:bodyPr>
          <a:lstStyle/>
          <a:p>
            <a:pPr algn="just"/>
            <a:r>
              <a:rPr lang="id-ID" dirty="0"/>
              <a:t>Informasi adalah </a:t>
            </a:r>
            <a:r>
              <a:rPr lang="id-ID" b="1" dirty="0">
                <a:solidFill>
                  <a:srgbClr val="FF0000"/>
                </a:solidFill>
              </a:rPr>
              <a:t>data yang telah </a:t>
            </a:r>
            <a:r>
              <a:rPr lang="id-ID" b="1" dirty="0"/>
              <a:t>diolah </a:t>
            </a:r>
            <a:r>
              <a:rPr lang="id-ID" dirty="0"/>
              <a:t>menjadi bentuk yang </a:t>
            </a:r>
            <a:r>
              <a:rPr lang="id-ID" b="1" dirty="0">
                <a:solidFill>
                  <a:srgbClr val="FF0000"/>
                </a:solidFill>
              </a:rPr>
              <a:t>bermakna</a:t>
            </a:r>
            <a:r>
              <a:rPr lang="id-ID" dirty="0"/>
              <a:t> dan </a:t>
            </a:r>
            <a:r>
              <a:rPr lang="id-ID" b="1" dirty="0">
                <a:solidFill>
                  <a:srgbClr val="FF0000"/>
                </a:solidFill>
              </a:rPr>
              <a:t>berguna</a:t>
            </a:r>
            <a:r>
              <a:rPr lang="id-ID" dirty="0"/>
              <a:t> bagi manusia ( , Landon, 1998) </a:t>
            </a:r>
            <a:endParaRPr lang="id-ID" dirty="0" smtClean="0"/>
          </a:p>
          <a:p>
            <a:pPr algn="just"/>
            <a:r>
              <a:rPr lang="id-ID" dirty="0" smtClean="0"/>
              <a:t>Informasi </a:t>
            </a:r>
            <a:r>
              <a:rPr lang="id-ID" dirty="0"/>
              <a:t>adalah </a:t>
            </a:r>
            <a:r>
              <a:rPr lang="id-ID" b="1" dirty="0">
                <a:solidFill>
                  <a:srgbClr val="FF0000"/>
                </a:solidFill>
              </a:rPr>
              <a:t>data yang telah diprose</a:t>
            </a:r>
            <a:r>
              <a:rPr lang="id-ID" dirty="0"/>
              <a:t>s </a:t>
            </a:r>
            <a:r>
              <a:rPr lang="id-ID" b="1" dirty="0">
                <a:solidFill>
                  <a:srgbClr val="FF0000"/>
                </a:solidFill>
              </a:rPr>
              <a:t>sedemikian rupa </a:t>
            </a:r>
            <a:r>
              <a:rPr lang="id-ID" dirty="0"/>
              <a:t>sehingga meningkatkan pengetahuan seseorang yang menggunakannya. Hoffer, dkk. (2005) </a:t>
            </a:r>
            <a:endParaRPr lang="id-ID" dirty="0" smtClean="0"/>
          </a:p>
          <a:p>
            <a:pPr algn="just"/>
            <a:r>
              <a:rPr lang="id-ID" b="1" dirty="0" smtClean="0">
                <a:solidFill>
                  <a:srgbClr val="FF0000"/>
                </a:solidFill>
              </a:rPr>
              <a:t>Data </a:t>
            </a:r>
            <a:r>
              <a:rPr lang="id-ID" b="1" dirty="0">
                <a:solidFill>
                  <a:srgbClr val="FF0000"/>
                </a:solidFill>
              </a:rPr>
              <a:t>yang telah diolah </a:t>
            </a:r>
            <a:r>
              <a:rPr lang="id-ID" dirty="0"/>
              <a:t>menjadi menjadi sebuah bentuk yang </a:t>
            </a:r>
            <a:r>
              <a:rPr lang="id-ID" b="1" dirty="0">
                <a:solidFill>
                  <a:srgbClr val="FF0000"/>
                </a:solidFill>
              </a:rPr>
              <a:t>berarti</a:t>
            </a:r>
            <a:r>
              <a:rPr lang="id-ID" dirty="0"/>
              <a:t> bagi penerimanya dan </a:t>
            </a:r>
            <a:r>
              <a:rPr lang="id-ID" b="1" dirty="0">
                <a:solidFill>
                  <a:srgbClr val="FF0000"/>
                </a:solidFill>
              </a:rPr>
              <a:t>bermanfaat</a:t>
            </a:r>
            <a:r>
              <a:rPr lang="id-ID" dirty="0"/>
              <a:t> dalam pengambilan keputusan saat ini dan saat mendatang (Davis, 1999)</a:t>
            </a:r>
          </a:p>
        </p:txBody>
      </p:sp>
    </p:spTree>
    <p:extLst>
      <p:ext uri="{BB962C8B-B14F-4D97-AF65-F5344CB8AC3E}">
        <p14:creationId xmlns:p14="http://schemas.microsoft.com/office/powerpoint/2010/main" val="1729144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Tipe data NUMERIK </a:t>
            </a:r>
            <a:r>
              <a:rPr lang="id-ID" dirty="0" smtClean="0"/>
              <a:t>- </a:t>
            </a:r>
            <a:r>
              <a:rPr lang="id-ID" dirty="0" smtClean="0"/>
              <a:t>DECIMAL </a:t>
            </a:r>
            <a:r>
              <a:rPr lang="id-ID" dirty="0" smtClean="0"/>
              <a:t>(Contd-5)</a:t>
            </a:r>
            <a:endParaRPr lang="id-ID" dirty="0"/>
          </a:p>
        </p:txBody>
      </p:sp>
      <p:sp>
        <p:nvSpPr>
          <p:cNvPr id="5" name="Content Placeholder 4"/>
          <p:cNvSpPr>
            <a:spLocks noGrp="1"/>
          </p:cNvSpPr>
          <p:nvPr>
            <p:ph idx="1"/>
          </p:nvPr>
        </p:nvSpPr>
        <p:spPr>
          <a:xfrm>
            <a:off x="476252" y="1334932"/>
            <a:ext cx="8319406" cy="4859675"/>
          </a:xfrm>
        </p:spPr>
        <p:txBody>
          <a:bodyPr>
            <a:noAutofit/>
          </a:bodyPr>
          <a:lstStyle/>
          <a:p>
            <a:pPr algn="just">
              <a:spcBef>
                <a:spcPts val="0"/>
              </a:spcBef>
            </a:pPr>
            <a:endParaRPr lang="id-ID" sz="2400" dirty="0"/>
          </a:p>
        </p:txBody>
      </p:sp>
      <p:pic>
        <p:nvPicPr>
          <p:cNvPr id="2" name="Picture 1"/>
          <p:cNvPicPr>
            <a:picLocks noChangeAspect="1"/>
          </p:cNvPicPr>
          <p:nvPr/>
        </p:nvPicPr>
        <p:blipFill>
          <a:blip r:embed="rId2"/>
          <a:stretch>
            <a:fillRect/>
          </a:stretch>
        </p:blipFill>
        <p:spPr>
          <a:xfrm>
            <a:off x="476251" y="1334932"/>
            <a:ext cx="6515100" cy="2676525"/>
          </a:xfrm>
          <a:prstGeom prst="rect">
            <a:avLst/>
          </a:prstGeom>
        </p:spPr>
      </p:pic>
      <p:pic>
        <p:nvPicPr>
          <p:cNvPr id="3" name="Picture 2"/>
          <p:cNvPicPr>
            <a:picLocks noChangeAspect="1"/>
          </p:cNvPicPr>
          <p:nvPr/>
        </p:nvPicPr>
        <p:blipFill>
          <a:blip r:embed="rId3"/>
          <a:stretch>
            <a:fillRect/>
          </a:stretch>
        </p:blipFill>
        <p:spPr>
          <a:xfrm>
            <a:off x="3909333" y="4137207"/>
            <a:ext cx="5216350" cy="2196358"/>
          </a:xfrm>
          <a:prstGeom prst="rect">
            <a:avLst/>
          </a:prstGeom>
        </p:spPr>
      </p:pic>
    </p:spTree>
    <p:extLst>
      <p:ext uri="{BB962C8B-B14F-4D97-AF65-F5344CB8AC3E}">
        <p14:creationId xmlns:p14="http://schemas.microsoft.com/office/powerpoint/2010/main" val="2484926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id-ID" sz="4000" dirty="0"/>
              <a:t>Tipe data NUMERIK </a:t>
            </a:r>
            <a:r>
              <a:rPr lang="id-ID" sz="4000" dirty="0" smtClean="0"/>
              <a:t>- </a:t>
            </a:r>
            <a:r>
              <a:rPr lang="id-ID" sz="4000" dirty="0"/>
              <a:t>FLOAT dan </a:t>
            </a:r>
            <a:r>
              <a:rPr lang="id-ID" sz="4000" dirty="0" smtClean="0"/>
              <a:t>DOUBLE </a:t>
            </a:r>
            <a:r>
              <a:rPr lang="id-ID" sz="4000" dirty="0" smtClean="0"/>
              <a:t>(Contd-6)</a:t>
            </a:r>
            <a:endParaRPr lang="id-ID" sz="4000" dirty="0"/>
          </a:p>
        </p:txBody>
      </p:sp>
      <p:sp>
        <p:nvSpPr>
          <p:cNvPr id="5" name="Content Placeholder 4"/>
          <p:cNvSpPr>
            <a:spLocks noGrp="1"/>
          </p:cNvSpPr>
          <p:nvPr>
            <p:ph idx="1"/>
          </p:nvPr>
        </p:nvSpPr>
        <p:spPr>
          <a:xfrm>
            <a:off x="476252" y="1334932"/>
            <a:ext cx="8319406" cy="4859675"/>
          </a:xfrm>
        </p:spPr>
        <p:txBody>
          <a:bodyPr>
            <a:noAutofit/>
          </a:bodyPr>
          <a:lstStyle/>
          <a:p>
            <a:pPr algn="just">
              <a:spcBef>
                <a:spcPts val="0"/>
              </a:spcBef>
            </a:pPr>
            <a:r>
              <a:rPr lang="id-ID" sz="2400" dirty="0" smtClean="0"/>
              <a:t>Pada </a:t>
            </a:r>
            <a:r>
              <a:rPr lang="id-ID" sz="2400" dirty="0"/>
              <a:t>tipe </a:t>
            </a:r>
            <a:r>
              <a:rPr lang="id-ID" sz="2400" b="1" dirty="0"/>
              <a:t>fixed point</a:t>
            </a:r>
            <a:r>
              <a:rPr lang="id-ID" sz="2400" dirty="0"/>
              <a:t> kita mendefiniskan suatu kolom dengan nilai pecahan yang tetap, untuk tipe </a:t>
            </a:r>
            <a:r>
              <a:rPr lang="id-ID" sz="2400" b="1" dirty="0"/>
              <a:t>floating point</a:t>
            </a:r>
            <a:r>
              <a:rPr lang="id-ID" sz="2400" dirty="0"/>
              <a:t>, nilai pecahan yang dapat diinput bisa berbeda-beda. </a:t>
            </a:r>
            <a:endParaRPr lang="id-ID" sz="2400" dirty="0" smtClean="0"/>
          </a:p>
          <a:p>
            <a:pPr algn="just">
              <a:spcBef>
                <a:spcPts val="0"/>
              </a:spcBef>
            </a:pPr>
            <a:r>
              <a:rPr lang="id-ID" sz="2400" dirty="0" smtClean="0"/>
              <a:t>Untuk </a:t>
            </a:r>
            <a:r>
              <a:rPr lang="id-ID" sz="2400" dirty="0"/>
              <a:t>tipe floating point, MySQL menyediakan 2 jenis tipe data, yaitu </a:t>
            </a:r>
            <a:r>
              <a:rPr lang="id-ID" sz="2400" b="1" dirty="0"/>
              <a:t>FLOAT</a:t>
            </a:r>
            <a:r>
              <a:rPr lang="id-ID" sz="2400" dirty="0"/>
              <a:t> dan </a:t>
            </a:r>
            <a:r>
              <a:rPr lang="id-ID" sz="2400" b="1" dirty="0"/>
              <a:t>DOUBLE</a:t>
            </a:r>
            <a:r>
              <a:rPr lang="id-ID" sz="2400" dirty="0"/>
              <a:t>. </a:t>
            </a:r>
            <a:endParaRPr lang="id-ID" sz="2400" dirty="0" smtClean="0"/>
          </a:p>
          <a:p>
            <a:pPr algn="just">
              <a:spcBef>
                <a:spcPts val="0"/>
              </a:spcBef>
            </a:pPr>
            <a:r>
              <a:rPr lang="id-ID" sz="2400" dirty="0" smtClean="0"/>
              <a:t>Perbedaan </a:t>
            </a:r>
            <a:r>
              <a:rPr lang="id-ID" sz="2400" dirty="0"/>
              <a:t>keduanya terletak pada </a:t>
            </a:r>
            <a:r>
              <a:rPr lang="id-ID" sz="2400" b="1" dirty="0"/>
              <a:t>presisi</a:t>
            </a:r>
            <a:r>
              <a:rPr lang="id-ID" sz="2400" dirty="0"/>
              <a:t> (ketelitian) pembulatan. </a:t>
            </a:r>
            <a:r>
              <a:rPr lang="id-ID" sz="2400" b="1" dirty="0"/>
              <a:t>FLOAT</a:t>
            </a:r>
            <a:r>
              <a:rPr lang="id-ID" sz="2400" dirty="0"/>
              <a:t> menggunakan </a:t>
            </a:r>
            <a:r>
              <a:rPr lang="id-ID" sz="2400" b="1" dirty="0"/>
              <a:t>single-precision</a:t>
            </a:r>
            <a:r>
              <a:rPr lang="id-ID" sz="2400" dirty="0"/>
              <a:t>, sedangkan </a:t>
            </a:r>
            <a:r>
              <a:rPr lang="id-ID" sz="2400" b="1" dirty="0"/>
              <a:t>DOUBLE</a:t>
            </a:r>
            <a:r>
              <a:rPr lang="id-ID" sz="2400" dirty="0"/>
              <a:t>menggunakan  </a:t>
            </a:r>
            <a:r>
              <a:rPr lang="id-ID" sz="2400" b="1" dirty="0"/>
              <a:t>double-precision</a:t>
            </a:r>
            <a:r>
              <a:rPr lang="id-ID" sz="2400" dirty="0"/>
              <a:t>.</a:t>
            </a:r>
            <a:endParaRPr lang="id-ID" sz="2400" dirty="0"/>
          </a:p>
        </p:txBody>
      </p:sp>
      <p:pic>
        <p:nvPicPr>
          <p:cNvPr id="6" name="Picture 5"/>
          <p:cNvPicPr>
            <a:picLocks noChangeAspect="1"/>
          </p:cNvPicPr>
          <p:nvPr/>
        </p:nvPicPr>
        <p:blipFill>
          <a:blip r:embed="rId2"/>
          <a:stretch>
            <a:fillRect/>
          </a:stretch>
        </p:blipFill>
        <p:spPr>
          <a:xfrm>
            <a:off x="949699" y="4238065"/>
            <a:ext cx="7823800" cy="1611406"/>
          </a:xfrm>
          <a:prstGeom prst="rect">
            <a:avLst/>
          </a:prstGeom>
        </p:spPr>
      </p:pic>
    </p:spTree>
    <p:extLst>
      <p:ext uri="{BB962C8B-B14F-4D97-AF65-F5344CB8AC3E}">
        <p14:creationId xmlns:p14="http://schemas.microsoft.com/office/powerpoint/2010/main" val="279718754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id-ID" sz="4000" dirty="0"/>
              <a:t>Tipe data NUMERIK </a:t>
            </a:r>
            <a:r>
              <a:rPr lang="id-ID" sz="4000" dirty="0" smtClean="0"/>
              <a:t>- </a:t>
            </a:r>
            <a:r>
              <a:rPr lang="id-ID" sz="4000" dirty="0"/>
              <a:t>FLOAT dan </a:t>
            </a:r>
            <a:r>
              <a:rPr lang="id-ID" sz="4000" dirty="0" smtClean="0"/>
              <a:t>DOUBLE </a:t>
            </a:r>
            <a:r>
              <a:rPr lang="id-ID" sz="4000" dirty="0" smtClean="0"/>
              <a:t>(Contd-7)</a:t>
            </a:r>
            <a:endParaRPr lang="id-ID" sz="4000" dirty="0"/>
          </a:p>
        </p:txBody>
      </p:sp>
      <p:sp>
        <p:nvSpPr>
          <p:cNvPr id="5" name="Content Placeholder 4"/>
          <p:cNvSpPr>
            <a:spLocks noGrp="1"/>
          </p:cNvSpPr>
          <p:nvPr>
            <p:ph idx="1"/>
          </p:nvPr>
        </p:nvSpPr>
        <p:spPr>
          <a:xfrm>
            <a:off x="476252" y="1334932"/>
            <a:ext cx="8319406" cy="4859675"/>
          </a:xfrm>
        </p:spPr>
        <p:txBody>
          <a:bodyPr>
            <a:noAutofit/>
          </a:bodyPr>
          <a:lstStyle/>
          <a:p>
            <a:pPr algn="just">
              <a:spcBef>
                <a:spcPts val="0"/>
              </a:spcBef>
            </a:pPr>
            <a:r>
              <a:rPr lang="id-ID" sz="2400" dirty="0"/>
              <a:t>Untuk tipe data </a:t>
            </a:r>
            <a:r>
              <a:rPr lang="id-ID" sz="2400" b="1" dirty="0"/>
              <a:t>FLOAT</a:t>
            </a:r>
            <a:r>
              <a:rPr lang="id-ID" sz="2400" dirty="0"/>
              <a:t> dan </a:t>
            </a:r>
            <a:r>
              <a:rPr lang="id-ID" sz="2400" b="1" dirty="0"/>
              <a:t>DOUBLE</a:t>
            </a:r>
            <a:r>
              <a:rPr lang="id-ID" sz="2400" dirty="0"/>
              <a:t>, format querynya adalah</a:t>
            </a:r>
            <a:r>
              <a:rPr lang="id-ID" sz="2400" dirty="0" smtClean="0"/>
              <a:t>:</a:t>
            </a:r>
          </a:p>
          <a:p>
            <a:pPr algn="just">
              <a:spcBef>
                <a:spcPts val="0"/>
              </a:spcBef>
            </a:pPr>
            <a:r>
              <a:rPr lang="en-US" sz="2400" dirty="0"/>
              <a:t>FLOAT[(M,D)] [UNSIGNED] [ZEROFILL]</a:t>
            </a:r>
          </a:p>
          <a:p>
            <a:pPr algn="just">
              <a:spcBef>
                <a:spcPts val="0"/>
              </a:spcBef>
            </a:pPr>
            <a:r>
              <a:rPr lang="en-US" sz="2400" dirty="0"/>
              <a:t>DOUBLE[(M,D)] [UNSIGNED] [ZEROFILL</a:t>
            </a:r>
            <a:r>
              <a:rPr lang="en-US" sz="2400" dirty="0" smtClean="0"/>
              <a:t>]</a:t>
            </a:r>
            <a:endParaRPr lang="id-ID" sz="2400" dirty="0" smtClean="0"/>
          </a:p>
          <a:p>
            <a:pPr algn="just">
              <a:spcBef>
                <a:spcPts val="0"/>
              </a:spcBef>
            </a:pPr>
            <a:r>
              <a:rPr lang="id-ID" sz="2400" dirty="0"/>
              <a:t>O</a:t>
            </a:r>
            <a:r>
              <a:rPr lang="id-ID" sz="2400" dirty="0" smtClean="0"/>
              <a:t>psional </a:t>
            </a:r>
            <a:r>
              <a:rPr lang="id-ID" sz="2400" dirty="0"/>
              <a:t>query</a:t>
            </a:r>
            <a:r>
              <a:rPr lang="id-ID" sz="2400" b="1" dirty="0"/>
              <a:t> [M, D]</a:t>
            </a:r>
            <a:r>
              <a:rPr lang="id-ID" sz="2400" dirty="0"/>
              <a:t> dimana </a:t>
            </a:r>
            <a:r>
              <a:rPr lang="id-ID" sz="2400" b="1" dirty="0"/>
              <a:t>M</a:t>
            </a:r>
            <a:r>
              <a:rPr lang="id-ID" sz="2400" dirty="0"/>
              <a:t> adalah total jumlah digit keseluruhan, dan </a:t>
            </a:r>
            <a:r>
              <a:rPr lang="id-ID" sz="2400" b="1" dirty="0"/>
              <a:t>D</a:t>
            </a:r>
            <a:r>
              <a:rPr lang="id-ID" sz="2400" dirty="0"/>
              <a:t> adalah jumlah digit dibekang koma (pecahan). </a:t>
            </a:r>
            <a:endParaRPr lang="id-ID" sz="2400" dirty="0"/>
          </a:p>
        </p:txBody>
      </p:sp>
      <p:pic>
        <p:nvPicPr>
          <p:cNvPr id="8" name="Picture 7"/>
          <p:cNvPicPr>
            <a:picLocks noChangeAspect="1"/>
          </p:cNvPicPr>
          <p:nvPr/>
        </p:nvPicPr>
        <p:blipFill>
          <a:blip r:embed="rId2"/>
          <a:stretch>
            <a:fillRect/>
          </a:stretch>
        </p:blipFill>
        <p:spPr>
          <a:xfrm>
            <a:off x="0" y="3364001"/>
            <a:ext cx="5069541" cy="2280154"/>
          </a:xfrm>
          <a:prstGeom prst="rect">
            <a:avLst/>
          </a:prstGeom>
        </p:spPr>
      </p:pic>
      <p:pic>
        <p:nvPicPr>
          <p:cNvPr id="9" name="Picture 8"/>
          <p:cNvPicPr>
            <a:picLocks noChangeAspect="1"/>
          </p:cNvPicPr>
          <p:nvPr/>
        </p:nvPicPr>
        <p:blipFill>
          <a:blip r:embed="rId3"/>
          <a:stretch>
            <a:fillRect/>
          </a:stretch>
        </p:blipFill>
        <p:spPr>
          <a:xfrm>
            <a:off x="5140618" y="3440196"/>
            <a:ext cx="4022140" cy="1400745"/>
          </a:xfrm>
          <a:prstGeom prst="rect">
            <a:avLst/>
          </a:prstGeom>
        </p:spPr>
      </p:pic>
    </p:spTree>
    <p:extLst>
      <p:ext uri="{BB962C8B-B14F-4D97-AF65-F5344CB8AC3E}">
        <p14:creationId xmlns:p14="http://schemas.microsoft.com/office/powerpoint/2010/main" val="76985576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Tipe data STRING</a:t>
            </a:r>
          </a:p>
        </p:txBody>
      </p:sp>
      <p:sp>
        <p:nvSpPr>
          <p:cNvPr id="3" name="Content Placeholder 2"/>
          <p:cNvSpPr>
            <a:spLocks noGrp="1"/>
          </p:cNvSpPr>
          <p:nvPr>
            <p:ph idx="1"/>
          </p:nvPr>
        </p:nvSpPr>
        <p:spPr/>
        <p:txBody>
          <a:bodyPr>
            <a:normAutofit fontScale="70000" lnSpcReduction="20000"/>
          </a:bodyPr>
          <a:lstStyle/>
          <a:p>
            <a:pPr algn="just"/>
            <a:r>
              <a:rPr lang="id-ID" dirty="0"/>
              <a:t>B</a:t>
            </a:r>
            <a:r>
              <a:rPr lang="id-ID" dirty="0" smtClean="0"/>
              <a:t>eberapa </a:t>
            </a:r>
            <a:r>
              <a:rPr lang="id-ID" dirty="0"/>
              <a:t>tipe data string: </a:t>
            </a:r>
            <a:r>
              <a:rPr lang="id-ID" b="1" dirty="0"/>
              <a:t>CHAR, VARCHAR, BINARY, VARBINARY, TEXT</a:t>
            </a:r>
            <a:r>
              <a:rPr lang="id-ID" dirty="0"/>
              <a:t> dan </a:t>
            </a:r>
            <a:r>
              <a:rPr lang="id-ID" b="1" dirty="0"/>
              <a:t>BLOB</a:t>
            </a:r>
            <a:r>
              <a:rPr lang="id-ID" dirty="0"/>
              <a:t>. </a:t>
            </a:r>
            <a:endParaRPr lang="id-ID" dirty="0" smtClean="0"/>
          </a:p>
          <a:p>
            <a:pPr algn="just"/>
            <a:r>
              <a:rPr lang="id-ID" dirty="0" smtClean="0"/>
              <a:t>Perbedaan </a:t>
            </a:r>
            <a:r>
              <a:rPr lang="id-ID" dirty="0"/>
              <a:t>dari tipe data ini adalah dari</a:t>
            </a:r>
            <a:r>
              <a:rPr lang="id-ID" i="1" dirty="0"/>
              <a:t> ukuran, cara penyimpanan</a:t>
            </a:r>
            <a:r>
              <a:rPr lang="id-ID" dirty="0"/>
              <a:t>, dan dukungan </a:t>
            </a:r>
            <a:r>
              <a:rPr lang="id-ID" i="1" dirty="0"/>
              <a:t>case-sensitif (perbedaan huruf besar dan kecil).</a:t>
            </a:r>
            <a:endParaRPr lang="id-ID" b="1" dirty="0" smtClean="0"/>
          </a:p>
          <a:p>
            <a:pPr algn="just"/>
            <a:r>
              <a:rPr lang="en-US" b="1" dirty="0" smtClean="0"/>
              <a:t>CHAR</a:t>
            </a:r>
            <a:endParaRPr lang="en-US" b="1" dirty="0" smtClean="0"/>
          </a:p>
          <a:p>
            <a:pPr marL="444500" indent="0" algn="just">
              <a:buNone/>
            </a:pPr>
            <a:r>
              <a:rPr lang="en-US" dirty="0" smtClean="0"/>
              <a:t>Fixed-length string from 1 to 255 chars long. Its size must be</a:t>
            </a:r>
            <a:r>
              <a:rPr lang="id-ID" dirty="0" smtClean="0"/>
              <a:t> </a:t>
            </a:r>
            <a:r>
              <a:rPr lang="en-US" dirty="0" smtClean="0"/>
              <a:t>specified </a:t>
            </a:r>
            <a:r>
              <a:rPr lang="en-US" dirty="0"/>
              <a:t>at create time, or MySQL assumes CHAR(1)</a:t>
            </a:r>
          </a:p>
          <a:p>
            <a:pPr algn="just"/>
            <a:r>
              <a:rPr lang="en-US" b="1" dirty="0" smtClean="0"/>
              <a:t>ENUM</a:t>
            </a:r>
          </a:p>
          <a:p>
            <a:pPr marL="444500" indent="0" algn="just">
              <a:buNone/>
            </a:pPr>
            <a:r>
              <a:rPr lang="en-US" dirty="0" smtClean="0"/>
              <a:t>Accepts one of a predefined set of up to 64K strings</a:t>
            </a:r>
          </a:p>
          <a:p>
            <a:pPr algn="just"/>
            <a:r>
              <a:rPr lang="en-US" b="1" dirty="0" smtClean="0"/>
              <a:t>LONGTEXT</a:t>
            </a:r>
            <a:endParaRPr lang="en-US" b="1" dirty="0"/>
          </a:p>
          <a:p>
            <a:pPr marL="444500" indent="0" algn="just">
              <a:buNone/>
            </a:pPr>
            <a:r>
              <a:rPr lang="en-US" dirty="0"/>
              <a:t>Same as TEXT, but with a maximum size of </a:t>
            </a:r>
            <a:r>
              <a:rPr lang="en-US" dirty="0" smtClean="0"/>
              <a:t>4GB</a:t>
            </a:r>
            <a:endParaRPr lang="en-US" dirty="0"/>
          </a:p>
          <a:p>
            <a:pPr algn="just"/>
            <a:r>
              <a:rPr lang="en-US" b="1" dirty="0" smtClean="0"/>
              <a:t>MEDIUMTEXT</a:t>
            </a:r>
          </a:p>
          <a:p>
            <a:pPr marL="444500" indent="0" algn="just">
              <a:buNone/>
            </a:pPr>
            <a:r>
              <a:rPr lang="en-US" dirty="0" smtClean="0"/>
              <a:t>Same as TEXT, but with a maximum size of 16K</a:t>
            </a:r>
          </a:p>
          <a:p>
            <a:pPr algn="just"/>
            <a:r>
              <a:rPr lang="en-US" b="1" dirty="0" smtClean="0"/>
              <a:t>SET</a:t>
            </a:r>
            <a:endParaRPr lang="en-US" b="1" dirty="0"/>
          </a:p>
          <a:p>
            <a:pPr marL="444500" indent="0" algn="just">
              <a:buNone/>
            </a:pPr>
            <a:r>
              <a:rPr lang="en-US" dirty="0"/>
              <a:t>Accepts zero or more of a predefined set of up to 64 strings</a:t>
            </a:r>
            <a:endParaRPr lang="id-ID" dirty="0"/>
          </a:p>
        </p:txBody>
      </p:sp>
    </p:spTree>
    <p:extLst>
      <p:ext uri="{BB962C8B-B14F-4D97-AF65-F5344CB8AC3E}">
        <p14:creationId xmlns:p14="http://schemas.microsoft.com/office/powerpoint/2010/main" val="426260030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Tipe data </a:t>
            </a:r>
            <a:r>
              <a:rPr lang="id-ID" dirty="0" smtClean="0"/>
              <a:t>STRING </a:t>
            </a:r>
            <a:r>
              <a:rPr lang="id-ID" dirty="0"/>
              <a:t>(Contd-2)</a:t>
            </a:r>
          </a:p>
        </p:txBody>
      </p:sp>
      <p:sp>
        <p:nvSpPr>
          <p:cNvPr id="3" name="Content Placeholder 2"/>
          <p:cNvSpPr>
            <a:spLocks noGrp="1"/>
          </p:cNvSpPr>
          <p:nvPr>
            <p:ph idx="1"/>
          </p:nvPr>
        </p:nvSpPr>
        <p:spPr/>
        <p:txBody>
          <a:bodyPr>
            <a:normAutofit fontScale="92500" lnSpcReduction="10000"/>
          </a:bodyPr>
          <a:lstStyle/>
          <a:p>
            <a:pPr algn="just">
              <a:spcBef>
                <a:spcPts val="0"/>
              </a:spcBef>
            </a:pPr>
            <a:r>
              <a:rPr lang="en-US" b="1" dirty="0"/>
              <a:t>TEXT</a:t>
            </a:r>
          </a:p>
          <a:p>
            <a:pPr marL="444500" indent="0" algn="just">
              <a:spcBef>
                <a:spcPts val="0"/>
              </a:spcBef>
              <a:buNone/>
            </a:pPr>
            <a:r>
              <a:rPr lang="en-US" dirty="0"/>
              <a:t>Variable-length text with a maximum size of </a:t>
            </a:r>
            <a:r>
              <a:rPr lang="en-US" dirty="0" smtClean="0"/>
              <a:t>64K</a:t>
            </a:r>
            <a:endParaRPr lang="en-US" dirty="0"/>
          </a:p>
          <a:p>
            <a:pPr algn="just">
              <a:spcBef>
                <a:spcPts val="0"/>
              </a:spcBef>
            </a:pPr>
            <a:r>
              <a:rPr lang="en-US" b="1" dirty="0"/>
              <a:t>TINYTEXT</a:t>
            </a:r>
          </a:p>
          <a:p>
            <a:pPr marL="444500" indent="0" algn="just">
              <a:spcBef>
                <a:spcPts val="0"/>
              </a:spcBef>
              <a:buNone/>
            </a:pPr>
            <a:r>
              <a:rPr lang="en-US" dirty="0"/>
              <a:t>Same as TEXT, but with a maximum size of 255 bytes</a:t>
            </a:r>
          </a:p>
          <a:p>
            <a:pPr algn="just">
              <a:spcBef>
                <a:spcPts val="0"/>
              </a:spcBef>
            </a:pPr>
            <a:r>
              <a:rPr lang="en-US" b="1" dirty="0" smtClean="0"/>
              <a:t>VARCHAR</a:t>
            </a:r>
          </a:p>
          <a:p>
            <a:pPr marL="444500" indent="0" algn="just">
              <a:spcBef>
                <a:spcPts val="0"/>
              </a:spcBef>
              <a:buNone/>
            </a:pPr>
            <a:r>
              <a:rPr lang="en-US" dirty="0" smtClean="0"/>
              <a:t>Same as CHAR, but stores just the text. The size is a</a:t>
            </a:r>
            <a:r>
              <a:rPr lang="id-ID" dirty="0" smtClean="0"/>
              <a:t> </a:t>
            </a:r>
            <a:r>
              <a:rPr lang="en-US" dirty="0" smtClean="0"/>
              <a:t>maximum</a:t>
            </a:r>
            <a:r>
              <a:rPr lang="en-US" dirty="0"/>
              <a:t>, not a minimum</a:t>
            </a:r>
          </a:p>
          <a:p>
            <a:pPr algn="just">
              <a:spcBef>
                <a:spcPts val="0"/>
              </a:spcBef>
            </a:pPr>
            <a:r>
              <a:rPr lang="en-US" b="1" dirty="0" smtClean="0"/>
              <a:t>BLOB</a:t>
            </a:r>
            <a:endParaRPr lang="en-US" b="1" dirty="0"/>
          </a:p>
          <a:p>
            <a:pPr marL="444500" indent="0" algn="just">
              <a:spcBef>
                <a:spcPts val="0"/>
              </a:spcBef>
              <a:buNone/>
            </a:pPr>
            <a:r>
              <a:rPr lang="en-US" dirty="0"/>
              <a:t>Blob with a maximum length of </a:t>
            </a:r>
            <a:r>
              <a:rPr lang="en-US" dirty="0" smtClean="0"/>
              <a:t>64K</a:t>
            </a:r>
            <a:endParaRPr lang="en-US" dirty="0"/>
          </a:p>
          <a:p>
            <a:pPr algn="just">
              <a:spcBef>
                <a:spcPts val="0"/>
              </a:spcBef>
            </a:pPr>
            <a:r>
              <a:rPr lang="en-US" b="1" dirty="0"/>
              <a:t>MEDIUMBLOB</a:t>
            </a:r>
          </a:p>
          <a:p>
            <a:pPr marL="444500" indent="0" algn="just">
              <a:spcBef>
                <a:spcPts val="0"/>
              </a:spcBef>
              <a:buNone/>
            </a:pPr>
            <a:r>
              <a:rPr lang="en-US" dirty="0"/>
              <a:t>Blob with a maximum length of </a:t>
            </a:r>
            <a:r>
              <a:rPr lang="en-US" dirty="0" smtClean="0"/>
              <a:t>16MB</a:t>
            </a:r>
            <a:endParaRPr lang="en-US" dirty="0"/>
          </a:p>
          <a:p>
            <a:pPr algn="just">
              <a:spcBef>
                <a:spcPts val="0"/>
              </a:spcBef>
            </a:pPr>
            <a:r>
              <a:rPr lang="en-US" b="1" dirty="0"/>
              <a:t>LONGBLOB</a:t>
            </a:r>
          </a:p>
          <a:p>
            <a:pPr marL="444500" indent="0" algn="just">
              <a:spcBef>
                <a:spcPts val="0"/>
              </a:spcBef>
              <a:buNone/>
            </a:pPr>
            <a:r>
              <a:rPr lang="en-US" dirty="0"/>
              <a:t>Blob with a maximum length of </a:t>
            </a:r>
            <a:r>
              <a:rPr lang="en-US" dirty="0" smtClean="0"/>
              <a:t>4GB</a:t>
            </a:r>
            <a:endParaRPr lang="en-US" dirty="0"/>
          </a:p>
          <a:p>
            <a:pPr algn="just">
              <a:spcBef>
                <a:spcPts val="0"/>
              </a:spcBef>
            </a:pPr>
            <a:r>
              <a:rPr lang="en-US" b="1" dirty="0" smtClean="0"/>
              <a:t>TINYBLOB</a:t>
            </a:r>
          </a:p>
          <a:p>
            <a:pPr marL="444500" indent="0" algn="just">
              <a:spcBef>
                <a:spcPts val="0"/>
              </a:spcBef>
              <a:buNone/>
            </a:pPr>
            <a:r>
              <a:rPr lang="en-US" dirty="0" smtClean="0"/>
              <a:t>Blob with a maximum length of 255 bytes</a:t>
            </a:r>
            <a:endParaRPr lang="id-ID" dirty="0"/>
          </a:p>
        </p:txBody>
      </p:sp>
    </p:spTree>
    <p:extLst>
      <p:ext uri="{BB962C8B-B14F-4D97-AF65-F5344CB8AC3E}">
        <p14:creationId xmlns:p14="http://schemas.microsoft.com/office/powerpoint/2010/main" val="12912252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4000" dirty="0"/>
              <a:t>Tipe data </a:t>
            </a:r>
            <a:r>
              <a:rPr lang="id-ID" sz="4000" dirty="0" smtClean="0"/>
              <a:t>STRING </a:t>
            </a:r>
            <a:r>
              <a:rPr lang="id-ID" sz="4000" dirty="0" smtClean="0"/>
              <a:t>- </a:t>
            </a:r>
            <a:r>
              <a:rPr lang="id-ID" sz="4000" dirty="0"/>
              <a:t>CHAR dan </a:t>
            </a:r>
            <a:r>
              <a:rPr lang="id-ID" sz="4000" dirty="0" smtClean="0"/>
              <a:t>VARCHAR </a:t>
            </a:r>
            <a:r>
              <a:rPr lang="id-ID" sz="4000" dirty="0" smtClean="0"/>
              <a:t>(Contd-3)</a:t>
            </a:r>
            <a:endParaRPr lang="id-ID" sz="4000" dirty="0"/>
          </a:p>
        </p:txBody>
      </p:sp>
      <p:sp>
        <p:nvSpPr>
          <p:cNvPr id="3" name="Content Placeholder 2"/>
          <p:cNvSpPr>
            <a:spLocks noGrp="1"/>
          </p:cNvSpPr>
          <p:nvPr>
            <p:ph idx="1"/>
          </p:nvPr>
        </p:nvSpPr>
        <p:spPr/>
        <p:txBody>
          <a:bodyPr>
            <a:normAutofit/>
          </a:bodyPr>
          <a:lstStyle/>
          <a:p>
            <a:pPr algn="just">
              <a:spcBef>
                <a:spcPts val="0"/>
              </a:spcBef>
            </a:pPr>
            <a:r>
              <a:rPr lang="id-ID" dirty="0"/>
              <a:t>Format query tipe data CHAR dan VARCHAR:</a:t>
            </a:r>
          </a:p>
          <a:p>
            <a:pPr algn="just">
              <a:spcBef>
                <a:spcPts val="0"/>
              </a:spcBef>
            </a:pPr>
            <a:r>
              <a:rPr lang="id-ID" dirty="0" smtClean="0"/>
              <a:t>CHAR </a:t>
            </a:r>
            <a:r>
              <a:rPr lang="id-ID" dirty="0"/>
              <a:t>[(M)]</a:t>
            </a:r>
          </a:p>
          <a:p>
            <a:pPr algn="just">
              <a:spcBef>
                <a:spcPts val="0"/>
              </a:spcBef>
            </a:pPr>
            <a:r>
              <a:rPr lang="id-ID" dirty="0"/>
              <a:t>VARCHAR [(M)]</a:t>
            </a:r>
            <a:endParaRPr lang="id-ID" dirty="0"/>
          </a:p>
        </p:txBody>
      </p:sp>
      <p:pic>
        <p:nvPicPr>
          <p:cNvPr id="4" name="Picture 3"/>
          <p:cNvPicPr>
            <a:picLocks noChangeAspect="1"/>
          </p:cNvPicPr>
          <p:nvPr/>
        </p:nvPicPr>
        <p:blipFill>
          <a:blip r:embed="rId2"/>
          <a:stretch>
            <a:fillRect/>
          </a:stretch>
        </p:blipFill>
        <p:spPr>
          <a:xfrm>
            <a:off x="919442" y="2950583"/>
            <a:ext cx="8084178" cy="2576158"/>
          </a:xfrm>
          <a:prstGeom prst="rect">
            <a:avLst/>
          </a:prstGeom>
        </p:spPr>
      </p:pic>
    </p:spTree>
    <p:extLst>
      <p:ext uri="{BB962C8B-B14F-4D97-AF65-F5344CB8AC3E}">
        <p14:creationId xmlns:p14="http://schemas.microsoft.com/office/powerpoint/2010/main" val="359714054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4000" dirty="0"/>
              <a:t>Tipe data </a:t>
            </a:r>
            <a:r>
              <a:rPr lang="id-ID" sz="4000" dirty="0" smtClean="0"/>
              <a:t>STRING </a:t>
            </a:r>
            <a:r>
              <a:rPr lang="id-ID" sz="4000" dirty="0" smtClean="0"/>
              <a:t>- </a:t>
            </a:r>
            <a:r>
              <a:rPr lang="id-ID" sz="4000" dirty="0"/>
              <a:t>CHAR dan </a:t>
            </a:r>
            <a:r>
              <a:rPr lang="id-ID" sz="4000" dirty="0" smtClean="0"/>
              <a:t>VARCHAR </a:t>
            </a:r>
            <a:r>
              <a:rPr lang="id-ID" sz="4000" dirty="0" smtClean="0"/>
              <a:t>(Contd-4)</a:t>
            </a:r>
            <a:endParaRPr lang="id-ID" sz="4000" dirty="0"/>
          </a:p>
        </p:txBody>
      </p:sp>
      <p:sp>
        <p:nvSpPr>
          <p:cNvPr id="3" name="Content Placeholder 2"/>
          <p:cNvSpPr>
            <a:spLocks noGrp="1"/>
          </p:cNvSpPr>
          <p:nvPr>
            <p:ph idx="1"/>
          </p:nvPr>
        </p:nvSpPr>
        <p:spPr/>
        <p:txBody>
          <a:bodyPr>
            <a:normAutofit/>
          </a:bodyPr>
          <a:lstStyle/>
          <a:p>
            <a:pPr algn="just">
              <a:spcBef>
                <a:spcPts val="0"/>
              </a:spcBef>
            </a:pPr>
            <a:endParaRPr lang="id-ID" dirty="0"/>
          </a:p>
        </p:txBody>
      </p:sp>
      <p:pic>
        <p:nvPicPr>
          <p:cNvPr id="5" name="Picture 4"/>
          <p:cNvPicPr>
            <a:picLocks noChangeAspect="1"/>
          </p:cNvPicPr>
          <p:nvPr/>
        </p:nvPicPr>
        <p:blipFill>
          <a:blip r:embed="rId2"/>
          <a:stretch>
            <a:fillRect/>
          </a:stretch>
        </p:blipFill>
        <p:spPr>
          <a:xfrm>
            <a:off x="476252" y="1658984"/>
            <a:ext cx="8258704" cy="4163592"/>
          </a:xfrm>
          <a:prstGeom prst="rect">
            <a:avLst/>
          </a:prstGeom>
        </p:spPr>
      </p:pic>
    </p:spTree>
    <p:extLst>
      <p:ext uri="{BB962C8B-B14F-4D97-AF65-F5344CB8AC3E}">
        <p14:creationId xmlns:p14="http://schemas.microsoft.com/office/powerpoint/2010/main" val="6056406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3600" dirty="0"/>
              <a:t>Tipe data </a:t>
            </a:r>
            <a:r>
              <a:rPr lang="id-ID" sz="3600" dirty="0" smtClean="0"/>
              <a:t>STRING </a:t>
            </a:r>
            <a:r>
              <a:rPr lang="id-ID" sz="3600" dirty="0" smtClean="0"/>
              <a:t>- </a:t>
            </a:r>
            <a:r>
              <a:rPr lang="id-ID" sz="3600" dirty="0"/>
              <a:t>BINARY dan </a:t>
            </a:r>
            <a:r>
              <a:rPr lang="id-ID" sz="3600" dirty="0" smtClean="0"/>
              <a:t>VARBINARY </a:t>
            </a:r>
            <a:r>
              <a:rPr lang="id-ID" sz="3600" dirty="0" smtClean="0"/>
              <a:t>(Contd-5)</a:t>
            </a:r>
            <a:endParaRPr lang="id-ID" sz="3600" dirty="0"/>
          </a:p>
        </p:txBody>
      </p:sp>
      <p:sp>
        <p:nvSpPr>
          <p:cNvPr id="3" name="Content Placeholder 2"/>
          <p:cNvSpPr>
            <a:spLocks noGrp="1"/>
          </p:cNvSpPr>
          <p:nvPr>
            <p:ph idx="1"/>
          </p:nvPr>
        </p:nvSpPr>
        <p:spPr/>
        <p:txBody>
          <a:bodyPr>
            <a:normAutofit/>
          </a:bodyPr>
          <a:lstStyle/>
          <a:p>
            <a:pPr algn="just">
              <a:spcBef>
                <a:spcPts val="0"/>
              </a:spcBef>
            </a:pPr>
            <a:r>
              <a:rPr lang="id-ID" dirty="0"/>
              <a:t>dimana tipe data binary akan </a:t>
            </a:r>
            <a:r>
              <a:rPr lang="id-ID" b="1" dirty="0"/>
              <a:t>disimpan secara biner</a:t>
            </a:r>
            <a:r>
              <a:rPr lang="id-ID" dirty="0"/>
              <a:t> (bit per bit), bukan secara karakter seperti CHAR. Sederhananya, hal ini akan berefek pada </a:t>
            </a:r>
            <a:r>
              <a:rPr lang="id-ID" b="1" dirty="0"/>
              <a:t>case-sensitif</a:t>
            </a:r>
            <a:r>
              <a:rPr lang="id-ID" dirty="0"/>
              <a:t> data (perbedaan penggunaan huruf besar dan huruf kecil</a:t>
            </a:r>
            <a:r>
              <a:rPr lang="id-ID" dirty="0" smtClean="0"/>
              <a:t>).</a:t>
            </a:r>
          </a:p>
          <a:p>
            <a:pPr algn="just">
              <a:spcBef>
                <a:spcPts val="0"/>
              </a:spcBef>
            </a:pPr>
            <a:r>
              <a:rPr lang="id-ID" dirty="0"/>
              <a:t>Format query tipe data BINARY dan VARBINARY:</a:t>
            </a:r>
          </a:p>
          <a:p>
            <a:pPr algn="just">
              <a:spcBef>
                <a:spcPts val="0"/>
              </a:spcBef>
            </a:pPr>
            <a:r>
              <a:rPr lang="id-ID" dirty="0" smtClean="0"/>
              <a:t>BINARY </a:t>
            </a:r>
            <a:r>
              <a:rPr lang="id-ID" dirty="0"/>
              <a:t>[(M)]</a:t>
            </a:r>
          </a:p>
          <a:p>
            <a:pPr algn="just">
              <a:spcBef>
                <a:spcPts val="0"/>
              </a:spcBef>
            </a:pPr>
            <a:r>
              <a:rPr lang="id-ID" dirty="0"/>
              <a:t>VAR BINARY [(M)]</a:t>
            </a:r>
            <a:endParaRPr lang="id-ID" dirty="0"/>
          </a:p>
        </p:txBody>
      </p:sp>
    </p:spTree>
    <p:extLst>
      <p:ext uri="{BB962C8B-B14F-4D97-AF65-F5344CB8AC3E}">
        <p14:creationId xmlns:p14="http://schemas.microsoft.com/office/powerpoint/2010/main" val="321290606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3600" dirty="0"/>
              <a:t>Tipe data </a:t>
            </a:r>
            <a:r>
              <a:rPr lang="id-ID" sz="3600" dirty="0" smtClean="0"/>
              <a:t>STRING </a:t>
            </a:r>
            <a:r>
              <a:rPr lang="id-ID" sz="3600" dirty="0" smtClean="0"/>
              <a:t>- </a:t>
            </a:r>
            <a:r>
              <a:rPr lang="id-ID" sz="3600" dirty="0"/>
              <a:t>BINARY dan </a:t>
            </a:r>
            <a:r>
              <a:rPr lang="id-ID" sz="3600" dirty="0" smtClean="0"/>
              <a:t>VARBINARY </a:t>
            </a:r>
            <a:r>
              <a:rPr lang="id-ID" sz="3600" dirty="0" smtClean="0"/>
              <a:t>(Contd-6)</a:t>
            </a:r>
            <a:endParaRPr lang="id-ID" sz="3600" dirty="0"/>
          </a:p>
        </p:txBody>
      </p:sp>
      <p:sp>
        <p:nvSpPr>
          <p:cNvPr id="3" name="Content Placeholder 2"/>
          <p:cNvSpPr>
            <a:spLocks noGrp="1"/>
          </p:cNvSpPr>
          <p:nvPr>
            <p:ph idx="1"/>
          </p:nvPr>
        </p:nvSpPr>
        <p:spPr/>
        <p:txBody>
          <a:bodyPr>
            <a:normAutofit/>
          </a:bodyPr>
          <a:lstStyle/>
          <a:p>
            <a:pPr algn="just">
              <a:spcBef>
                <a:spcPts val="0"/>
              </a:spcBef>
            </a:pPr>
            <a:endParaRPr lang="id-ID" dirty="0"/>
          </a:p>
        </p:txBody>
      </p:sp>
      <p:pic>
        <p:nvPicPr>
          <p:cNvPr id="4" name="Picture 3"/>
          <p:cNvPicPr>
            <a:picLocks noChangeAspect="1"/>
          </p:cNvPicPr>
          <p:nvPr/>
        </p:nvPicPr>
        <p:blipFill>
          <a:blip r:embed="rId2"/>
          <a:stretch>
            <a:fillRect/>
          </a:stretch>
        </p:blipFill>
        <p:spPr>
          <a:xfrm>
            <a:off x="476252" y="1658983"/>
            <a:ext cx="5843866" cy="4902039"/>
          </a:xfrm>
          <a:prstGeom prst="rect">
            <a:avLst/>
          </a:prstGeom>
        </p:spPr>
      </p:pic>
    </p:spTree>
    <p:extLst>
      <p:ext uri="{BB962C8B-B14F-4D97-AF65-F5344CB8AC3E}">
        <p14:creationId xmlns:p14="http://schemas.microsoft.com/office/powerpoint/2010/main" val="174430452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3600" dirty="0"/>
              <a:t>Tipe data </a:t>
            </a:r>
            <a:r>
              <a:rPr lang="id-ID" sz="3600" dirty="0" smtClean="0"/>
              <a:t>STRING </a:t>
            </a:r>
            <a:r>
              <a:rPr lang="id-ID" sz="3600" dirty="0" smtClean="0"/>
              <a:t>– </a:t>
            </a:r>
            <a:r>
              <a:rPr lang="id-ID" sz="3600" dirty="0" smtClean="0"/>
              <a:t>TEXT </a:t>
            </a:r>
            <a:r>
              <a:rPr lang="id-ID" sz="3600" dirty="0" smtClean="0"/>
              <a:t>(Contd-7)</a:t>
            </a:r>
            <a:endParaRPr lang="id-ID" sz="3600" dirty="0"/>
          </a:p>
        </p:txBody>
      </p:sp>
      <p:sp>
        <p:nvSpPr>
          <p:cNvPr id="3" name="Content Placeholder 2"/>
          <p:cNvSpPr>
            <a:spLocks noGrp="1"/>
          </p:cNvSpPr>
          <p:nvPr>
            <p:ph idx="1"/>
          </p:nvPr>
        </p:nvSpPr>
        <p:spPr/>
        <p:txBody>
          <a:bodyPr>
            <a:normAutofit/>
          </a:bodyPr>
          <a:lstStyle/>
          <a:p>
            <a:pPr algn="just">
              <a:spcBef>
                <a:spcPts val="0"/>
              </a:spcBef>
            </a:pPr>
            <a:r>
              <a:rPr lang="id-ID" dirty="0"/>
              <a:t>Untuk data string yang lebih besar, MySQL menyediakan tipe data </a:t>
            </a:r>
            <a:r>
              <a:rPr lang="id-ID" b="1" dirty="0"/>
              <a:t>TEXT</a:t>
            </a:r>
            <a:r>
              <a:rPr lang="id-ID" dirty="0"/>
              <a:t>, yang terdiri dari : </a:t>
            </a:r>
            <a:r>
              <a:rPr lang="id-ID" b="1" dirty="0"/>
              <a:t>TINYTEXT, TEXT, MEDIUMTEXT</a:t>
            </a:r>
            <a:r>
              <a:rPr lang="id-ID" dirty="0"/>
              <a:t>, dan </a:t>
            </a:r>
            <a:r>
              <a:rPr lang="id-ID" b="1" dirty="0"/>
              <a:t>LONGTEXT.</a:t>
            </a:r>
            <a:endParaRPr lang="id-ID" dirty="0"/>
          </a:p>
        </p:txBody>
      </p:sp>
      <p:pic>
        <p:nvPicPr>
          <p:cNvPr id="4" name="Picture 3"/>
          <p:cNvPicPr>
            <a:picLocks noChangeAspect="1"/>
          </p:cNvPicPr>
          <p:nvPr/>
        </p:nvPicPr>
        <p:blipFill>
          <a:blip r:embed="rId2"/>
          <a:stretch>
            <a:fillRect/>
          </a:stretch>
        </p:blipFill>
        <p:spPr>
          <a:xfrm>
            <a:off x="961465" y="2964871"/>
            <a:ext cx="8076404" cy="2561870"/>
          </a:xfrm>
          <a:prstGeom prst="rect">
            <a:avLst/>
          </a:prstGeom>
        </p:spPr>
      </p:pic>
    </p:spTree>
    <p:extLst>
      <p:ext uri="{BB962C8B-B14F-4D97-AF65-F5344CB8AC3E}">
        <p14:creationId xmlns:p14="http://schemas.microsoft.com/office/powerpoint/2010/main" val="3987032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Data menjadi Informasi</a:t>
            </a:r>
            <a:endParaRPr lang="id-ID"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136" y="1600200"/>
            <a:ext cx="3226677" cy="219817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289" y="3956068"/>
            <a:ext cx="2952522" cy="21083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4924" y="2796526"/>
            <a:ext cx="4520734" cy="2260367"/>
          </a:xfrm>
          <a:prstGeom prst="rect">
            <a:avLst/>
          </a:prstGeom>
        </p:spPr>
      </p:pic>
      <p:cxnSp>
        <p:nvCxnSpPr>
          <p:cNvPr id="8" name="Straight Arrow Connector 7"/>
          <p:cNvCxnSpPr>
            <a:stCxn id="4" idx="3"/>
          </p:cNvCxnSpPr>
          <p:nvPr/>
        </p:nvCxnSpPr>
        <p:spPr>
          <a:xfrm>
            <a:off x="3488813" y="2699287"/>
            <a:ext cx="786113" cy="7162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3"/>
          </p:cNvCxnSpPr>
          <p:nvPr/>
        </p:nvCxnSpPr>
        <p:spPr>
          <a:xfrm flipV="1">
            <a:off x="3488813" y="4195482"/>
            <a:ext cx="786113" cy="8147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997387" y="2299177"/>
            <a:ext cx="1810248" cy="400110"/>
          </a:xfrm>
          <a:prstGeom prst="rect">
            <a:avLst/>
          </a:prstGeom>
          <a:noFill/>
        </p:spPr>
        <p:txBody>
          <a:bodyPr wrap="square" rtlCol="0">
            <a:spAutoFit/>
          </a:bodyPr>
          <a:lstStyle/>
          <a:p>
            <a:pPr algn="ctr"/>
            <a:r>
              <a:rPr lang="id-ID" sz="2000" dirty="0"/>
              <a:t>Infografis</a:t>
            </a:r>
          </a:p>
        </p:txBody>
      </p:sp>
    </p:spTree>
    <p:extLst>
      <p:ext uri="{BB962C8B-B14F-4D97-AF65-F5344CB8AC3E}">
        <p14:creationId xmlns:p14="http://schemas.microsoft.com/office/powerpoint/2010/main" val="1507348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3600" dirty="0"/>
              <a:t>Tipe data </a:t>
            </a:r>
            <a:r>
              <a:rPr lang="id-ID" sz="3600" dirty="0" smtClean="0"/>
              <a:t>STRING </a:t>
            </a:r>
            <a:r>
              <a:rPr lang="id-ID" sz="3600" dirty="0" smtClean="0"/>
              <a:t>– </a:t>
            </a:r>
            <a:r>
              <a:rPr lang="id-ID" sz="3600" dirty="0" smtClean="0"/>
              <a:t>TEXT </a:t>
            </a:r>
            <a:r>
              <a:rPr lang="id-ID" sz="3600" dirty="0" smtClean="0"/>
              <a:t>(Contd-8)</a:t>
            </a:r>
            <a:endParaRPr lang="id-ID" sz="3600" dirty="0"/>
          </a:p>
        </p:txBody>
      </p:sp>
      <p:sp>
        <p:nvSpPr>
          <p:cNvPr id="3" name="Content Placeholder 2"/>
          <p:cNvSpPr>
            <a:spLocks noGrp="1"/>
          </p:cNvSpPr>
          <p:nvPr>
            <p:ph idx="1"/>
          </p:nvPr>
        </p:nvSpPr>
        <p:spPr/>
        <p:txBody>
          <a:bodyPr>
            <a:normAutofit/>
          </a:bodyPr>
          <a:lstStyle/>
          <a:p>
            <a:pPr algn="just">
              <a:spcBef>
                <a:spcPts val="0"/>
              </a:spcBef>
            </a:pPr>
            <a:endParaRPr lang="id-ID" dirty="0"/>
          </a:p>
        </p:txBody>
      </p:sp>
      <p:pic>
        <p:nvPicPr>
          <p:cNvPr id="5" name="Picture 4"/>
          <p:cNvPicPr>
            <a:picLocks noChangeAspect="1"/>
          </p:cNvPicPr>
          <p:nvPr/>
        </p:nvPicPr>
        <p:blipFill>
          <a:blip r:embed="rId2"/>
          <a:stretch>
            <a:fillRect/>
          </a:stretch>
        </p:blipFill>
        <p:spPr>
          <a:xfrm>
            <a:off x="476252" y="1658983"/>
            <a:ext cx="5948364" cy="4956970"/>
          </a:xfrm>
          <a:prstGeom prst="rect">
            <a:avLst/>
          </a:prstGeom>
        </p:spPr>
      </p:pic>
    </p:spTree>
    <p:extLst>
      <p:ext uri="{BB962C8B-B14F-4D97-AF65-F5344CB8AC3E}">
        <p14:creationId xmlns:p14="http://schemas.microsoft.com/office/powerpoint/2010/main" val="89961187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3600" dirty="0"/>
              <a:t>Tipe data </a:t>
            </a:r>
            <a:r>
              <a:rPr lang="id-ID" sz="3600" dirty="0" smtClean="0"/>
              <a:t>STRING </a:t>
            </a:r>
            <a:r>
              <a:rPr lang="id-ID" sz="3600" dirty="0" smtClean="0"/>
              <a:t>– </a:t>
            </a:r>
            <a:r>
              <a:rPr lang="id-ID" sz="3600" dirty="0" smtClean="0"/>
              <a:t>BLOB </a:t>
            </a:r>
            <a:r>
              <a:rPr lang="id-ID" sz="3600" dirty="0" smtClean="0"/>
              <a:t>(Contd-9)</a:t>
            </a:r>
            <a:endParaRPr lang="id-ID" sz="3600" dirty="0"/>
          </a:p>
        </p:txBody>
      </p:sp>
      <p:sp>
        <p:nvSpPr>
          <p:cNvPr id="3" name="Content Placeholder 2"/>
          <p:cNvSpPr>
            <a:spLocks noGrp="1"/>
          </p:cNvSpPr>
          <p:nvPr>
            <p:ph idx="1"/>
          </p:nvPr>
        </p:nvSpPr>
        <p:spPr/>
        <p:txBody>
          <a:bodyPr>
            <a:normAutofit/>
          </a:bodyPr>
          <a:lstStyle/>
          <a:p>
            <a:pPr algn="just">
              <a:spcBef>
                <a:spcPts val="0"/>
              </a:spcBef>
            </a:pPr>
            <a:r>
              <a:rPr lang="id-ID" dirty="0"/>
              <a:t>tipe data </a:t>
            </a:r>
            <a:r>
              <a:rPr lang="id-ID" i="1" dirty="0"/>
              <a:t>versi binary</a:t>
            </a:r>
            <a:r>
              <a:rPr lang="id-ID" dirty="0"/>
              <a:t> dari </a:t>
            </a:r>
            <a:r>
              <a:rPr lang="id-ID" b="1" dirty="0"/>
              <a:t>TEXT</a:t>
            </a:r>
            <a:r>
              <a:rPr lang="id-ID" dirty="0"/>
              <a:t>, dimana karakter akan disimpan dalam </a:t>
            </a:r>
            <a:r>
              <a:rPr lang="id-ID" b="1" dirty="0"/>
              <a:t>bit</a:t>
            </a:r>
            <a:r>
              <a:rPr lang="id-ID" dirty="0"/>
              <a:t>. Dan untuk karakter huruf, huruf besar dan kecil akan dibedakan (‘A’ </a:t>
            </a:r>
            <a:r>
              <a:rPr lang="id-ID" u="sng" dirty="0"/>
              <a:t>tidak sama dengan</a:t>
            </a:r>
            <a:r>
              <a:rPr lang="id-ID" dirty="0"/>
              <a:t> ‘a’). Sama seperty </a:t>
            </a:r>
            <a:r>
              <a:rPr lang="id-ID" b="1" dirty="0"/>
              <a:t>TEXT, BLOB</a:t>
            </a:r>
            <a:r>
              <a:rPr lang="id-ID" dirty="0"/>
              <a:t> juga memiliki beberapa tipe : </a:t>
            </a:r>
            <a:r>
              <a:rPr lang="id-ID" b="1" dirty="0"/>
              <a:t>TINY BLOB, BLOB, MEDIUM BLOB</a:t>
            </a:r>
            <a:r>
              <a:rPr lang="id-ID" dirty="0"/>
              <a:t>, dan </a:t>
            </a:r>
            <a:r>
              <a:rPr lang="id-ID" b="1" dirty="0"/>
              <a:t>LONGBLOB</a:t>
            </a:r>
            <a:r>
              <a:rPr lang="id-ID" dirty="0"/>
              <a:t>.</a:t>
            </a:r>
            <a:endParaRPr lang="id-ID" b="1" dirty="0"/>
          </a:p>
        </p:txBody>
      </p:sp>
      <p:pic>
        <p:nvPicPr>
          <p:cNvPr id="4" name="Picture 3"/>
          <p:cNvPicPr>
            <a:picLocks noChangeAspect="1"/>
          </p:cNvPicPr>
          <p:nvPr/>
        </p:nvPicPr>
        <p:blipFill>
          <a:blip r:embed="rId2"/>
          <a:stretch>
            <a:fillRect/>
          </a:stretch>
        </p:blipFill>
        <p:spPr>
          <a:xfrm>
            <a:off x="960905" y="4088821"/>
            <a:ext cx="7431164" cy="2429838"/>
          </a:xfrm>
          <a:prstGeom prst="rect">
            <a:avLst/>
          </a:prstGeom>
        </p:spPr>
      </p:pic>
    </p:spTree>
    <p:extLst>
      <p:ext uri="{BB962C8B-B14F-4D97-AF65-F5344CB8AC3E}">
        <p14:creationId xmlns:p14="http://schemas.microsoft.com/office/powerpoint/2010/main" val="111534098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3600" dirty="0"/>
              <a:t>Tipe data </a:t>
            </a:r>
            <a:r>
              <a:rPr lang="id-ID" sz="3600" dirty="0" smtClean="0"/>
              <a:t>STRING </a:t>
            </a:r>
            <a:r>
              <a:rPr lang="id-ID" sz="3600" dirty="0" smtClean="0"/>
              <a:t>– </a:t>
            </a:r>
            <a:r>
              <a:rPr lang="id-ID" sz="3600" dirty="0" smtClean="0"/>
              <a:t>BLOB </a:t>
            </a:r>
            <a:r>
              <a:rPr lang="id-ID" sz="3600" dirty="0" smtClean="0"/>
              <a:t>(Contd-10)</a:t>
            </a:r>
            <a:endParaRPr lang="id-ID" sz="3600" dirty="0"/>
          </a:p>
        </p:txBody>
      </p:sp>
      <p:sp>
        <p:nvSpPr>
          <p:cNvPr id="3" name="Content Placeholder 2"/>
          <p:cNvSpPr>
            <a:spLocks noGrp="1"/>
          </p:cNvSpPr>
          <p:nvPr>
            <p:ph idx="1"/>
          </p:nvPr>
        </p:nvSpPr>
        <p:spPr/>
        <p:txBody>
          <a:bodyPr>
            <a:normAutofit/>
          </a:bodyPr>
          <a:lstStyle/>
          <a:p>
            <a:pPr algn="just">
              <a:spcBef>
                <a:spcPts val="0"/>
              </a:spcBef>
            </a:pPr>
            <a:endParaRPr lang="id-ID" b="1" dirty="0"/>
          </a:p>
        </p:txBody>
      </p:sp>
      <p:pic>
        <p:nvPicPr>
          <p:cNvPr id="5" name="Picture 4"/>
          <p:cNvPicPr>
            <a:picLocks noChangeAspect="1"/>
          </p:cNvPicPr>
          <p:nvPr/>
        </p:nvPicPr>
        <p:blipFill>
          <a:blip r:embed="rId2"/>
          <a:stretch>
            <a:fillRect/>
          </a:stretch>
        </p:blipFill>
        <p:spPr>
          <a:xfrm>
            <a:off x="476252" y="1658984"/>
            <a:ext cx="5722818" cy="4970416"/>
          </a:xfrm>
          <a:prstGeom prst="rect">
            <a:avLst/>
          </a:prstGeom>
        </p:spPr>
      </p:pic>
    </p:spTree>
    <p:extLst>
      <p:ext uri="{BB962C8B-B14F-4D97-AF65-F5344CB8AC3E}">
        <p14:creationId xmlns:p14="http://schemas.microsoft.com/office/powerpoint/2010/main" val="61587710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Tipe data DATE &amp;TIME</a:t>
            </a:r>
          </a:p>
        </p:txBody>
      </p:sp>
      <p:sp>
        <p:nvSpPr>
          <p:cNvPr id="3" name="Content Placeholder 2"/>
          <p:cNvSpPr>
            <a:spLocks noGrp="1"/>
          </p:cNvSpPr>
          <p:nvPr>
            <p:ph idx="1"/>
          </p:nvPr>
        </p:nvSpPr>
        <p:spPr/>
        <p:txBody>
          <a:bodyPr>
            <a:normAutofit fontScale="85000" lnSpcReduction="20000"/>
          </a:bodyPr>
          <a:lstStyle/>
          <a:p>
            <a:pPr algn="just">
              <a:spcBef>
                <a:spcPts val="0"/>
              </a:spcBef>
            </a:pPr>
            <a:r>
              <a:rPr lang="id-ID" b="1" dirty="0"/>
              <a:t>tipe data date (tanggal)</a:t>
            </a:r>
            <a:r>
              <a:rPr lang="id-ID" dirty="0"/>
              <a:t>, tipe data ini digunakan untuk menyimpan data yang berkaitan dengan tanggal dan waktu. Tipe data </a:t>
            </a:r>
            <a:r>
              <a:rPr lang="id-ID" b="1" dirty="0"/>
              <a:t>date</a:t>
            </a:r>
            <a:r>
              <a:rPr lang="id-ID" dirty="0"/>
              <a:t>, terdiri dari: </a:t>
            </a:r>
            <a:r>
              <a:rPr lang="id-ID" b="1" dirty="0"/>
              <a:t>DATE, TIME, DATETIME, TIMESTAMP,</a:t>
            </a:r>
            <a:r>
              <a:rPr lang="id-ID" dirty="0"/>
              <a:t> dan </a:t>
            </a:r>
            <a:r>
              <a:rPr lang="id-ID" b="1" dirty="0"/>
              <a:t>YEAR</a:t>
            </a:r>
            <a:r>
              <a:rPr lang="id-ID" dirty="0"/>
              <a:t>.</a:t>
            </a:r>
            <a:endParaRPr lang="id-ID" b="1" dirty="0" smtClean="0"/>
          </a:p>
          <a:p>
            <a:pPr algn="just">
              <a:spcBef>
                <a:spcPts val="0"/>
              </a:spcBef>
            </a:pPr>
            <a:r>
              <a:rPr lang="en-US" b="1" dirty="0" smtClean="0"/>
              <a:t>DATE</a:t>
            </a:r>
            <a:endParaRPr lang="en-US" b="1" dirty="0"/>
          </a:p>
          <a:p>
            <a:pPr marL="444500" indent="0" algn="just">
              <a:spcBef>
                <a:spcPts val="0"/>
              </a:spcBef>
              <a:buNone/>
            </a:pPr>
            <a:r>
              <a:rPr lang="en-US" dirty="0"/>
              <a:t>Date from 1000-01-01 to 9999-12-31 in the </a:t>
            </a:r>
            <a:r>
              <a:rPr lang="en-US" dirty="0" smtClean="0"/>
              <a:t>format</a:t>
            </a:r>
            <a:r>
              <a:rPr lang="id-ID" dirty="0" smtClean="0"/>
              <a:t> </a:t>
            </a:r>
            <a:r>
              <a:rPr lang="en-US" dirty="0" smtClean="0"/>
              <a:t>YYYY-MM-DD</a:t>
            </a:r>
            <a:endParaRPr lang="en-US" dirty="0"/>
          </a:p>
          <a:p>
            <a:pPr algn="just">
              <a:spcBef>
                <a:spcPts val="0"/>
              </a:spcBef>
            </a:pPr>
            <a:r>
              <a:rPr lang="en-US" b="1" dirty="0" smtClean="0"/>
              <a:t>TIME</a:t>
            </a:r>
            <a:endParaRPr lang="en-US" b="1" dirty="0"/>
          </a:p>
          <a:p>
            <a:pPr marL="444500" indent="0" algn="just">
              <a:spcBef>
                <a:spcPts val="0"/>
              </a:spcBef>
              <a:buNone/>
            </a:pPr>
            <a:r>
              <a:rPr lang="en-US" dirty="0"/>
              <a:t>Time in the format </a:t>
            </a:r>
            <a:r>
              <a:rPr lang="en-US" dirty="0" smtClean="0"/>
              <a:t>HH:MM:SS</a:t>
            </a:r>
            <a:endParaRPr lang="en-US" dirty="0"/>
          </a:p>
          <a:p>
            <a:pPr algn="just">
              <a:spcBef>
                <a:spcPts val="0"/>
              </a:spcBef>
            </a:pPr>
            <a:r>
              <a:rPr lang="en-US" b="1" dirty="0"/>
              <a:t>YEAR</a:t>
            </a:r>
          </a:p>
          <a:p>
            <a:pPr marL="444500" indent="0" algn="just">
              <a:spcBef>
                <a:spcPts val="0"/>
              </a:spcBef>
              <a:buNone/>
            </a:pPr>
            <a:r>
              <a:rPr lang="en-US" dirty="0"/>
              <a:t>A 2 or 4 digit year, 2 digit years support a range of 70 (</a:t>
            </a:r>
            <a:r>
              <a:rPr lang="en-US" dirty="0" smtClean="0"/>
              <a:t>1970)</a:t>
            </a:r>
            <a:r>
              <a:rPr lang="id-ID" dirty="0" smtClean="0"/>
              <a:t> </a:t>
            </a:r>
            <a:r>
              <a:rPr lang="en-US" dirty="0" smtClean="0"/>
              <a:t>to </a:t>
            </a:r>
            <a:r>
              <a:rPr lang="en-US" dirty="0"/>
              <a:t>69 (2069), 4 digit years support a range of 1901 to </a:t>
            </a:r>
            <a:r>
              <a:rPr lang="en-US" dirty="0" smtClean="0"/>
              <a:t>2155</a:t>
            </a:r>
            <a:endParaRPr lang="en-US" dirty="0"/>
          </a:p>
          <a:p>
            <a:pPr algn="just">
              <a:spcBef>
                <a:spcPts val="0"/>
              </a:spcBef>
            </a:pPr>
            <a:r>
              <a:rPr lang="en-US" b="1" dirty="0" smtClean="0"/>
              <a:t>DATETIME</a:t>
            </a:r>
          </a:p>
          <a:p>
            <a:pPr marL="444500" indent="0" algn="just">
              <a:spcBef>
                <a:spcPts val="0"/>
              </a:spcBef>
              <a:buNone/>
            </a:pPr>
            <a:r>
              <a:rPr lang="en-US" dirty="0" smtClean="0"/>
              <a:t>A combination of DATE and TIME</a:t>
            </a:r>
            <a:endParaRPr lang="en-US" dirty="0"/>
          </a:p>
          <a:p>
            <a:pPr algn="just">
              <a:spcBef>
                <a:spcPts val="0"/>
              </a:spcBef>
            </a:pPr>
            <a:r>
              <a:rPr lang="en-US" b="1" dirty="0" smtClean="0"/>
              <a:t>TIMESTAMP</a:t>
            </a:r>
          </a:p>
          <a:p>
            <a:pPr marL="444500" indent="0" algn="just">
              <a:spcBef>
                <a:spcPts val="0"/>
              </a:spcBef>
              <a:buNone/>
            </a:pPr>
            <a:r>
              <a:rPr lang="en-US" dirty="0" smtClean="0"/>
              <a:t>Functionally equivalent to DATETIME (but with a smaller</a:t>
            </a:r>
            <a:r>
              <a:rPr lang="id-ID" dirty="0" smtClean="0"/>
              <a:t> </a:t>
            </a:r>
            <a:r>
              <a:rPr lang="en-US" dirty="0" smtClean="0"/>
              <a:t>range)</a:t>
            </a:r>
            <a:endParaRPr lang="id-ID" dirty="0"/>
          </a:p>
        </p:txBody>
      </p:sp>
    </p:spTree>
    <p:extLst>
      <p:ext uri="{BB962C8B-B14F-4D97-AF65-F5344CB8AC3E}">
        <p14:creationId xmlns:p14="http://schemas.microsoft.com/office/powerpoint/2010/main" val="382344491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Tipe data DATE &amp;</a:t>
            </a:r>
            <a:r>
              <a:rPr lang="id-ID" dirty="0" smtClean="0"/>
              <a:t>TIME - DATE </a:t>
            </a:r>
            <a:r>
              <a:rPr lang="id-ID" dirty="0"/>
              <a:t>(</a:t>
            </a:r>
            <a:r>
              <a:rPr lang="id-ID" dirty="0" smtClean="0"/>
              <a:t>Contd-1)</a:t>
            </a:r>
            <a:endParaRPr lang="id-ID" dirty="0"/>
          </a:p>
        </p:txBody>
      </p:sp>
      <p:sp>
        <p:nvSpPr>
          <p:cNvPr id="3" name="Content Placeholder 2"/>
          <p:cNvSpPr>
            <a:spLocks noGrp="1"/>
          </p:cNvSpPr>
          <p:nvPr>
            <p:ph idx="1"/>
          </p:nvPr>
        </p:nvSpPr>
        <p:spPr/>
        <p:txBody>
          <a:bodyPr>
            <a:normAutofit/>
          </a:bodyPr>
          <a:lstStyle/>
          <a:p>
            <a:pPr algn="just">
              <a:spcBef>
                <a:spcPts val="0"/>
              </a:spcBef>
            </a:pPr>
            <a:r>
              <a:rPr lang="id-ID" b="1" dirty="0"/>
              <a:t>DATE, TIME, DATETIME, TIMESTAMP</a:t>
            </a:r>
            <a:r>
              <a:rPr lang="id-ID" dirty="0"/>
              <a:t>, dan </a:t>
            </a:r>
            <a:r>
              <a:rPr lang="id-ID" b="1" dirty="0"/>
              <a:t>YEAR</a:t>
            </a:r>
            <a:r>
              <a:rPr lang="id-ID" dirty="0"/>
              <a:t>. Perbedaan dari tipe-tipe tersebut terletak pada format penyimpanan data.</a:t>
            </a:r>
            <a:endParaRPr lang="id-ID" dirty="0"/>
          </a:p>
        </p:txBody>
      </p:sp>
      <p:pic>
        <p:nvPicPr>
          <p:cNvPr id="4" name="Picture 3"/>
          <p:cNvPicPr>
            <a:picLocks noChangeAspect="1"/>
          </p:cNvPicPr>
          <p:nvPr/>
        </p:nvPicPr>
        <p:blipFill>
          <a:blip r:embed="rId2"/>
          <a:stretch>
            <a:fillRect/>
          </a:stretch>
        </p:blipFill>
        <p:spPr>
          <a:xfrm>
            <a:off x="659745" y="2786903"/>
            <a:ext cx="6829425" cy="3086100"/>
          </a:xfrm>
          <a:prstGeom prst="rect">
            <a:avLst/>
          </a:prstGeom>
        </p:spPr>
      </p:pic>
    </p:spTree>
    <p:extLst>
      <p:ext uri="{BB962C8B-B14F-4D97-AF65-F5344CB8AC3E}">
        <p14:creationId xmlns:p14="http://schemas.microsoft.com/office/powerpoint/2010/main" val="116666192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Tipe data DATE &amp;</a:t>
            </a:r>
            <a:r>
              <a:rPr lang="id-ID" dirty="0" smtClean="0"/>
              <a:t>TIME - DATE </a:t>
            </a:r>
            <a:r>
              <a:rPr lang="id-ID" dirty="0"/>
              <a:t>(</a:t>
            </a:r>
            <a:r>
              <a:rPr lang="id-ID" dirty="0" smtClean="0"/>
              <a:t>Contd-2)</a:t>
            </a:r>
            <a:endParaRPr lang="id-ID" dirty="0"/>
          </a:p>
        </p:txBody>
      </p:sp>
      <p:sp>
        <p:nvSpPr>
          <p:cNvPr id="3" name="Content Placeholder 2"/>
          <p:cNvSpPr>
            <a:spLocks noGrp="1"/>
          </p:cNvSpPr>
          <p:nvPr>
            <p:ph idx="1"/>
          </p:nvPr>
        </p:nvSpPr>
        <p:spPr>
          <a:xfrm>
            <a:off x="5002306" y="1658984"/>
            <a:ext cx="3793352" cy="4859675"/>
          </a:xfrm>
        </p:spPr>
        <p:txBody>
          <a:bodyPr>
            <a:normAutofit fontScale="62500" lnSpcReduction="20000"/>
          </a:bodyPr>
          <a:lstStyle/>
          <a:p>
            <a:pPr fontAlgn="base"/>
            <a:r>
              <a:rPr lang="id-ID" b="1" dirty="0"/>
              <a:t>CCYY</a:t>
            </a:r>
            <a:r>
              <a:rPr lang="id-ID" dirty="0"/>
              <a:t> : input untuk tahun, dimana </a:t>
            </a:r>
            <a:r>
              <a:rPr lang="id-ID" b="1" dirty="0"/>
              <a:t>YY</a:t>
            </a:r>
            <a:r>
              <a:rPr lang="id-ID" dirty="0"/>
              <a:t> berupa tahun </a:t>
            </a:r>
            <a:r>
              <a:rPr lang="id-ID" b="1" dirty="0"/>
              <a:t>2 digit</a:t>
            </a:r>
            <a:r>
              <a:rPr lang="id-ID" dirty="0"/>
              <a:t>, seperti 98, 78, dan 00, sedangkan untuk </a:t>
            </a:r>
            <a:r>
              <a:rPr lang="id-ID" b="1" dirty="0"/>
              <a:t>CCYY</a:t>
            </a:r>
            <a:r>
              <a:rPr lang="id-ID" dirty="0"/>
              <a:t> adalah tahun dengan </a:t>
            </a:r>
            <a:r>
              <a:rPr lang="id-ID" b="1" dirty="0"/>
              <a:t>4 digit</a:t>
            </a:r>
            <a:r>
              <a:rPr lang="id-ID" dirty="0"/>
              <a:t>, seperti 2001, 1987, 2012. Untuk tahun dengan 2 digit, MySQL mengkonversinya dengan aturan 70-99 menjadi 1970-1999 dan 00-69 menjadi 2000-2069.</a:t>
            </a:r>
          </a:p>
          <a:p>
            <a:pPr fontAlgn="base"/>
            <a:r>
              <a:rPr lang="id-ID" b="1" dirty="0"/>
              <a:t>MM</a:t>
            </a:r>
            <a:r>
              <a:rPr lang="id-ID" dirty="0"/>
              <a:t>: bulan dalam format dua digit, seperti 05,07,dan 12.</a:t>
            </a:r>
          </a:p>
          <a:p>
            <a:pPr fontAlgn="base"/>
            <a:r>
              <a:rPr lang="id-ID" b="1" dirty="0"/>
              <a:t>DD</a:t>
            </a:r>
            <a:r>
              <a:rPr lang="id-ID" dirty="0"/>
              <a:t>: tanggal dalam format dua digit, seperti 14, 06 dan 30.</a:t>
            </a:r>
          </a:p>
          <a:p>
            <a:pPr fontAlgn="base"/>
            <a:r>
              <a:rPr lang="id-ID" b="1" dirty="0"/>
              <a:t>hh</a:t>
            </a:r>
            <a:r>
              <a:rPr lang="id-ID" dirty="0"/>
              <a:t>: jam dalam format 2 digit, seperti 06,09, dan 12.</a:t>
            </a:r>
          </a:p>
          <a:p>
            <a:pPr fontAlgn="base"/>
            <a:r>
              <a:rPr lang="id-ID" b="1" dirty="0"/>
              <a:t>mm</a:t>
            </a:r>
            <a:r>
              <a:rPr lang="id-ID" dirty="0"/>
              <a:t>: menit, dalam format 2 digit, seperti 15, 45, dan 59.</a:t>
            </a:r>
          </a:p>
          <a:p>
            <a:pPr fontAlgn="base"/>
            <a:r>
              <a:rPr lang="id-ID" b="1" dirty="0"/>
              <a:t>ss</a:t>
            </a:r>
            <a:r>
              <a:rPr lang="id-ID" dirty="0"/>
              <a:t>: detik, dalam format 2 digit, seperti 10, 40, dan 57</a:t>
            </a:r>
            <a:r>
              <a:rPr lang="id-ID" dirty="0" smtClean="0"/>
              <a:t>.</a:t>
            </a:r>
            <a:endParaRPr lang="id-ID" dirty="0"/>
          </a:p>
        </p:txBody>
      </p:sp>
      <p:pic>
        <p:nvPicPr>
          <p:cNvPr id="5" name="Picture 4"/>
          <p:cNvPicPr>
            <a:picLocks noChangeAspect="1"/>
          </p:cNvPicPr>
          <p:nvPr/>
        </p:nvPicPr>
        <p:blipFill>
          <a:blip r:embed="rId2"/>
          <a:stretch>
            <a:fillRect/>
          </a:stretch>
        </p:blipFill>
        <p:spPr>
          <a:xfrm>
            <a:off x="435430" y="1317046"/>
            <a:ext cx="4200525" cy="5543550"/>
          </a:xfrm>
          <a:prstGeom prst="rect">
            <a:avLst/>
          </a:prstGeom>
        </p:spPr>
      </p:pic>
    </p:spTree>
    <p:extLst>
      <p:ext uri="{BB962C8B-B14F-4D97-AF65-F5344CB8AC3E}">
        <p14:creationId xmlns:p14="http://schemas.microsoft.com/office/powerpoint/2010/main" val="268294652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Tipe data DATE &amp;</a:t>
            </a:r>
            <a:r>
              <a:rPr lang="id-ID" dirty="0" smtClean="0"/>
              <a:t>TIME - DATE </a:t>
            </a:r>
            <a:r>
              <a:rPr lang="id-ID" dirty="0"/>
              <a:t>(</a:t>
            </a:r>
            <a:r>
              <a:rPr lang="id-ID" dirty="0" smtClean="0"/>
              <a:t>Contd-3)</a:t>
            </a:r>
            <a:endParaRPr lang="id-ID" dirty="0"/>
          </a:p>
        </p:txBody>
      </p:sp>
      <p:sp>
        <p:nvSpPr>
          <p:cNvPr id="3" name="Content Placeholder 2"/>
          <p:cNvSpPr>
            <a:spLocks noGrp="1"/>
          </p:cNvSpPr>
          <p:nvPr>
            <p:ph idx="1"/>
          </p:nvPr>
        </p:nvSpPr>
        <p:spPr>
          <a:xfrm>
            <a:off x="5002306" y="1658984"/>
            <a:ext cx="3793352" cy="4859675"/>
          </a:xfrm>
        </p:spPr>
        <p:txBody>
          <a:bodyPr>
            <a:normAutofit/>
          </a:bodyPr>
          <a:lstStyle/>
          <a:p>
            <a:pPr fontAlgn="base"/>
            <a:endParaRPr lang="id-ID" dirty="0"/>
          </a:p>
        </p:txBody>
      </p:sp>
      <p:pic>
        <p:nvPicPr>
          <p:cNvPr id="4" name="Picture 3"/>
          <p:cNvPicPr>
            <a:picLocks noChangeAspect="1"/>
          </p:cNvPicPr>
          <p:nvPr/>
        </p:nvPicPr>
        <p:blipFill>
          <a:blip r:embed="rId2"/>
          <a:stretch>
            <a:fillRect/>
          </a:stretch>
        </p:blipFill>
        <p:spPr>
          <a:xfrm>
            <a:off x="668990" y="1658984"/>
            <a:ext cx="8173555" cy="2657522"/>
          </a:xfrm>
          <a:prstGeom prst="rect">
            <a:avLst/>
          </a:prstGeom>
        </p:spPr>
      </p:pic>
      <p:pic>
        <p:nvPicPr>
          <p:cNvPr id="6" name="Picture 5"/>
          <p:cNvPicPr>
            <a:picLocks noChangeAspect="1"/>
          </p:cNvPicPr>
          <p:nvPr/>
        </p:nvPicPr>
        <p:blipFill>
          <a:blip r:embed="rId3"/>
          <a:stretch>
            <a:fillRect/>
          </a:stretch>
        </p:blipFill>
        <p:spPr>
          <a:xfrm>
            <a:off x="668990" y="4646057"/>
            <a:ext cx="7918101" cy="1872602"/>
          </a:xfrm>
          <a:prstGeom prst="rect">
            <a:avLst/>
          </a:prstGeom>
        </p:spPr>
      </p:pic>
    </p:spTree>
    <p:extLst>
      <p:ext uri="{BB962C8B-B14F-4D97-AF65-F5344CB8AC3E}">
        <p14:creationId xmlns:p14="http://schemas.microsoft.com/office/powerpoint/2010/main" val="202871888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Tipe data </a:t>
            </a:r>
            <a:r>
              <a:rPr lang="id-ID" dirty="0" smtClean="0"/>
              <a:t>ENUM (Contd-1)</a:t>
            </a:r>
            <a:endParaRPr lang="id-ID" dirty="0"/>
          </a:p>
        </p:txBody>
      </p:sp>
      <p:sp>
        <p:nvSpPr>
          <p:cNvPr id="3" name="Content Placeholder 2"/>
          <p:cNvSpPr>
            <a:spLocks noGrp="1"/>
          </p:cNvSpPr>
          <p:nvPr>
            <p:ph idx="1"/>
          </p:nvPr>
        </p:nvSpPr>
        <p:spPr>
          <a:xfrm>
            <a:off x="806824" y="1658984"/>
            <a:ext cx="7988834" cy="4859675"/>
          </a:xfrm>
        </p:spPr>
        <p:txBody>
          <a:bodyPr>
            <a:normAutofit fontScale="92500" lnSpcReduction="20000"/>
          </a:bodyPr>
          <a:lstStyle/>
          <a:p>
            <a:pPr algn="just" fontAlgn="base"/>
            <a:r>
              <a:rPr lang="id-ID" dirty="0" smtClean="0"/>
              <a:t>Tipe </a:t>
            </a:r>
            <a:r>
              <a:rPr lang="id-ID" dirty="0"/>
              <a:t>data </a:t>
            </a:r>
            <a:r>
              <a:rPr lang="id-ID" b="1" dirty="0"/>
              <a:t>ENUM</a:t>
            </a:r>
            <a:r>
              <a:rPr lang="id-ID" dirty="0"/>
              <a:t> merupakan tipe data yang khusus untuk kolom dimana nilai datanya sudah kita tentukan sebelumnya. </a:t>
            </a:r>
            <a:endParaRPr lang="id-ID" dirty="0" smtClean="0"/>
          </a:p>
          <a:p>
            <a:pPr algn="just" fontAlgn="base"/>
            <a:r>
              <a:rPr lang="id-ID" dirty="0" smtClean="0"/>
              <a:t>Pilihan </a:t>
            </a:r>
            <a:r>
              <a:rPr lang="id-ID" dirty="0"/>
              <a:t>ini dapat berisi </a:t>
            </a:r>
            <a:r>
              <a:rPr lang="id-ID" b="1" dirty="0"/>
              <a:t>1</a:t>
            </a:r>
            <a:r>
              <a:rPr lang="id-ID" dirty="0"/>
              <a:t> sampai dengan </a:t>
            </a:r>
            <a:r>
              <a:rPr lang="id-ID" b="1" dirty="0"/>
              <a:t>65,535</a:t>
            </a:r>
            <a:r>
              <a:rPr lang="id-ID" dirty="0"/>
              <a:t> pilihan string. </a:t>
            </a:r>
            <a:endParaRPr lang="id-ID" dirty="0" smtClean="0"/>
          </a:p>
          <a:p>
            <a:pPr algn="just" fontAlgn="base"/>
            <a:r>
              <a:rPr lang="id-ID" dirty="0" smtClean="0"/>
              <a:t>Dimana </a:t>
            </a:r>
            <a:r>
              <a:rPr lang="id-ID" dirty="0"/>
              <a:t>kolom yang didefinisikan sebagai </a:t>
            </a:r>
            <a:r>
              <a:rPr lang="id-ID" b="1" dirty="0"/>
              <a:t>ENUM</a:t>
            </a:r>
            <a:r>
              <a:rPr lang="id-ID" dirty="0"/>
              <a:t> hanya dapat memilih </a:t>
            </a:r>
            <a:r>
              <a:rPr lang="id-ID" u="sng" dirty="0"/>
              <a:t>satu</a:t>
            </a:r>
            <a:r>
              <a:rPr lang="id-ID" dirty="0"/>
              <a:t> diantara pilihan string yang tersedia</a:t>
            </a:r>
            <a:r>
              <a:rPr lang="id-ID" dirty="0" smtClean="0"/>
              <a:t>.</a:t>
            </a:r>
          </a:p>
          <a:p>
            <a:pPr algn="just" fontAlgn="base"/>
            <a:r>
              <a:rPr lang="id-ID" dirty="0"/>
              <a:t>Contoh penggunaan </a:t>
            </a:r>
            <a:r>
              <a:rPr lang="id-ID" b="1" dirty="0"/>
              <a:t>ENUM</a:t>
            </a:r>
            <a:r>
              <a:rPr lang="id-ID" dirty="0"/>
              <a:t> misalnya untuk kolom yang berisi daftar Jurusan yang harus dipilih mahasiswa. Pilihan ini harus sudah tersedia sebelumnya, dan kita dapat menggunakan tipe data enum untuk memastikan bahwa jurusan yang dipilih adalah jurusan yang telah ditentukan sebelumnya dan hanya 1 jurusan.</a:t>
            </a:r>
          </a:p>
        </p:txBody>
      </p:sp>
    </p:spTree>
    <p:extLst>
      <p:ext uri="{BB962C8B-B14F-4D97-AF65-F5344CB8AC3E}">
        <p14:creationId xmlns:p14="http://schemas.microsoft.com/office/powerpoint/2010/main" val="39447467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Tipe data </a:t>
            </a:r>
            <a:r>
              <a:rPr lang="id-ID" dirty="0" smtClean="0"/>
              <a:t>ENUM (Contd-2)</a:t>
            </a:r>
            <a:endParaRPr lang="id-ID" dirty="0"/>
          </a:p>
        </p:txBody>
      </p:sp>
      <p:sp>
        <p:nvSpPr>
          <p:cNvPr id="3" name="Content Placeholder 2"/>
          <p:cNvSpPr>
            <a:spLocks noGrp="1"/>
          </p:cNvSpPr>
          <p:nvPr>
            <p:ph idx="1"/>
          </p:nvPr>
        </p:nvSpPr>
        <p:spPr>
          <a:xfrm>
            <a:off x="806824" y="1658984"/>
            <a:ext cx="7988834" cy="4859675"/>
          </a:xfrm>
        </p:spPr>
        <p:txBody>
          <a:bodyPr>
            <a:normAutofit/>
          </a:bodyPr>
          <a:lstStyle/>
          <a:p>
            <a:pPr algn="just" fontAlgn="base"/>
            <a:endParaRPr lang="id-ID" dirty="0"/>
          </a:p>
        </p:txBody>
      </p:sp>
      <p:pic>
        <p:nvPicPr>
          <p:cNvPr id="4" name="Picture 3"/>
          <p:cNvPicPr>
            <a:picLocks noChangeAspect="1"/>
          </p:cNvPicPr>
          <p:nvPr/>
        </p:nvPicPr>
        <p:blipFill>
          <a:blip r:embed="rId2"/>
          <a:stretch>
            <a:fillRect/>
          </a:stretch>
        </p:blipFill>
        <p:spPr>
          <a:xfrm>
            <a:off x="621366" y="1658983"/>
            <a:ext cx="6934742" cy="5076151"/>
          </a:xfrm>
          <a:prstGeom prst="rect">
            <a:avLst/>
          </a:prstGeom>
        </p:spPr>
      </p:pic>
    </p:spTree>
    <p:extLst>
      <p:ext uri="{BB962C8B-B14F-4D97-AF65-F5344CB8AC3E}">
        <p14:creationId xmlns:p14="http://schemas.microsoft.com/office/powerpoint/2010/main" val="258649474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Tipe data </a:t>
            </a:r>
            <a:r>
              <a:rPr lang="id-ID" dirty="0" smtClean="0"/>
              <a:t>SET (Contd-3)</a:t>
            </a:r>
            <a:endParaRPr lang="id-ID" dirty="0"/>
          </a:p>
        </p:txBody>
      </p:sp>
      <p:sp>
        <p:nvSpPr>
          <p:cNvPr id="3" name="Content Placeholder 2"/>
          <p:cNvSpPr>
            <a:spLocks noGrp="1"/>
          </p:cNvSpPr>
          <p:nvPr>
            <p:ph idx="1"/>
          </p:nvPr>
        </p:nvSpPr>
        <p:spPr>
          <a:xfrm>
            <a:off x="806824" y="1658984"/>
            <a:ext cx="7988834" cy="4859675"/>
          </a:xfrm>
        </p:spPr>
        <p:txBody>
          <a:bodyPr>
            <a:normAutofit/>
          </a:bodyPr>
          <a:lstStyle/>
          <a:p>
            <a:pPr algn="just" fontAlgn="base"/>
            <a:r>
              <a:rPr lang="id-ID" dirty="0"/>
              <a:t>Berbeda dengan tipe data </a:t>
            </a:r>
            <a:r>
              <a:rPr lang="id-ID" b="1" dirty="0"/>
              <a:t>ENUM</a:t>
            </a:r>
            <a:r>
              <a:rPr lang="id-ID" dirty="0"/>
              <a:t> dimana pilihan yang tersedia untuk kolom hanya dapat 1 data, untuk kolom </a:t>
            </a:r>
            <a:r>
              <a:rPr lang="id-ID" b="1" dirty="0"/>
              <a:t>SET</a:t>
            </a:r>
            <a:r>
              <a:rPr lang="id-ID" dirty="0"/>
              <a:t> kita dapat memilih </a:t>
            </a:r>
            <a:r>
              <a:rPr lang="id-ID" u="sng" dirty="0"/>
              <a:t>satu atau lebih</a:t>
            </a:r>
            <a:r>
              <a:rPr lang="id-ID" dirty="0"/>
              <a:t> nilai yang tersedia dari </a:t>
            </a:r>
            <a:r>
              <a:rPr lang="id-ID" b="1" dirty="0"/>
              <a:t>1</a:t>
            </a:r>
            <a:r>
              <a:rPr lang="id-ID" dirty="0"/>
              <a:t> sampai </a:t>
            </a:r>
            <a:r>
              <a:rPr lang="id-ID" b="1" dirty="0"/>
              <a:t>64</a:t>
            </a:r>
            <a:r>
              <a:rPr lang="id-ID" dirty="0"/>
              <a:t> pilihan string yang tersedia</a:t>
            </a:r>
            <a:r>
              <a:rPr lang="id-ID" dirty="0" smtClean="0"/>
              <a:t>.</a:t>
            </a:r>
          </a:p>
          <a:p>
            <a:pPr algn="just" fontAlgn="base"/>
            <a:r>
              <a:rPr lang="id-ID" dirty="0"/>
              <a:t>Contoh penggunaan tipe data </a:t>
            </a:r>
            <a:r>
              <a:rPr lang="id-ID" b="1" dirty="0"/>
              <a:t>SET</a:t>
            </a:r>
            <a:r>
              <a:rPr lang="id-ID" dirty="0"/>
              <a:t> adalah untuk data tentang hobby seseorang, karena bisa aja seseorang memiliki hobi yang lebih dari 1, namun kita ingin memilih dari kumpulan list yang telah kita buat sebelumnya.</a:t>
            </a:r>
          </a:p>
        </p:txBody>
      </p:sp>
    </p:spTree>
    <p:extLst>
      <p:ext uri="{BB962C8B-B14F-4D97-AF65-F5344CB8AC3E}">
        <p14:creationId xmlns:p14="http://schemas.microsoft.com/office/powerpoint/2010/main" val="41242626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4640</TotalTime>
  <Words>5598</Words>
  <Application>Microsoft Office PowerPoint</Application>
  <PresentationFormat>On-screen Show (4:3)</PresentationFormat>
  <Paragraphs>1230</Paragraphs>
  <Slides>147</Slides>
  <Notes>23</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2</vt:i4>
      </vt:variant>
      <vt:variant>
        <vt:lpstr>Slide Titles</vt:lpstr>
      </vt:variant>
      <vt:variant>
        <vt:i4>147</vt:i4>
      </vt:variant>
    </vt:vector>
  </HeadingPairs>
  <TitlesOfParts>
    <vt:vector size="167" baseType="lpstr">
      <vt:lpstr>Arial Unicode MS</vt:lpstr>
      <vt:lpstr>Adobe Heiti Std R</vt:lpstr>
      <vt:lpstr>Agency FB</vt:lpstr>
      <vt:lpstr>Arial</vt:lpstr>
      <vt:lpstr>Arial Narrow</vt:lpstr>
      <vt:lpstr>Book Antiqua</vt:lpstr>
      <vt:lpstr>Calibri</vt:lpstr>
      <vt:lpstr>Calibri Light</vt:lpstr>
      <vt:lpstr>Corbel</vt:lpstr>
      <vt:lpstr>Courier New</vt:lpstr>
      <vt:lpstr>Monaco</vt:lpstr>
      <vt:lpstr>Rockwell</vt:lpstr>
      <vt:lpstr>Segoe UI Semilight</vt:lpstr>
      <vt:lpstr>Times New Roman</vt:lpstr>
      <vt:lpstr>Trebuchet MS</vt:lpstr>
      <vt:lpstr>Verdana</vt:lpstr>
      <vt:lpstr>Wingdings</vt:lpstr>
      <vt:lpstr>Office Theme</vt:lpstr>
      <vt:lpstr>Image</vt:lpstr>
      <vt:lpstr>Bitmap Image</vt:lpstr>
      <vt:lpstr>SISTEM MANAJEMEN BASIS DATA 02. TIPE &amp; MODEL DATA 03. REVIEW DDL</vt:lpstr>
      <vt:lpstr>Pokok Bahasan</vt:lpstr>
      <vt:lpstr>01. SMBD</vt:lpstr>
      <vt:lpstr>1) Pendahuluan Sistem Basis Data</vt:lpstr>
      <vt:lpstr>Data Vs Informasi</vt:lpstr>
      <vt:lpstr>Data - Informasi</vt:lpstr>
      <vt:lpstr>Data</vt:lpstr>
      <vt:lpstr>Informasi</vt:lpstr>
      <vt:lpstr>Data menjadi Informasi</vt:lpstr>
      <vt:lpstr>BasisData</vt:lpstr>
      <vt:lpstr>BasisData</vt:lpstr>
      <vt:lpstr>Basisdata</vt:lpstr>
      <vt:lpstr>BasisData</vt:lpstr>
      <vt:lpstr>Sistem BasisData</vt:lpstr>
      <vt:lpstr>PowerPoint Presentation</vt:lpstr>
      <vt:lpstr>PowerPoint Presentation</vt:lpstr>
      <vt:lpstr>PowerPoint Presentation</vt:lpstr>
      <vt:lpstr>PowerPoint Presentation</vt:lpstr>
      <vt:lpstr>STRUKTUR TABLE</vt:lpstr>
      <vt:lpstr>BasisData Relasi</vt:lpstr>
      <vt:lpstr>DATA PADA SEBUAH OBJECT</vt:lpstr>
      <vt:lpstr>2) RDBMS &amp; ENTITY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Bentuk Normal Tahap Ketiga (3rd Normal Form /3NF) </vt:lpstr>
      <vt:lpstr>PowerPoint Presentation</vt:lpstr>
      <vt:lpstr>PowerPoint Presentation</vt:lpstr>
      <vt:lpstr>Contoh 1NF</vt:lpstr>
      <vt:lpstr>Contoh 1NF</vt:lpstr>
      <vt:lpstr>Bentuk Normal Tahap Kedua (2nd Normal Form)</vt:lpstr>
      <vt:lpstr>Contoh</vt:lpstr>
      <vt:lpstr>Contoh</vt:lpstr>
      <vt:lpstr>Bentuk Normal Tahap Ketiga (3rd Normal Form /3NF) </vt:lpstr>
      <vt:lpstr>Contoh</vt:lpstr>
      <vt:lpstr>PowerPoint Presentation</vt:lpstr>
      <vt:lpstr>RDBMS  a) model Entity-Relationship</vt:lpstr>
      <vt:lpstr>RDBMS  a) Derajat Entity-Relationship</vt:lpstr>
      <vt:lpstr>RDBMS  a) ERD (Entity Relationship Diagram)</vt:lpstr>
      <vt:lpstr>RDBMS a) ERD – one to one</vt:lpstr>
      <vt:lpstr>RDBMS a) ERD – one to many</vt:lpstr>
      <vt:lpstr>RDBMS a) ERD – many to many</vt:lpstr>
      <vt:lpstr>PowerPoint Presentation</vt:lpstr>
      <vt:lpstr>PowerPoint Presentation</vt:lpstr>
      <vt:lpstr>PowerPoint Presentation</vt:lpstr>
      <vt:lpstr>PowerPoint Presentation</vt:lpstr>
      <vt:lpstr>PowerPoint Presentation</vt:lpstr>
      <vt:lpstr>PowerPoint Presentation</vt:lpstr>
      <vt:lpstr>ER-D lengkap dengan atribut (primary key &amp; atribut deskriptif) </vt:lpstr>
      <vt:lpstr>PowerPoint Presentation</vt:lpstr>
      <vt:lpstr>Studi Kasus-Poliklinik</vt:lpstr>
      <vt:lpstr>Studi Kasus-Poliklinik</vt:lpstr>
      <vt:lpstr>ERD-Poliklinik</vt:lpstr>
      <vt:lpstr>RDBMS a) ERD – Alur menentukan relasi tabel</vt:lpstr>
      <vt:lpstr>RDBMS a) ERD – Studi Kasus 1</vt:lpstr>
      <vt:lpstr>RDBMS a) ERD – Studi Kasus 1 (proses 1)</vt:lpstr>
      <vt:lpstr>RDBMS a) ERD – Studi Kasus 1 (proses 2)</vt:lpstr>
      <vt:lpstr>RDBMS a) ERD – Studi Kasus 1 (proses 3)</vt:lpstr>
      <vt:lpstr>RDBMS a) ERD – Studi Kasus 2</vt:lpstr>
      <vt:lpstr>RDBMS a) ERD – Studi Kasus 3</vt:lpstr>
      <vt:lpstr>RDBMS a) ERD – Studi Kasus 4</vt:lpstr>
      <vt:lpstr>RDBMS a) ERD – Studi Kasus 5</vt:lpstr>
      <vt:lpstr>RDBMS a) ERD – Studi Kasus 6</vt:lpstr>
      <vt:lpstr>Penerapan Basis Data Transformasi himpunan entitas ke basis data fisik </vt:lpstr>
      <vt:lpstr>Penerapan Basis Data Transformasi himpunan entitas ke basis data fisik </vt:lpstr>
      <vt:lpstr>Penerapan Basis Data Transformasi himpunan entitas ke basis data fisik </vt:lpstr>
      <vt:lpstr>Penerapan Basis Data Transformasi relasi satu ke satu ke basis data fisik </vt:lpstr>
      <vt:lpstr>Penerapan Basis Data Transformasi relasi satu kebanyak kebasis data fisik</vt:lpstr>
      <vt:lpstr>Penerapan Basis Data  Transformasi relasi banyak ke banyak ke basis data fisik</vt:lpstr>
      <vt:lpstr>3) Tipe &amp; Model Data </vt:lpstr>
      <vt:lpstr>Tipe data NUMERIK</vt:lpstr>
      <vt:lpstr>Tipe data NUMERIK (Contd-2)</vt:lpstr>
      <vt:lpstr>Tipe data NUMERIK - Integer  (Contd-3)</vt:lpstr>
      <vt:lpstr>Tipe data NUMERIK - Integer  (Contd-3)</vt:lpstr>
      <vt:lpstr>Tipe data NUMERIK - DECIMAL (Contd-4)</vt:lpstr>
      <vt:lpstr>Tipe data NUMERIK - DECIMAL (Contd-5)</vt:lpstr>
      <vt:lpstr>Tipe data NUMERIK - FLOAT dan DOUBLE (Contd-6)</vt:lpstr>
      <vt:lpstr>Tipe data NUMERIK - FLOAT dan DOUBLE (Contd-7)</vt:lpstr>
      <vt:lpstr>Tipe data STRING</vt:lpstr>
      <vt:lpstr>Tipe data STRING (Contd-2)</vt:lpstr>
      <vt:lpstr>Tipe data STRING - CHAR dan VARCHAR (Contd-3)</vt:lpstr>
      <vt:lpstr>Tipe data STRING - CHAR dan VARCHAR (Contd-4)</vt:lpstr>
      <vt:lpstr>Tipe data STRING - BINARY dan VARBINARY (Contd-5)</vt:lpstr>
      <vt:lpstr>Tipe data STRING - BINARY dan VARBINARY (Contd-6)</vt:lpstr>
      <vt:lpstr>Tipe data STRING – TEXT (Contd-7)</vt:lpstr>
      <vt:lpstr>Tipe data STRING – TEXT (Contd-8)</vt:lpstr>
      <vt:lpstr>Tipe data STRING – BLOB (Contd-9)</vt:lpstr>
      <vt:lpstr>Tipe data STRING – BLOB (Contd-10)</vt:lpstr>
      <vt:lpstr>Tipe data DATE &amp;TIME</vt:lpstr>
      <vt:lpstr>Tipe data DATE &amp;TIME - DATE (Contd-1)</vt:lpstr>
      <vt:lpstr>Tipe data DATE &amp;TIME - DATE (Contd-2)</vt:lpstr>
      <vt:lpstr>Tipe data DATE &amp;TIME - DATE (Contd-3)</vt:lpstr>
      <vt:lpstr>Tipe data ENUM (Contd-1)</vt:lpstr>
      <vt:lpstr>Tipe data ENUM (Contd-2)</vt:lpstr>
      <vt:lpstr>Tipe data SET (Contd-3)</vt:lpstr>
      <vt:lpstr>Tipe data SET (Contd-4)</vt:lpstr>
      <vt:lpstr>4) Review DDL</vt:lpstr>
      <vt:lpstr>SQL - Structured Language Query </vt:lpstr>
      <vt:lpstr>SQL b) DDL DML</vt:lpstr>
      <vt:lpstr>SQL b) DDL</vt:lpstr>
      <vt:lpstr>SQL b) DDL Script – buat database</vt:lpstr>
      <vt:lpstr>SQL b) DDL Script – buat tabel</vt:lpstr>
      <vt:lpstr>SQL c) DML</vt:lpstr>
      <vt:lpstr>SQL c) DML Script – Create</vt:lpstr>
      <vt:lpstr>SQL c) DML Script – Read</vt:lpstr>
      <vt:lpstr>SQL c) DML Script – Read (count)</vt:lpstr>
      <vt:lpstr>SQL c) DML Script – Read (count)</vt:lpstr>
      <vt:lpstr>SQL c) DML Script – Read (count)</vt:lpstr>
      <vt:lpstr>SQL c) DML Script – Update</vt:lpstr>
      <vt:lpstr>SQL c) DML Script – Delete</vt:lpstr>
      <vt:lpstr>Uji Coba  - CREATE/DROP basisdata</vt:lpstr>
      <vt:lpstr>PowerPoint Presentation</vt:lpstr>
      <vt:lpstr>PowerPoint Presentation</vt:lpstr>
      <vt:lpstr>Uji Coba  - CREATE tabel (contd-2)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RENAME tabel</vt:lpstr>
      <vt:lpstr>ALTER tabel</vt:lpstr>
      <vt:lpstr>ALTER tabel : ADD</vt:lpstr>
      <vt:lpstr>ALTER tabel : CHANGE &amp; MODIFY</vt:lpstr>
      <vt:lpstr>ALTER tabel : RENAME</vt:lpstr>
      <vt:lpstr>5) Kontrak Perkuliahan</vt:lpstr>
      <vt:lpstr>Learning Outcomes Diharapkan mahasiswa mampu:</vt:lpstr>
      <vt:lpstr>Metode Pengajaran</vt:lpstr>
      <vt:lpstr>Tata Tertib Perkuliahan</vt:lpstr>
      <vt:lpstr>Metode Penilaian</vt:lpstr>
      <vt:lpstr>Tugas</vt:lpstr>
      <vt:lpstr>Proyek Akhir</vt:lpstr>
      <vt:lpstr>6) Kebutuhan Software</vt:lpstr>
      <vt:lpstr>Kebutuhan Software</vt:lpstr>
      <vt:lpstr>7) Contact</vt:lpstr>
      <vt:lpstr>Contact</vt:lpstr>
      <vt:lpstr>8) Referensi</vt:lpstr>
      <vt:lpstr>Referensi (1)</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2599</cp:revision>
  <dcterms:created xsi:type="dcterms:W3CDTF">2016-09-02T03:38:50Z</dcterms:created>
  <dcterms:modified xsi:type="dcterms:W3CDTF">2019-02-25T23:04:57Z</dcterms:modified>
</cp:coreProperties>
</file>